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9" r:id="rId10"/>
    <p:sldId id="265" r:id="rId11"/>
    <p:sldId id="266" r:id="rId12"/>
    <p:sldId id="267" r:id="rId13"/>
    <p:sldId id="268" r:id="rId14"/>
    <p:sldId id="274" r:id="rId15"/>
    <p:sldId id="271" r:id="rId16"/>
    <p:sldId id="270" r:id="rId17"/>
    <p:sldId id="281" r:id="rId18"/>
    <p:sldId id="272" r:id="rId19"/>
    <p:sldId id="273" r:id="rId20"/>
    <p:sldId id="275" r:id="rId21"/>
    <p:sldId id="276" r:id="rId22"/>
    <p:sldId id="277" r:id="rId23"/>
    <p:sldId id="278" r:id="rId24"/>
    <p:sldId id="282" r:id="rId25"/>
    <p:sldId id="279" r:id="rId26"/>
    <p:sldId id="280" r:id="rId27"/>
    <p:sldId id="283" r:id="rId28"/>
    <p:sldId id="26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p:restoredTop sz="94718"/>
  </p:normalViewPr>
  <p:slideViewPr>
    <p:cSldViewPr snapToGrid="0" snapToObjects="1">
      <p:cViewPr varScale="1">
        <p:scale>
          <a:sx n="85" d="100"/>
          <a:sy n="85" d="100"/>
        </p:scale>
        <p:origin x="19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11/11/18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11/11/18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ducksters.com/history/us_1800s/ellis_island.php" TargetMode="External"/><Relationship Id="rId3" Type="http://schemas.openxmlformats.org/officeDocument/2006/relationships/hyperlink" Target="https://www.sparknotes.com/sociology/social-stratification-and-inequality/section6/" TargetMode="External"/><Relationship Id="rId7" Type="http://schemas.openxmlformats.org/officeDocument/2006/relationships/hyperlink" Target="https://www.britannica.com/topic/Death-of-a-Salesman" TargetMode="External"/><Relationship Id="rId2" Type="http://schemas.openxmlformats.org/officeDocument/2006/relationships/hyperlink" Target="https://www.apa.org/topics/socioeconomic-status/" TargetMode="External"/><Relationship Id="rId1" Type="http://schemas.openxmlformats.org/officeDocument/2006/relationships/slideLayout" Target="../slideLayouts/slideLayout2.xml"/><Relationship Id="rId6" Type="http://schemas.openxmlformats.org/officeDocument/2006/relationships/hyperlink" Target="https://www.investopedia.com/terms/a/american-dream.asp" TargetMode="External"/><Relationship Id="rId11" Type="http://schemas.openxmlformats.org/officeDocument/2006/relationships/hyperlink" Target="https://www.thebalance.com/donald-trump-immigration-impact-on-economy-4151107" TargetMode="External"/><Relationship Id="rId5" Type="http://schemas.openxmlformats.org/officeDocument/2006/relationships/hyperlink" Target="https://www.bloomberg.com/news/articles/2018-04-02/workers-say-mcdonald-s-isn-t-keeping-up-with-rising-local-wages" TargetMode="External"/><Relationship Id="rId10" Type="http://schemas.openxmlformats.org/officeDocument/2006/relationships/hyperlink" Target="https://www.usnews.com/news/data-mine/articles/2018-05-01/immigration-in-america-by-the-numbers" TargetMode="External"/><Relationship Id="rId4" Type="http://schemas.openxmlformats.org/officeDocument/2006/relationships/hyperlink" Target="https://www.investopedia.com/terms/m/minimum_wage.asp" TargetMode="External"/><Relationship Id="rId9" Type="http://schemas.openxmlformats.org/officeDocument/2006/relationships/hyperlink" Target="https://www.migrationpolicy.org/article/frequently-requested-statistics-immigrants-and-immigration-united-st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A85C-5110-7443-99FC-CF5ACA063B12}"/>
              </a:ext>
            </a:extLst>
          </p:cNvPr>
          <p:cNvSpPr>
            <a:spLocks noGrp="1"/>
          </p:cNvSpPr>
          <p:nvPr>
            <p:ph type="ctrTitle"/>
          </p:nvPr>
        </p:nvSpPr>
        <p:spPr>
          <a:xfrm>
            <a:off x="1751012" y="164892"/>
            <a:ext cx="8676222" cy="2098623"/>
          </a:xfrm>
        </p:spPr>
        <p:txBody>
          <a:bodyPr>
            <a:normAutofit fontScale="90000"/>
          </a:bodyPr>
          <a:lstStyle/>
          <a:p>
            <a:r>
              <a:rPr lang="en-US" b="1" dirty="0"/>
              <a:t>Classes in American Society, “The American Dream,” &amp; Immigration</a:t>
            </a:r>
          </a:p>
        </p:txBody>
      </p:sp>
      <p:sp>
        <p:nvSpPr>
          <p:cNvPr id="3" name="Subtitle 2">
            <a:extLst>
              <a:ext uri="{FF2B5EF4-FFF2-40B4-BE49-F238E27FC236}">
                <a16:creationId xmlns:a16="http://schemas.microsoft.com/office/drawing/2014/main" id="{F2BE37F9-FA48-6B44-8318-FBB324E7D59F}"/>
              </a:ext>
            </a:extLst>
          </p:cNvPr>
          <p:cNvSpPr>
            <a:spLocks noGrp="1"/>
          </p:cNvSpPr>
          <p:nvPr>
            <p:ph type="subTitle" idx="1"/>
          </p:nvPr>
        </p:nvSpPr>
        <p:spPr>
          <a:xfrm>
            <a:off x="1751012" y="2509603"/>
            <a:ext cx="8676222" cy="908154"/>
          </a:xfrm>
        </p:spPr>
        <p:txBody>
          <a:bodyPr/>
          <a:lstStyle/>
          <a:p>
            <a:r>
              <a:rPr lang="en-US" dirty="0"/>
              <a:t>Professor </a:t>
            </a:r>
            <a:r>
              <a:rPr lang="en-US" dirty="0" err="1"/>
              <a:t>Oumama</a:t>
            </a:r>
            <a:r>
              <a:rPr lang="en-US" dirty="0"/>
              <a:t> </a:t>
            </a:r>
            <a:r>
              <a:rPr lang="en-US" dirty="0" err="1"/>
              <a:t>Kabli</a:t>
            </a:r>
            <a:endParaRPr lang="en-US" dirty="0"/>
          </a:p>
          <a:p>
            <a:r>
              <a:rPr lang="en-US" dirty="0"/>
              <a:t>November 12, 2018</a:t>
            </a:r>
          </a:p>
        </p:txBody>
      </p:sp>
      <p:pic>
        <p:nvPicPr>
          <p:cNvPr id="6" name="Picture 5">
            <a:extLst>
              <a:ext uri="{FF2B5EF4-FFF2-40B4-BE49-F238E27FC236}">
                <a16:creationId xmlns:a16="http://schemas.microsoft.com/office/drawing/2014/main" id="{30F7DBE2-7E11-1A45-AA60-B5F4B5BCC222}"/>
              </a:ext>
            </a:extLst>
          </p:cNvPr>
          <p:cNvPicPr>
            <a:picLocks noChangeAspect="1"/>
          </p:cNvPicPr>
          <p:nvPr/>
        </p:nvPicPr>
        <p:blipFill>
          <a:blip r:embed="rId2"/>
          <a:stretch>
            <a:fillRect/>
          </a:stretch>
        </p:blipFill>
        <p:spPr>
          <a:xfrm>
            <a:off x="7044267" y="3962401"/>
            <a:ext cx="5147733" cy="2895600"/>
          </a:xfrm>
          <a:prstGeom prst="rect">
            <a:avLst/>
          </a:prstGeom>
        </p:spPr>
      </p:pic>
      <p:pic>
        <p:nvPicPr>
          <p:cNvPr id="8" name="Picture 7">
            <a:extLst>
              <a:ext uri="{FF2B5EF4-FFF2-40B4-BE49-F238E27FC236}">
                <a16:creationId xmlns:a16="http://schemas.microsoft.com/office/drawing/2014/main" id="{C94ACA85-1408-5740-B5F4-F664C4F87FA3}"/>
              </a:ext>
            </a:extLst>
          </p:cNvPr>
          <p:cNvPicPr>
            <a:picLocks noChangeAspect="1"/>
          </p:cNvPicPr>
          <p:nvPr/>
        </p:nvPicPr>
        <p:blipFill>
          <a:blip r:embed="rId3"/>
          <a:stretch>
            <a:fillRect/>
          </a:stretch>
        </p:blipFill>
        <p:spPr>
          <a:xfrm>
            <a:off x="0" y="3962400"/>
            <a:ext cx="5803900" cy="2895600"/>
          </a:xfrm>
          <a:prstGeom prst="rect">
            <a:avLst/>
          </a:prstGeom>
        </p:spPr>
      </p:pic>
    </p:spTree>
    <p:extLst>
      <p:ext uri="{BB962C8B-B14F-4D97-AF65-F5344CB8AC3E}">
        <p14:creationId xmlns:p14="http://schemas.microsoft.com/office/powerpoint/2010/main" val="193499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B098-3F09-274C-B47B-13822412D29D}"/>
              </a:ext>
            </a:extLst>
          </p:cNvPr>
          <p:cNvSpPr>
            <a:spLocks noGrp="1"/>
          </p:cNvSpPr>
          <p:nvPr>
            <p:ph type="title"/>
          </p:nvPr>
        </p:nvSpPr>
        <p:spPr/>
        <p:txBody>
          <a:bodyPr/>
          <a:lstStyle/>
          <a:p>
            <a:pPr algn="ctr"/>
            <a:r>
              <a:rPr lang="en-US" b="1" dirty="0"/>
              <a:t>Culture of Poverty </a:t>
            </a:r>
          </a:p>
        </p:txBody>
      </p:sp>
      <p:sp>
        <p:nvSpPr>
          <p:cNvPr id="3" name="Content Placeholder 2">
            <a:extLst>
              <a:ext uri="{FF2B5EF4-FFF2-40B4-BE49-F238E27FC236}">
                <a16:creationId xmlns:a16="http://schemas.microsoft.com/office/drawing/2014/main" id="{08559234-0CAA-954B-ABDB-F943EFA05065}"/>
              </a:ext>
            </a:extLst>
          </p:cNvPr>
          <p:cNvSpPr>
            <a:spLocks noGrp="1"/>
          </p:cNvSpPr>
          <p:nvPr>
            <p:ph idx="1"/>
          </p:nvPr>
        </p:nvSpPr>
        <p:spPr>
          <a:xfrm>
            <a:off x="944380" y="2038662"/>
            <a:ext cx="10553076" cy="4542019"/>
          </a:xfrm>
        </p:spPr>
        <p:txBody>
          <a:bodyPr>
            <a:normAutofit/>
          </a:bodyPr>
          <a:lstStyle/>
          <a:p>
            <a:pPr fontAlgn="base"/>
            <a:r>
              <a:rPr lang="en-US" dirty="0">
                <a:effectLst/>
              </a:rPr>
              <a:t>First coined by Anthropologist Oscar Lewis </a:t>
            </a:r>
          </a:p>
          <a:p>
            <a:pPr fontAlgn="base"/>
            <a:r>
              <a:rPr lang="en-US" b="1" dirty="0">
                <a:effectLst/>
              </a:rPr>
              <a:t>Culture of Poverty </a:t>
            </a:r>
            <a:r>
              <a:rPr lang="en-US" dirty="0">
                <a:effectLst/>
              </a:rPr>
              <a:t>means that poor people do not learn the norms and values that can help them improve their circumstances; hence, they become trapped in a repeated pattern of poverty. </a:t>
            </a:r>
          </a:p>
          <a:p>
            <a:pPr fontAlgn="base"/>
            <a:r>
              <a:rPr lang="en-US" dirty="0">
                <a:effectLst/>
              </a:rPr>
              <a:t>Because many poor people live in a narrow world in which all they see is poverty and desperation, they never acquire the skills or the ambition that could help them rise above the poverty level. Since culture is passed down from one generation to the next, parents teach their children to accept their circumstances rather than to work to change them. The cycle of poverty then becomes self-perpetuating.</a:t>
            </a:r>
          </a:p>
          <a:p>
            <a:br>
              <a:rPr lang="en-US" dirty="0"/>
            </a:br>
            <a:endParaRPr lang="en-US" dirty="0"/>
          </a:p>
        </p:txBody>
      </p:sp>
    </p:spTree>
    <p:extLst>
      <p:ext uri="{BB962C8B-B14F-4D97-AF65-F5344CB8AC3E}">
        <p14:creationId xmlns:p14="http://schemas.microsoft.com/office/powerpoint/2010/main" val="148710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4429-4730-2B45-B48B-020EC8FBE291}"/>
              </a:ext>
            </a:extLst>
          </p:cNvPr>
          <p:cNvSpPr>
            <a:spLocks noGrp="1"/>
          </p:cNvSpPr>
          <p:nvPr>
            <p:ph type="title"/>
          </p:nvPr>
        </p:nvSpPr>
        <p:spPr>
          <a:xfrm>
            <a:off x="1171393" y="119921"/>
            <a:ext cx="9905998" cy="989351"/>
          </a:xfrm>
        </p:spPr>
        <p:txBody>
          <a:bodyPr/>
          <a:lstStyle/>
          <a:p>
            <a:pPr algn="ctr"/>
            <a:r>
              <a:rPr lang="en-US" b="1" dirty="0"/>
              <a:t>Minimum wage in the United States</a:t>
            </a:r>
          </a:p>
        </p:txBody>
      </p:sp>
      <p:sp>
        <p:nvSpPr>
          <p:cNvPr id="3" name="Content Placeholder 2">
            <a:extLst>
              <a:ext uri="{FF2B5EF4-FFF2-40B4-BE49-F238E27FC236}">
                <a16:creationId xmlns:a16="http://schemas.microsoft.com/office/drawing/2014/main" id="{2C41B504-D33C-2B4F-BB64-5B26B6930563}"/>
              </a:ext>
            </a:extLst>
          </p:cNvPr>
          <p:cNvSpPr>
            <a:spLocks noGrp="1"/>
          </p:cNvSpPr>
          <p:nvPr>
            <p:ph idx="1"/>
          </p:nvPr>
        </p:nvSpPr>
        <p:spPr>
          <a:xfrm>
            <a:off x="4886793" y="1454046"/>
            <a:ext cx="7060367" cy="4571999"/>
          </a:xfrm>
        </p:spPr>
        <p:txBody>
          <a:bodyPr>
            <a:normAutofit fontScale="85000" lnSpcReduction="10000"/>
          </a:bodyPr>
          <a:lstStyle/>
          <a:p>
            <a:r>
              <a:rPr lang="en-US" sz="3200" dirty="0">
                <a:effectLst/>
              </a:rPr>
              <a:t>A </a:t>
            </a:r>
            <a:r>
              <a:rPr lang="en-US" sz="3200" b="1" dirty="0">
                <a:effectLst/>
              </a:rPr>
              <a:t>minimum wage </a:t>
            </a:r>
            <a:r>
              <a:rPr lang="en-US" sz="3200" dirty="0">
                <a:effectLst/>
              </a:rPr>
              <a:t>is the lowest wage per hour that a worker may be paid, as mandated by federal law. </a:t>
            </a:r>
          </a:p>
          <a:p>
            <a:r>
              <a:rPr lang="en-US" sz="3200" dirty="0">
                <a:effectLst/>
              </a:rPr>
              <a:t>Even though the United States enforces a federal minimum wage, individual states, cities, and localities may also pass different minimum wage requirements as long as the stipulated hourly wage is not lower than the federal minimum wage.</a:t>
            </a:r>
            <a:br>
              <a:rPr lang="en-US" dirty="0">
                <a:effectLst/>
              </a:rPr>
            </a:br>
            <a:br>
              <a:rPr lang="en-US" dirty="0">
                <a:effectLst/>
              </a:rPr>
            </a:br>
            <a:br>
              <a:rPr lang="en-US" dirty="0">
                <a:effectLst/>
              </a:rPr>
            </a:br>
            <a:br>
              <a:rPr lang="en-US" dirty="0">
                <a:effectLst/>
              </a:rPr>
            </a:br>
            <a:endParaRPr lang="en-US" dirty="0"/>
          </a:p>
        </p:txBody>
      </p:sp>
      <p:pic>
        <p:nvPicPr>
          <p:cNvPr id="5" name="Picture 4">
            <a:extLst>
              <a:ext uri="{FF2B5EF4-FFF2-40B4-BE49-F238E27FC236}">
                <a16:creationId xmlns:a16="http://schemas.microsoft.com/office/drawing/2014/main" id="{90A4DA5F-C2A8-CF46-82A4-F3688AC1D1AE}"/>
              </a:ext>
            </a:extLst>
          </p:cNvPr>
          <p:cNvPicPr>
            <a:picLocks noChangeAspect="1"/>
          </p:cNvPicPr>
          <p:nvPr/>
        </p:nvPicPr>
        <p:blipFill>
          <a:blip r:embed="rId2"/>
          <a:stretch>
            <a:fillRect/>
          </a:stretch>
        </p:blipFill>
        <p:spPr>
          <a:xfrm>
            <a:off x="330180" y="1439055"/>
            <a:ext cx="4556613" cy="4586990"/>
          </a:xfrm>
          <a:prstGeom prst="rect">
            <a:avLst/>
          </a:prstGeom>
        </p:spPr>
      </p:pic>
    </p:spTree>
    <p:extLst>
      <p:ext uri="{BB962C8B-B14F-4D97-AF65-F5344CB8AC3E}">
        <p14:creationId xmlns:p14="http://schemas.microsoft.com/office/powerpoint/2010/main" val="137122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FBD3-FD4D-2F4D-A4D5-483A04ACAED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F9D88C-5EE7-F24E-9251-182DBB8B93AC}"/>
              </a:ext>
            </a:extLst>
          </p:cNvPr>
          <p:cNvPicPr>
            <a:picLocks noGrp="1" noChangeAspect="1"/>
          </p:cNvPicPr>
          <p:nvPr>
            <p:ph idx="1"/>
          </p:nvPr>
        </p:nvPicPr>
        <p:blipFill>
          <a:blip r:embed="rId2"/>
          <a:stretch>
            <a:fillRect/>
          </a:stretch>
        </p:blipFill>
        <p:spPr>
          <a:xfrm>
            <a:off x="1141413" y="0"/>
            <a:ext cx="9083699" cy="6858000"/>
          </a:xfrm>
        </p:spPr>
      </p:pic>
    </p:spTree>
    <p:extLst>
      <p:ext uri="{BB962C8B-B14F-4D97-AF65-F5344CB8AC3E}">
        <p14:creationId xmlns:p14="http://schemas.microsoft.com/office/powerpoint/2010/main" val="53361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2806-4FCA-014D-91B8-671B3E22A12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F5B7973-DDB2-0B4B-9D14-F4B588A4FA0D}"/>
              </a:ext>
            </a:extLst>
          </p:cNvPr>
          <p:cNvPicPr>
            <a:picLocks noGrp="1" noChangeAspect="1"/>
          </p:cNvPicPr>
          <p:nvPr>
            <p:ph idx="1"/>
          </p:nvPr>
        </p:nvPicPr>
        <p:blipFill>
          <a:blip r:embed="rId2"/>
          <a:stretch>
            <a:fillRect/>
          </a:stretch>
        </p:blipFill>
        <p:spPr>
          <a:xfrm>
            <a:off x="1141413" y="0"/>
            <a:ext cx="8916987" cy="6858000"/>
          </a:xfrm>
        </p:spPr>
      </p:pic>
    </p:spTree>
    <p:extLst>
      <p:ext uri="{BB962C8B-B14F-4D97-AF65-F5344CB8AC3E}">
        <p14:creationId xmlns:p14="http://schemas.microsoft.com/office/powerpoint/2010/main" val="125184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99F-4B45-0041-B8A3-60F63511E0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F4480D-86C2-1A4F-B999-47989ECF8A7A}"/>
              </a:ext>
            </a:extLst>
          </p:cNvPr>
          <p:cNvPicPr>
            <a:picLocks noGrp="1" noChangeAspect="1"/>
          </p:cNvPicPr>
          <p:nvPr>
            <p:ph idx="1"/>
          </p:nvPr>
        </p:nvPicPr>
        <p:blipFill>
          <a:blip r:embed="rId2"/>
          <a:stretch>
            <a:fillRect/>
          </a:stretch>
        </p:blipFill>
        <p:spPr>
          <a:xfrm>
            <a:off x="1259174" y="0"/>
            <a:ext cx="8966178" cy="6858000"/>
          </a:xfrm>
        </p:spPr>
      </p:pic>
    </p:spTree>
    <p:extLst>
      <p:ext uri="{BB962C8B-B14F-4D97-AF65-F5344CB8AC3E}">
        <p14:creationId xmlns:p14="http://schemas.microsoft.com/office/powerpoint/2010/main" val="85507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F098-CE97-5645-A73E-389045469AA3}"/>
              </a:ext>
            </a:extLst>
          </p:cNvPr>
          <p:cNvSpPr>
            <a:spLocks noGrp="1"/>
          </p:cNvSpPr>
          <p:nvPr>
            <p:ph type="title"/>
          </p:nvPr>
        </p:nvSpPr>
        <p:spPr>
          <a:xfrm>
            <a:off x="1111432" y="99309"/>
            <a:ext cx="9905998" cy="1384717"/>
          </a:xfrm>
        </p:spPr>
        <p:txBody>
          <a:bodyPr/>
          <a:lstStyle/>
          <a:p>
            <a:pPr algn="ctr"/>
            <a:r>
              <a:rPr lang="en-US" b="1" dirty="0"/>
              <a:t>McDonald’s and the fight for $15</a:t>
            </a:r>
          </a:p>
        </p:txBody>
      </p:sp>
      <p:sp>
        <p:nvSpPr>
          <p:cNvPr id="3" name="Content Placeholder 2">
            <a:extLst>
              <a:ext uri="{FF2B5EF4-FFF2-40B4-BE49-F238E27FC236}">
                <a16:creationId xmlns:a16="http://schemas.microsoft.com/office/drawing/2014/main" id="{48BC067F-577A-344A-AF61-49EEB0C482E4}"/>
              </a:ext>
            </a:extLst>
          </p:cNvPr>
          <p:cNvSpPr>
            <a:spLocks noGrp="1"/>
          </p:cNvSpPr>
          <p:nvPr>
            <p:ph idx="1"/>
          </p:nvPr>
        </p:nvSpPr>
        <p:spPr>
          <a:xfrm>
            <a:off x="0" y="1484026"/>
            <a:ext cx="6353669" cy="5006715"/>
          </a:xfrm>
        </p:spPr>
        <p:txBody>
          <a:bodyPr>
            <a:normAutofit lnSpcReduction="10000"/>
          </a:bodyPr>
          <a:lstStyle/>
          <a:p>
            <a:r>
              <a:rPr lang="en-US" dirty="0"/>
              <a:t>In 2015, </a:t>
            </a:r>
            <a:r>
              <a:rPr lang="en-US" dirty="0">
                <a:effectLst/>
              </a:rPr>
              <a:t>McDonald's employees were among hundreds of fast food workers who were protesting for a national minimum wage of $15 an hour.</a:t>
            </a:r>
          </a:p>
          <a:p>
            <a:r>
              <a:rPr lang="en-US" dirty="0">
                <a:effectLst/>
              </a:rPr>
              <a:t>McDonald's said it would pay all workers at corporate-owned stores in the U.S. at least $1 an hour above the local minimum wage. </a:t>
            </a:r>
            <a:r>
              <a:rPr lang="en-US" dirty="0">
                <a:effectLst/>
                <a:sym typeface="Wingdings" pitchFamily="2" charset="2"/>
              </a:rPr>
              <a:t> fast forward to today and that still has not happened at all locations</a:t>
            </a:r>
            <a:endParaRPr lang="en-US" dirty="0">
              <a:effectLst/>
            </a:endParaRPr>
          </a:p>
          <a:p>
            <a:r>
              <a:rPr lang="en-US" dirty="0"/>
              <a:t>Burger chains like McDonald’s are facing record-high turnover as workers depart for better jobs options in a tightening labor market.</a:t>
            </a:r>
          </a:p>
          <a:p>
            <a:endParaRPr lang="en-US" b="1" dirty="0"/>
          </a:p>
          <a:p>
            <a:r>
              <a:rPr lang="en-US" b="1" dirty="0"/>
              <a:t>What do you think? Should fast food workers at McDonald's be paid $15 an hour?</a:t>
            </a:r>
          </a:p>
        </p:txBody>
      </p:sp>
      <p:pic>
        <p:nvPicPr>
          <p:cNvPr id="5" name="Picture 4">
            <a:extLst>
              <a:ext uri="{FF2B5EF4-FFF2-40B4-BE49-F238E27FC236}">
                <a16:creationId xmlns:a16="http://schemas.microsoft.com/office/drawing/2014/main" id="{182E854F-99AE-384B-85D3-653624102876}"/>
              </a:ext>
            </a:extLst>
          </p:cNvPr>
          <p:cNvPicPr>
            <a:picLocks noChangeAspect="1"/>
          </p:cNvPicPr>
          <p:nvPr/>
        </p:nvPicPr>
        <p:blipFill>
          <a:blip r:embed="rId2"/>
          <a:stretch>
            <a:fillRect/>
          </a:stretch>
        </p:blipFill>
        <p:spPr>
          <a:xfrm>
            <a:off x="6353669" y="2247274"/>
            <a:ext cx="5540115" cy="3324069"/>
          </a:xfrm>
          <a:prstGeom prst="rect">
            <a:avLst/>
          </a:prstGeom>
        </p:spPr>
      </p:pic>
    </p:spTree>
    <p:extLst>
      <p:ext uri="{BB962C8B-B14F-4D97-AF65-F5344CB8AC3E}">
        <p14:creationId xmlns:p14="http://schemas.microsoft.com/office/powerpoint/2010/main" val="277925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326A-87BF-254A-9A67-EE6458CA2546}"/>
              </a:ext>
            </a:extLst>
          </p:cNvPr>
          <p:cNvSpPr>
            <a:spLocks noGrp="1"/>
          </p:cNvSpPr>
          <p:nvPr>
            <p:ph type="title"/>
          </p:nvPr>
        </p:nvSpPr>
        <p:spPr>
          <a:xfrm>
            <a:off x="1231354" y="234846"/>
            <a:ext cx="9905998" cy="1099279"/>
          </a:xfrm>
        </p:spPr>
        <p:txBody>
          <a:bodyPr/>
          <a:lstStyle/>
          <a:p>
            <a:pPr algn="ctr"/>
            <a:r>
              <a:rPr lang="en-US" b="1" dirty="0"/>
              <a:t>The “American Dream”</a:t>
            </a:r>
          </a:p>
        </p:txBody>
      </p:sp>
      <p:sp>
        <p:nvSpPr>
          <p:cNvPr id="3" name="Content Placeholder 2">
            <a:extLst>
              <a:ext uri="{FF2B5EF4-FFF2-40B4-BE49-F238E27FC236}">
                <a16:creationId xmlns:a16="http://schemas.microsoft.com/office/drawing/2014/main" id="{4703275F-9A6F-AA4D-AF6D-EE7810C284CA}"/>
              </a:ext>
            </a:extLst>
          </p:cNvPr>
          <p:cNvSpPr>
            <a:spLocks noGrp="1"/>
          </p:cNvSpPr>
          <p:nvPr>
            <p:ph idx="1"/>
          </p:nvPr>
        </p:nvSpPr>
        <p:spPr>
          <a:xfrm>
            <a:off x="256993" y="1334125"/>
            <a:ext cx="5019544" cy="5201586"/>
          </a:xfrm>
        </p:spPr>
        <p:txBody>
          <a:bodyPr>
            <a:normAutofit fontScale="92500"/>
          </a:bodyPr>
          <a:lstStyle/>
          <a:p>
            <a:pPr marL="0" indent="0">
              <a:buNone/>
            </a:pPr>
            <a:r>
              <a:rPr lang="en-US" sz="2800" dirty="0">
                <a:effectLst/>
              </a:rPr>
              <a:t>The “</a:t>
            </a:r>
            <a:r>
              <a:rPr lang="en-US" sz="2800" b="1" dirty="0">
                <a:effectLst/>
              </a:rPr>
              <a:t>American Dream</a:t>
            </a:r>
            <a:r>
              <a:rPr lang="en-US" sz="2800" dirty="0">
                <a:effectLst/>
              </a:rPr>
              <a:t>” is the belief that anyone, regardless of where they were born or what class they were born into, can attain their own version of success in a society where upward mobility is possible for everyone. The American Dream is achieved through sacrifice, risk-taking and hard work, not by chance. </a:t>
            </a:r>
            <a:br>
              <a:rPr lang="en-US" sz="2800" dirty="0">
                <a:effectLst/>
              </a:rPr>
            </a:br>
            <a:br>
              <a:rPr lang="en-US" dirty="0">
                <a:effectLst/>
              </a:rPr>
            </a:br>
            <a:endParaRPr lang="en-US" dirty="0"/>
          </a:p>
        </p:txBody>
      </p:sp>
      <p:pic>
        <p:nvPicPr>
          <p:cNvPr id="7" name="Picture 6">
            <a:extLst>
              <a:ext uri="{FF2B5EF4-FFF2-40B4-BE49-F238E27FC236}">
                <a16:creationId xmlns:a16="http://schemas.microsoft.com/office/drawing/2014/main" id="{255C1902-2D86-F646-98F7-86CF18B89831}"/>
              </a:ext>
            </a:extLst>
          </p:cNvPr>
          <p:cNvPicPr>
            <a:picLocks noChangeAspect="1"/>
          </p:cNvPicPr>
          <p:nvPr/>
        </p:nvPicPr>
        <p:blipFill>
          <a:blip r:embed="rId2"/>
          <a:stretch>
            <a:fillRect/>
          </a:stretch>
        </p:blipFill>
        <p:spPr>
          <a:xfrm>
            <a:off x="5276537" y="1469036"/>
            <a:ext cx="6520721" cy="4347147"/>
          </a:xfrm>
          <a:prstGeom prst="rect">
            <a:avLst/>
          </a:prstGeom>
        </p:spPr>
      </p:pic>
    </p:spTree>
    <p:extLst>
      <p:ext uri="{BB962C8B-B14F-4D97-AF65-F5344CB8AC3E}">
        <p14:creationId xmlns:p14="http://schemas.microsoft.com/office/powerpoint/2010/main" val="183298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CF39-36A6-E245-87B1-3155E260330E}"/>
              </a:ext>
            </a:extLst>
          </p:cNvPr>
          <p:cNvSpPr>
            <a:spLocks noGrp="1"/>
          </p:cNvSpPr>
          <p:nvPr>
            <p:ph type="title"/>
          </p:nvPr>
        </p:nvSpPr>
        <p:spPr>
          <a:xfrm>
            <a:off x="1066462" y="189875"/>
            <a:ext cx="9905998" cy="829456"/>
          </a:xfrm>
        </p:spPr>
        <p:txBody>
          <a:bodyPr/>
          <a:lstStyle/>
          <a:p>
            <a:pPr algn="ctr"/>
            <a:r>
              <a:rPr lang="en-US" b="1" dirty="0"/>
              <a:t>“Death of a salesman”</a:t>
            </a:r>
          </a:p>
        </p:txBody>
      </p:sp>
      <p:sp>
        <p:nvSpPr>
          <p:cNvPr id="3" name="Content Placeholder 2">
            <a:extLst>
              <a:ext uri="{FF2B5EF4-FFF2-40B4-BE49-F238E27FC236}">
                <a16:creationId xmlns:a16="http://schemas.microsoft.com/office/drawing/2014/main" id="{5EDD1457-D8D0-1E4E-AE42-80296E9F436E}"/>
              </a:ext>
            </a:extLst>
          </p:cNvPr>
          <p:cNvSpPr>
            <a:spLocks noGrp="1"/>
          </p:cNvSpPr>
          <p:nvPr>
            <p:ph idx="1"/>
          </p:nvPr>
        </p:nvSpPr>
        <p:spPr>
          <a:xfrm>
            <a:off x="359765" y="1139253"/>
            <a:ext cx="7525062" cy="5206585"/>
          </a:xfrm>
        </p:spPr>
        <p:txBody>
          <a:bodyPr>
            <a:normAutofit/>
          </a:bodyPr>
          <a:lstStyle/>
          <a:p>
            <a:r>
              <a:rPr lang="en-US" dirty="0"/>
              <a:t>”Death of a Salesman” was a play written by </a:t>
            </a:r>
            <a:r>
              <a:rPr lang="en-US" b="1" dirty="0"/>
              <a:t>Arthur Miller </a:t>
            </a:r>
            <a:r>
              <a:rPr lang="en-US" dirty="0"/>
              <a:t>in 1949.</a:t>
            </a:r>
          </a:p>
          <a:p>
            <a:r>
              <a:rPr lang="en-US" dirty="0">
                <a:effectLst/>
              </a:rPr>
              <a:t>To the protagonist of "</a:t>
            </a:r>
            <a:r>
              <a:rPr lang="en-US" i="1" dirty="0">
                <a:effectLst/>
              </a:rPr>
              <a:t>Death of a Salesman</a:t>
            </a:r>
            <a:r>
              <a:rPr lang="en-US" dirty="0">
                <a:effectLst/>
              </a:rPr>
              <a:t>," the American Dream is the ability to become prosperous by mere charisma.</a:t>
            </a:r>
          </a:p>
          <a:p>
            <a:r>
              <a:rPr lang="en-US" dirty="0">
                <a:effectLst/>
              </a:rPr>
              <a:t>Willy Loman believes that personality, not hard work and innovation, is the key to success. Time and again, he wants to make sure his sons are well-liked and popular.</a:t>
            </a:r>
          </a:p>
          <a:p>
            <a:r>
              <a:rPr lang="en-US" dirty="0">
                <a:effectLst/>
              </a:rPr>
              <a:t>The central conflict in "Death of a Salesman," is Willy Loman’s </a:t>
            </a:r>
            <a:r>
              <a:rPr lang="en-US" b="1" dirty="0">
                <a:effectLst/>
              </a:rPr>
              <a:t>inability</a:t>
            </a:r>
            <a:r>
              <a:rPr lang="en-US" dirty="0">
                <a:effectLst/>
              </a:rPr>
              <a:t> to accept that being well-liked is not the only thing that gets someone through life. He is so set in his ways of thinking that it affects not only his life but everyone around him as well, especially his children.</a:t>
            </a:r>
          </a:p>
          <a:p>
            <a:pPr marL="0" indent="0">
              <a:buNone/>
            </a:pPr>
            <a:endParaRPr lang="en-US" dirty="0">
              <a:effectLst/>
            </a:endParaRPr>
          </a:p>
          <a:p>
            <a:pPr marL="0" indent="0">
              <a:buNone/>
            </a:pPr>
            <a:endParaRPr lang="en-US" dirty="0"/>
          </a:p>
        </p:txBody>
      </p:sp>
      <p:pic>
        <p:nvPicPr>
          <p:cNvPr id="5" name="Picture 4">
            <a:extLst>
              <a:ext uri="{FF2B5EF4-FFF2-40B4-BE49-F238E27FC236}">
                <a16:creationId xmlns:a16="http://schemas.microsoft.com/office/drawing/2014/main" id="{2C4C9658-C366-C64C-A4FD-71299EE25814}"/>
              </a:ext>
            </a:extLst>
          </p:cNvPr>
          <p:cNvPicPr>
            <a:picLocks noChangeAspect="1"/>
          </p:cNvPicPr>
          <p:nvPr/>
        </p:nvPicPr>
        <p:blipFill>
          <a:blip r:embed="rId2"/>
          <a:stretch>
            <a:fillRect/>
          </a:stretch>
        </p:blipFill>
        <p:spPr>
          <a:xfrm>
            <a:off x="8085603" y="1139253"/>
            <a:ext cx="3713476" cy="5410494"/>
          </a:xfrm>
          <a:prstGeom prst="rect">
            <a:avLst/>
          </a:prstGeom>
        </p:spPr>
      </p:pic>
    </p:spTree>
    <p:extLst>
      <p:ext uri="{BB962C8B-B14F-4D97-AF65-F5344CB8AC3E}">
        <p14:creationId xmlns:p14="http://schemas.microsoft.com/office/powerpoint/2010/main" val="25407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C3F5-9A4C-1747-BC97-5A6D645CD0FE}"/>
              </a:ext>
            </a:extLst>
          </p:cNvPr>
          <p:cNvSpPr>
            <a:spLocks noGrp="1"/>
          </p:cNvSpPr>
          <p:nvPr>
            <p:ph type="title"/>
          </p:nvPr>
        </p:nvSpPr>
        <p:spPr>
          <a:xfrm>
            <a:off x="1141413" y="283564"/>
            <a:ext cx="9905998" cy="840699"/>
          </a:xfrm>
        </p:spPr>
        <p:txBody>
          <a:bodyPr/>
          <a:lstStyle/>
          <a:p>
            <a:pPr algn="ctr"/>
            <a:r>
              <a:rPr lang="en-US" b="1" dirty="0"/>
              <a:t>The “American Dream” </a:t>
            </a:r>
            <a:r>
              <a:rPr lang="en-US" b="1" dirty="0" err="1"/>
              <a:t>Cont</a:t>
            </a:r>
            <a:r>
              <a:rPr lang="en-US" b="1" dirty="0"/>
              <a:t>…</a:t>
            </a:r>
          </a:p>
        </p:txBody>
      </p:sp>
      <p:sp>
        <p:nvSpPr>
          <p:cNvPr id="3" name="Content Placeholder 2">
            <a:extLst>
              <a:ext uri="{FF2B5EF4-FFF2-40B4-BE49-F238E27FC236}">
                <a16:creationId xmlns:a16="http://schemas.microsoft.com/office/drawing/2014/main" id="{37282813-435F-DF4B-97D6-21AA0A6B1ADE}"/>
              </a:ext>
            </a:extLst>
          </p:cNvPr>
          <p:cNvSpPr>
            <a:spLocks noGrp="1"/>
          </p:cNvSpPr>
          <p:nvPr>
            <p:ph idx="1"/>
          </p:nvPr>
        </p:nvSpPr>
        <p:spPr>
          <a:xfrm>
            <a:off x="248248" y="1499018"/>
            <a:ext cx="11692328" cy="5523874"/>
          </a:xfrm>
        </p:spPr>
        <p:txBody>
          <a:bodyPr>
            <a:normAutofit fontScale="92500" lnSpcReduction="20000"/>
          </a:bodyPr>
          <a:lstStyle/>
          <a:p>
            <a:r>
              <a:rPr lang="en-US" sz="2600" dirty="0">
                <a:effectLst/>
              </a:rPr>
              <a:t>The term was first coined by writer and historian James Truslow Adams in his best-selling 1931 book "</a:t>
            </a:r>
            <a:r>
              <a:rPr lang="en-US" sz="2600" b="1" dirty="0">
                <a:effectLst/>
              </a:rPr>
              <a:t>Epic of America</a:t>
            </a:r>
            <a:r>
              <a:rPr lang="en-US" sz="2600" dirty="0">
                <a:effectLst/>
              </a:rPr>
              <a:t>."  He described it as "</a:t>
            </a:r>
            <a:r>
              <a:rPr lang="en-US" sz="2600" b="1" dirty="0">
                <a:effectLst/>
              </a:rPr>
              <a:t>that dream of a land in which life should be better and richer and fuller for everyone, with opportunity for each according to ability or achievement</a:t>
            </a:r>
            <a:r>
              <a:rPr lang="en-US" sz="2600" dirty="0">
                <a:effectLst/>
              </a:rPr>
              <a:t>." </a:t>
            </a:r>
          </a:p>
          <a:p>
            <a:r>
              <a:rPr lang="en-US" sz="2600" dirty="0">
                <a:effectLst/>
              </a:rPr>
              <a:t>he American Dream also offers the promise that the circumstances of someone's birth – including whether they were born as American citizens or immigrants – do not completely determine their future. </a:t>
            </a:r>
          </a:p>
          <a:p>
            <a:r>
              <a:rPr lang="en-US" sz="2600" dirty="0">
                <a:effectLst/>
              </a:rPr>
              <a:t>The American Dream was aided by a number of factors that gave the United States a competitive advantage over other countries. For example: it is relatively isolated geographically, compared to many other countries, and enjoys a temperate climate. It has a culturally diverse population that businesses use to foster innovation in a global landscape. Its abundant natural resources – including oil, arable land and long coastlines – generate food and income for the country and its residents.</a:t>
            </a:r>
          </a:p>
          <a:p>
            <a:pPr marL="0" indent="0">
              <a:buNone/>
            </a:pPr>
            <a:br>
              <a:rPr lang="en-US" dirty="0">
                <a:effectLst/>
              </a:rPr>
            </a:br>
            <a:br>
              <a:rPr lang="en-US" dirty="0">
                <a:effectLst/>
              </a:rPr>
            </a:br>
            <a:endParaRPr lang="en-US" dirty="0"/>
          </a:p>
        </p:txBody>
      </p:sp>
    </p:spTree>
    <p:extLst>
      <p:ext uri="{BB962C8B-B14F-4D97-AF65-F5344CB8AC3E}">
        <p14:creationId xmlns:p14="http://schemas.microsoft.com/office/powerpoint/2010/main" val="54209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00923-2901-714F-840A-6EB484A93AC2}"/>
              </a:ext>
            </a:extLst>
          </p:cNvPr>
          <p:cNvSpPr>
            <a:spLocks noGrp="1"/>
          </p:cNvSpPr>
          <p:nvPr>
            <p:ph idx="1"/>
          </p:nvPr>
        </p:nvSpPr>
        <p:spPr>
          <a:xfrm>
            <a:off x="1066462" y="778239"/>
            <a:ext cx="9905998" cy="4813092"/>
          </a:xfrm>
        </p:spPr>
        <p:txBody>
          <a:bodyPr>
            <a:noAutofit/>
          </a:bodyPr>
          <a:lstStyle/>
          <a:p>
            <a:r>
              <a:rPr lang="en-US" sz="4000" b="1" dirty="0">
                <a:effectLst/>
              </a:rPr>
              <a:t>Does the “American Dream” exist? </a:t>
            </a:r>
          </a:p>
          <a:p>
            <a:r>
              <a:rPr lang="en-US" sz="4000" b="1" dirty="0">
                <a:effectLst/>
              </a:rPr>
              <a:t>What in popular culture exemplifies the American Dream? </a:t>
            </a:r>
          </a:p>
          <a:p>
            <a:r>
              <a:rPr lang="en-US" sz="4000" b="1" dirty="0">
                <a:effectLst/>
              </a:rPr>
              <a:t>Are big houses and money goals to value? </a:t>
            </a:r>
          </a:p>
          <a:p>
            <a:r>
              <a:rPr lang="en-US" sz="4000" b="1" dirty="0">
                <a:effectLst/>
              </a:rPr>
              <a:t>How do we create equal access to the American Dream?</a:t>
            </a:r>
            <a:endParaRPr lang="en-US" sz="4000" dirty="0"/>
          </a:p>
        </p:txBody>
      </p:sp>
    </p:spTree>
    <p:extLst>
      <p:ext uri="{BB962C8B-B14F-4D97-AF65-F5344CB8AC3E}">
        <p14:creationId xmlns:p14="http://schemas.microsoft.com/office/powerpoint/2010/main" val="262628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27F3-5AA9-A845-A6C6-89CF0E056755}"/>
              </a:ext>
            </a:extLst>
          </p:cNvPr>
          <p:cNvSpPr>
            <a:spLocks noGrp="1"/>
          </p:cNvSpPr>
          <p:nvPr>
            <p:ph type="title"/>
          </p:nvPr>
        </p:nvSpPr>
        <p:spPr/>
        <p:txBody>
          <a:bodyPr/>
          <a:lstStyle/>
          <a:p>
            <a:pPr algn="ctr"/>
            <a:r>
              <a:rPr lang="en-US" b="1" dirty="0">
                <a:effectLst/>
              </a:rPr>
              <a:t>Social Classes in the United States</a:t>
            </a:r>
            <a:br>
              <a:rPr lang="en-US" b="1" dirty="0">
                <a:effectLst/>
              </a:rPr>
            </a:br>
            <a:endParaRPr lang="en-US" dirty="0"/>
          </a:p>
        </p:txBody>
      </p:sp>
      <p:sp>
        <p:nvSpPr>
          <p:cNvPr id="3" name="Content Placeholder 2">
            <a:extLst>
              <a:ext uri="{FF2B5EF4-FFF2-40B4-BE49-F238E27FC236}">
                <a16:creationId xmlns:a16="http://schemas.microsoft.com/office/drawing/2014/main" id="{37616BE1-00F2-5545-A7C8-FF6A280A0F3C}"/>
              </a:ext>
            </a:extLst>
          </p:cNvPr>
          <p:cNvSpPr>
            <a:spLocks noGrp="1"/>
          </p:cNvSpPr>
          <p:nvPr>
            <p:ph idx="1"/>
          </p:nvPr>
        </p:nvSpPr>
        <p:spPr>
          <a:xfrm>
            <a:off x="1141412" y="2277255"/>
            <a:ext cx="10535925" cy="3763781"/>
          </a:xfrm>
        </p:spPr>
        <p:txBody>
          <a:bodyPr>
            <a:normAutofit/>
          </a:bodyPr>
          <a:lstStyle/>
          <a:p>
            <a:pPr fontAlgn="base"/>
            <a:r>
              <a:rPr lang="en-US" sz="3200" b="1" dirty="0">
                <a:effectLst/>
              </a:rPr>
              <a:t>What is socioeconomic status? </a:t>
            </a:r>
            <a:r>
              <a:rPr lang="en-US" sz="3200" dirty="0">
                <a:effectLst/>
              </a:rPr>
              <a:t>Socioeconomic status is the social standing or class of an individual or group. It is often measured as a combination of education, income and occupation.</a:t>
            </a:r>
          </a:p>
          <a:p>
            <a:pPr fontAlgn="base"/>
            <a:r>
              <a:rPr lang="en-US" sz="3200" b="1" dirty="0">
                <a:effectLst/>
              </a:rPr>
              <a:t>The United States has roughly six social classes: </a:t>
            </a:r>
            <a:r>
              <a:rPr lang="en-US" sz="3200" dirty="0">
                <a:effectLst/>
              </a:rPr>
              <a:t>upper class, new money, middle class, working class, working poor, poverty level </a:t>
            </a:r>
          </a:p>
          <a:p>
            <a:endParaRPr lang="en-US" dirty="0"/>
          </a:p>
        </p:txBody>
      </p:sp>
    </p:spTree>
    <p:extLst>
      <p:ext uri="{BB962C8B-B14F-4D97-AF65-F5344CB8AC3E}">
        <p14:creationId xmlns:p14="http://schemas.microsoft.com/office/powerpoint/2010/main" val="238663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FB15-293F-0747-9FFA-FD99BA193932}"/>
              </a:ext>
            </a:extLst>
          </p:cNvPr>
          <p:cNvSpPr>
            <a:spLocks noGrp="1"/>
          </p:cNvSpPr>
          <p:nvPr>
            <p:ph type="title"/>
          </p:nvPr>
        </p:nvSpPr>
        <p:spPr>
          <a:xfrm>
            <a:off x="1141413" y="609600"/>
            <a:ext cx="9905998" cy="694544"/>
          </a:xfrm>
        </p:spPr>
        <p:txBody>
          <a:bodyPr>
            <a:normAutofit fontScale="90000"/>
          </a:bodyPr>
          <a:lstStyle/>
          <a:p>
            <a:pPr algn="ctr"/>
            <a:r>
              <a:rPr lang="en-US" b="1" dirty="0"/>
              <a:t>Immigration in the United states – Ellis Island</a:t>
            </a:r>
          </a:p>
        </p:txBody>
      </p:sp>
      <p:sp>
        <p:nvSpPr>
          <p:cNvPr id="3" name="Content Placeholder 2">
            <a:extLst>
              <a:ext uri="{FF2B5EF4-FFF2-40B4-BE49-F238E27FC236}">
                <a16:creationId xmlns:a16="http://schemas.microsoft.com/office/drawing/2014/main" id="{8E51817C-68E8-574D-94BF-C507A82360C0}"/>
              </a:ext>
            </a:extLst>
          </p:cNvPr>
          <p:cNvSpPr>
            <a:spLocks noGrp="1"/>
          </p:cNvSpPr>
          <p:nvPr>
            <p:ph idx="1"/>
          </p:nvPr>
        </p:nvSpPr>
        <p:spPr>
          <a:xfrm>
            <a:off x="68367" y="1678898"/>
            <a:ext cx="6026045" cy="4487056"/>
          </a:xfrm>
        </p:spPr>
        <p:txBody>
          <a:bodyPr>
            <a:normAutofit/>
          </a:bodyPr>
          <a:lstStyle/>
          <a:p>
            <a:r>
              <a:rPr lang="en-US" dirty="0">
                <a:effectLst/>
              </a:rPr>
              <a:t>Ellis Island was the largest immigration station in the United States from 1892 to 1924. </a:t>
            </a:r>
          </a:p>
          <a:p>
            <a:r>
              <a:rPr lang="en-US" dirty="0">
                <a:effectLst/>
              </a:rPr>
              <a:t>Over 12 million immigrants came through Ellis Island during this period. The island was nicknamed the "Island of Hope" for many immigrants coming to America to find a better life. </a:t>
            </a:r>
            <a:br>
              <a:rPr lang="en-US" dirty="0"/>
            </a:br>
            <a:endParaRPr lang="en-US" dirty="0"/>
          </a:p>
        </p:txBody>
      </p:sp>
      <p:pic>
        <p:nvPicPr>
          <p:cNvPr id="5" name="Picture 4">
            <a:extLst>
              <a:ext uri="{FF2B5EF4-FFF2-40B4-BE49-F238E27FC236}">
                <a16:creationId xmlns:a16="http://schemas.microsoft.com/office/drawing/2014/main" id="{ECF5DF31-F824-D549-A12B-EC7063235F7C}"/>
              </a:ext>
            </a:extLst>
          </p:cNvPr>
          <p:cNvPicPr>
            <a:picLocks noChangeAspect="1"/>
          </p:cNvPicPr>
          <p:nvPr/>
        </p:nvPicPr>
        <p:blipFill>
          <a:blip r:embed="rId2"/>
          <a:stretch>
            <a:fillRect/>
          </a:stretch>
        </p:blipFill>
        <p:spPr>
          <a:xfrm>
            <a:off x="6083392" y="1998688"/>
            <a:ext cx="6108608" cy="3304757"/>
          </a:xfrm>
          <a:prstGeom prst="rect">
            <a:avLst/>
          </a:prstGeom>
        </p:spPr>
      </p:pic>
    </p:spTree>
    <p:extLst>
      <p:ext uri="{BB962C8B-B14F-4D97-AF65-F5344CB8AC3E}">
        <p14:creationId xmlns:p14="http://schemas.microsoft.com/office/powerpoint/2010/main" val="193868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10C7-4CEE-3A42-84B1-321DE2641867}"/>
              </a:ext>
            </a:extLst>
          </p:cNvPr>
          <p:cNvSpPr>
            <a:spLocks noGrp="1"/>
          </p:cNvSpPr>
          <p:nvPr>
            <p:ph type="title"/>
          </p:nvPr>
        </p:nvSpPr>
        <p:spPr>
          <a:xfrm>
            <a:off x="1141413" y="474689"/>
            <a:ext cx="9905998" cy="1144249"/>
          </a:xfrm>
        </p:spPr>
        <p:txBody>
          <a:bodyPr/>
          <a:lstStyle/>
          <a:p>
            <a:pPr algn="ctr"/>
            <a:r>
              <a:rPr lang="en-US" b="1" dirty="0"/>
              <a:t>Ellis island </a:t>
            </a:r>
            <a:r>
              <a:rPr lang="en-US" b="1" dirty="0" err="1"/>
              <a:t>cont</a:t>
            </a:r>
            <a:r>
              <a:rPr lang="en-US" b="1" dirty="0"/>
              <a:t>…</a:t>
            </a:r>
          </a:p>
        </p:txBody>
      </p:sp>
      <p:sp>
        <p:nvSpPr>
          <p:cNvPr id="3" name="Content Placeholder 2">
            <a:extLst>
              <a:ext uri="{FF2B5EF4-FFF2-40B4-BE49-F238E27FC236}">
                <a16:creationId xmlns:a16="http://schemas.microsoft.com/office/drawing/2014/main" id="{6005B27C-A431-9D48-9B67-35743BEBA92F}"/>
              </a:ext>
            </a:extLst>
          </p:cNvPr>
          <p:cNvSpPr>
            <a:spLocks noGrp="1"/>
          </p:cNvSpPr>
          <p:nvPr>
            <p:ph idx="1"/>
          </p:nvPr>
        </p:nvSpPr>
        <p:spPr>
          <a:xfrm>
            <a:off x="629586" y="1783831"/>
            <a:ext cx="11077731" cy="4007370"/>
          </a:xfrm>
        </p:spPr>
        <p:txBody>
          <a:bodyPr/>
          <a:lstStyle/>
          <a:p>
            <a:r>
              <a:rPr lang="en-US" dirty="0">
                <a:effectLst/>
              </a:rPr>
              <a:t>Ellis Island operated from 1892 to 1954. The federal government wanted to take control of immigration so it could make sure that immigrants didn't have diseases and were able to support themselves once they arrived in the country. </a:t>
            </a:r>
          </a:p>
          <a:p>
            <a:r>
              <a:rPr lang="en-US" dirty="0">
                <a:effectLst/>
              </a:rPr>
              <a:t>Over 12 million people were processed through Ellis Island between 1892 and 1924. After 1924, the inspections were done before people got on the boat and inspectors on Ellis Island just checked their papers. Around another 2.3 million people came through the Island between 1924 and 1954. </a:t>
            </a:r>
            <a:endParaRPr lang="en-US" dirty="0"/>
          </a:p>
          <a:p>
            <a:endParaRPr lang="en-US" dirty="0"/>
          </a:p>
        </p:txBody>
      </p:sp>
    </p:spTree>
    <p:extLst>
      <p:ext uri="{BB962C8B-B14F-4D97-AF65-F5344CB8AC3E}">
        <p14:creationId xmlns:p14="http://schemas.microsoft.com/office/powerpoint/2010/main" val="209647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CF36-7252-2F4B-9265-9926172E4692}"/>
              </a:ext>
            </a:extLst>
          </p:cNvPr>
          <p:cNvSpPr>
            <a:spLocks noGrp="1"/>
          </p:cNvSpPr>
          <p:nvPr>
            <p:ph type="title"/>
          </p:nvPr>
        </p:nvSpPr>
        <p:spPr>
          <a:xfrm>
            <a:off x="1141413" y="609600"/>
            <a:ext cx="9905998" cy="1129259"/>
          </a:xfrm>
        </p:spPr>
        <p:txBody>
          <a:bodyPr/>
          <a:lstStyle/>
          <a:p>
            <a:pPr algn="ctr"/>
            <a:r>
              <a:rPr lang="en-US" b="1" dirty="0"/>
              <a:t>Immigrations trends today</a:t>
            </a:r>
          </a:p>
        </p:txBody>
      </p:sp>
      <p:sp>
        <p:nvSpPr>
          <p:cNvPr id="3" name="Content Placeholder 2">
            <a:extLst>
              <a:ext uri="{FF2B5EF4-FFF2-40B4-BE49-F238E27FC236}">
                <a16:creationId xmlns:a16="http://schemas.microsoft.com/office/drawing/2014/main" id="{0486F2D1-4E68-3346-8BEE-2DCE001DA4A9}"/>
              </a:ext>
            </a:extLst>
          </p:cNvPr>
          <p:cNvSpPr>
            <a:spLocks noGrp="1"/>
          </p:cNvSpPr>
          <p:nvPr>
            <p:ph idx="1"/>
          </p:nvPr>
        </p:nvSpPr>
        <p:spPr>
          <a:xfrm>
            <a:off x="170799" y="1618939"/>
            <a:ext cx="11847226" cy="4916772"/>
          </a:xfrm>
        </p:spPr>
        <p:txBody>
          <a:bodyPr>
            <a:noAutofit/>
          </a:bodyPr>
          <a:lstStyle/>
          <a:p>
            <a:r>
              <a:rPr lang="en-US" sz="2800" dirty="0">
                <a:effectLst/>
              </a:rPr>
              <a:t>More than 43.7 million immigrants resided in the United States in 2016, accounting for 13.5 percent of the total U.S. population of 323.1 million, according to American Community Survey (ACS) data. </a:t>
            </a:r>
          </a:p>
          <a:p>
            <a:r>
              <a:rPr lang="en-US" sz="2800" dirty="0">
                <a:effectLst/>
              </a:rPr>
              <a:t>Between 2015 and 2016, the foreign-born population increased by about 449,000, or 1 percent, a rate slower than the 2.1 percent growth experienced between 2014 and 2015.</a:t>
            </a:r>
          </a:p>
          <a:p>
            <a:r>
              <a:rPr lang="en-US" sz="2800" dirty="0">
                <a:effectLst/>
              </a:rPr>
              <a:t>Immigrants and their U.S.-born children now number approximately 86.4 million people, or 27 percent of the overall U.S. population, according to the 2017 Current Population Survey (CPS).</a:t>
            </a:r>
            <a:endParaRPr lang="en-US" sz="2800" dirty="0"/>
          </a:p>
        </p:txBody>
      </p:sp>
    </p:spTree>
    <p:extLst>
      <p:ext uri="{BB962C8B-B14F-4D97-AF65-F5344CB8AC3E}">
        <p14:creationId xmlns:p14="http://schemas.microsoft.com/office/powerpoint/2010/main" val="3273057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BFF7-75C1-EE48-B650-4A4E3EB26A69}"/>
              </a:ext>
            </a:extLst>
          </p:cNvPr>
          <p:cNvSpPr>
            <a:spLocks noGrp="1"/>
          </p:cNvSpPr>
          <p:nvPr>
            <p:ph type="title"/>
          </p:nvPr>
        </p:nvSpPr>
        <p:spPr>
          <a:xfrm>
            <a:off x="1141413" y="609600"/>
            <a:ext cx="9905998" cy="754505"/>
          </a:xfrm>
        </p:spPr>
        <p:txBody>
          <a:bodyPr/>
          <a:lstStyle/>
          <a:p>
            <a:pPr algn="ctr"/>
            <a:r>
              <a:rPr lang="en-US" b="1" dirty="0"/>
              <a:t>Immigrations trends </a:t>
            </a:r>
            <a:r>
              <a:rPr lang="en-US" b="1" dirty="0" err="1"/>
              <a:t>cont</a:t>
            </a:r>
            <a:r>
              <a:rPr lang="en-US" b="1" dirty="0"/>
              <a:t>…</a:t>
            </a:r>
          </a:p>
        </p:txBody>
      </p:sp>
      <p:sp>
        <p:nvSpPr>
          <p:cNvPr id="3" name="Content Placeholder 2">
            <a:extLst>
              <a:ext uri="{FF2B5EF4-FFF2-40B4-BE49-F238E27FC236}">
                <a16:creationId xmlns:a16="http://schemas.microsoft.com/office/drawing/2014/main" id="{BB1EBECC-4BD1-8842-ACAB-3932C8B16F23}"/>
              </a:ext>
            </a:extLst>
          </p:cNvPr>
          <p:cNvSpPr>
            <a:spLocks noGrp="1"/>
          </p:cNvSpPr>
          <p:nvPr>
            <p:ph idx="1"/>
          </p:nvPr>
        </p:nvSpPr>
        <p:spPr>
          <a:xfrm>
            <a:off x="923885" y="1573968"/>
            <a:ext cx="10341053" cy="4811843"/>
          </a:xfrm>
        </p:spPr>
        <p:txBody>
          <a:bodyPr>
            <a:normAutofit lnSpcReduction="10000"/>
          </a:bodyPr>
          <a:lstStyle/>
          <a:p>
            <a:pPr fontAlgn="base"/>
            <a:r>
              <a:rPr lang="en-US" sz="2800" dirty="0">
                <a:effectLst/>
              </a:rPr>
              <a:t>In 2016, about 49 percent of immigrants (21.2 million) were </a:t>
            </a:r>
            <a:r>
              <a:rPr lang="en-US" sz="2800" b="1" dirty="0">
                <a:effectLst/>
              </a:rPr>
              <a:t>naturalized citizens</a:t>
            </a:r>
            <a:r>
              <a:rPr lang="en-US" sz="2800" dirty="0">
                <a:effectLst/>
              </a:rPr>
              <a:t>. The remaining 22.5 million included lawful permanent residents, unauthorized immigrants, and legal residents on temporary visas (such as students and temporary workers).</a:t>
            </a:r>
          </a:p>
          <a:p>
            <a:pPr fontAlgn="base"/>
            <a:r>
              <a:rPr lang="en-US" sz="2800" b="1" dirty="0">
                <a:effectLst/>
              </a:rPr>
              <a:t>Naturalized citizen: </a:t>
            </a:r>
            <a:r>
              <a:rPr lang="en-US" sz="2800" dirty="0">
                <a:effectLst/>
              </a:rPr>
              <a:t>a </a:t>
            </a:r>
            <a:r>
              <a:rPr lang="en-US" sz="2800" b="1" dirty="0">
                <a:effectLst/>
              </a:rPr>
              <a:t>naturalized citizen</a:t>
            </a:r>
            <a:r>
              <a:rPr lang="en-US" sz="2800" dirty="0">
                <a:effectLst/>
              </a:rPr>
              <a:t> is a person who was born an alien, but has lawfully become a </a:t>
            </a:r>
            <a:r>
              <a:rPr lang="en-US" sz="2800" b="1" dirty="0">
                <a:effectLst/>
              </a:rPr>
              <a:t>citizen</a:t>
            </a:r>
            <a:r>
              <a:rPr lang="en-US" sz="2800" dirty="0">
                <a:effectLst/>
              </a:rPr>
              <a:t> of the United States under the U.S. Constitution and laws</a:t>
            </a:r>
          </a:p>
          <a:p>
            <a:pPr fontAlgn="base"/>
            <a:r>
              <a:rPr lang="en-US" sz="2800" dirty="0">
                <a:effectLst/>
              </a:rPr>
              <a:t>In 2016, the top five U.S. states by number of immigrants were California (10.7 million), Texas (4.7 million), New York (4.5 million), Florida (4.2 million), and New Jersey (2 million).</a:t>
            </a:r>
          </a:p>
          <a:p>
            <a:endParaRPr lang="en-US" dirty="0"/>
          </a:p>
        </p:txBody>
      </p:sp>
    </p:spTree>
    <p:extLst>
      <p:ext uri="{BB962C8B-B14F-4D97-AF65-F5344CB8AC3E}">
        <p14:creationId xmlns:p14="http://schemas.microsoft.com/office/powerpoint/2010/main" val="391645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5B94-E4EC-F541-BE4B-73CD77377C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231A44-3794-C84C-8C90-522EAF78C593}"/>
              </a:ext>
            </a:extLst>
          </p:cNvPr>
          <p:cNvPicPr>
            <a:picLocks noGrp="1" noChangeAspect="1"/>
          </p:cNvPicPr>
          <p:nvPr>
            <p:ph idx="1"/>
          </p:nvPr>
        </p:nvPicPr>
        <p:blipFill>
          <a:blip r:embed="rId2"/>
          <a:stretch>
            <a:fillRect/>
          </a:stretch>
        </p:blipFill>
        <p:spPr>
          <a:xfrm>
            <a:off x="432253" y="374754"/>
            <a:ext cx="11118026" cy="5891134"/>
          </a:xfrm>
        </p:spPr>
      </p:pic>
    </p:spTree>
    <p:extLst>
      <p:ext uri="{BB962C8B-B14F-4D97-AF65-F5344CB8AC3E}">
        <p14:creationId xmlns:p14="http://schemas.microsoft.com/office/powerpoint/2010/main" val="79430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712DFA-6148-B543-B25D-F3FF543DA3D0}"/>
              </a:ext>
            </a:extLst>
          </p:cNvPr>
          <p:cNvPicPr>
            <a:picLocks noGrp="1" noChangeAspect="1"/>
          </p:cNvPicPr>
          <p:nvPr>
            <p:ph idx="1"/>
          </p:nvPr>
        </p:nvPicPr>
        <p:blipFill>
          <a:blip r:embed="rId2"/>
          <a:stretch>
            <a:fillRect/>
          </a:stretch>
        </p:blipFill>
        <p:spPr>
          <a:xfrm>
            <a:off x="2002354" y="0"/>
            <a:ext cx="7471430" cy="6858000"/>
          </a:xfrm>
        </p:spPr>
      </p:pic>
    </p:spTree>
    <p:extLst>
      <p:ext uri="{BB962C8B-B14F-4D97-AF65-F5344CB8AC3E}">
        <p14:creationId xmlns:p14="http://schemas.microsoft.com/office/powerpoint/2010/main" val="73810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ABD1-B3E1-0346-A15F-07BF36388A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CF323D5-5AC8-664E-BED1-E8F8E3A31F62}"/>
              </a:ext>
            </a:extLst>
          </p:cNvPr>
          <p:cNvPicPr>
            <a:picLocks noGrp="1" noChangeAspect="1"/>
          </p:cNvPicPr>
          <p:nvPr>
            <p:ph idx="1"/>
          </p:nvPr>
        </p:nvPicPr>
        <p:blipFill>
          <a:blip r:embed="rId2"/>
          <a:stretch>
            <a:fillRect/>
          </a:stretch>
        </p:blipFill>
        <p:spPr>
          <a:xfrm>
            <a:off x="2064796" y="0"/>
            <a:ext cx="8383348" cy="6858000"/>
          </a:xfrm>
        </p:spPr>
      </p:pic>
    </p:spTree>
    <p:extLst>
      <p:ext uri="{BB962C8B-B14F-4D97-AF65-F5344CB8AC3E}">
        <p14:creationId xmlns:p14="http://schemas.microsoft.com/office/powerpoint/2010/main" val="2881697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8DCD-D1A8-7C49-A31E-4AAC56F06FDC}"/>
              </a:ext>
            </a:extLst>
          </p:cNvPr>
          <p:cNvSpPr>
            <a:spLocks noGrp="1"/>
          </p:cNvSpPr>
          <p:nvPr>
            <p:ph type="title"/>
          </p:nvPr>
        </p:nvSpPr>
        <p:spPr/>
        <p:txBody>
          <a:bodyPr/>
          <a:lstStyle/>
          <a:p>
            <a:pPr algn="ctr"/>
            <a:r>
              <a:rPr lang="en-US" b="1" dirty="0"/>
              <a:t>Immigration policy under the trump administration</a:t>
            </a:r>
          </a:p>
        </p:txBody>
      </p:sp>
      <p:sp>
        <p:nvSpPr>
          <p:cNvPr id="3" name="Content Placeholder 2">
            <a:extLst>
              <a:ext uri="{FF2B5EF4-FFF2-40B4-BE49-F238E27FC236}">
                <a16:creationId xmlns:a16="http://schemas.microsoft.com/office/drawing/2014/main" id="{E2166758-872C-EF4E-94CB-D84D4132E2D2}"/>
              </a:ext>
            </a:extLst>
          </p:cNvPr>
          <p:cNvSpPr>
            <a:spLocks noGrp="1"/>
          </p:cNvSpPr>
          <p:nvPr>
            <p:ph idx="1"/>
          </p:nvPr>
        </p:nvSpPr>
        <p:spPr/>
        <p:txBody>
          <a:bodyPr/>
          <a:lstStyle/>
          <a:p>
            <a:r>
              <a:rPr lang="en-US" dirty="0">
                <a:effectLst/>
              </a:rPr>
              <a:t>DACA (Deferred Action for Childhood Arrivals)</a:t>
            </a:r>
          </a:p>
          <a:p>
            <a:r>
              <a:rPr lang="en-US" dirty="0">
                <a:effectLst/>
              </a:rPr>
              <a:t>Travel Ban (Trump issues travel restrictions on 8 countries; Chad, Iran, Libya, North Korea, Somalia, Syria, Venezuela, Yemen)</a:t>
            </a:r>
          </a:p>
          <a:p>
            <a:r>
              <a:rPr lang="en-US" dirty="0">
                <a:effectLst/>
              </a:rPr>
              <a:t>Refugee Ban</a:t>
            </a:r>
          </a:p>
          <a:p>
            <a:r>
              <a:rPr lang="en-US" dirty="0">
                <a:effectLst/>
              </a:rPr>
              <a:t>Wall on the Border With Mexico</a:t>
            </a:r>
          </a:p>
          <a:p>
            <a:pPr marL="0" indent="0">
              <a:buNone/>
            </a:pPr>
            <a:endParaRPr lang="en-US" dirty="0"/>
          </a:p>
        </p:txBody>
      </p:sp>
    </p:spTree>
    <p:extLst>
      <p:ext uri="{BB962C8B-B14F-4D97-AF65-F5344CB8AC3E}">
        <p14:creationId xmlns:p14="http://schemas.microsoft.com/office/powerpoint/2010/main" val="2581488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D7C8-E9B9-EE43-81EC-F6FBCE49EF7D}"/>
              </a:ext>
            </a:extLst>
          </p:cNvPr>
          <p:cNvSpPr>
            <a:spLocks noGrp="1"/>
          </p:cNvSpPr>
          <p:nvPr>
            <p:ph type="title"/>
          </p:nvPr>
        </p:nvSpPr>
        <p:spPr/>
        <p:txBody>
          <a:bodyPr/>
          <a:lstStyle/>
          <a:p>
            <a:pPr algn="ctr"/>
            <a:r>
              <a:rPr lang="en-US" b="1" dirty="0"/>
              <a:t>Sources</a:t>
            </a:r>
          </a:p>
        </p:txBody>
      </p:sp>
      <p:sp>
        <p:nvSpPr>
          <p:cNvPr id="3" name="Content Placeholder 2">
            <a:extLst>
              <a:ext uri="{FF2B5EF4-FFF2-40B4-BE49-F238E27FC236}">
                <a16:creationId xmlns:a16="http://schemas.microsoft.com/office/drawing/2014/main" id="{02F6C4BD-E1C8-CB44-9634-9AEA861A95B1}"/>
              </a:ext>
            </a:extLst>
          </p:cNvPr>
          <p:cNvSpPr>
            <a:spLocks noGrp="1"/>
          </p:cNvSpPr>
          <p:nvPr>
            <p:ph idx="1"/>
          </p:nvPr>
        </p:nvSpPr>
        <p:spPr>
          <a:xfrm>
            <a:off x="1036482" y="3251615"/>
            <a:ext cx="9905998" cy="3124201"/>
          </a:xfrm>
        </p:spPr>
        <p:txBody>
          <a:bodyPr>
            <a:normAutofit fontScale="70000" lnSpcReduction="20000"/>
          </a:bodyPr>
          <a:lstStyle/>
          <a:p>
            <a:r>
              <a:rPr lang="en-US" dirty="0">
                <a:hlinkClick r:id="rId2"/>
              </a:rPr>
              <a:t>https://www.apa.org/topics/socioeconomic-status/</a:t>
            </a:r>
            <a:endParaRPr lang="en-US" dirty="0"/>
          </a:p>
          <a:p>
            <a:r>
              <a:rPr lang="en-US" dirty="0">
                <a:hlinkClick r:id="rId3"/>
              </a:rPr>
              <a:t>https://www.sparknotes.com/sociology/social-stratification-and-inequality/section6/</a:t>
            </a:r>
            <a:endParaRPr lang="en-US" dirty="0"/>
          </a:p>
          <a:p>
            <a:r>
              <a:rPr lang="en-US" dirty="0">
                <a:hlinkClick r:id="rId4"/>
              </a:rPr>
              <a:t>https://www.investopedia.com/terms/m/minimum_wage.asp</a:t>
            </a:r>
            <a:endParaRPr lang="en-US" dirty="0"/>
          </a:p>
          <a:p>
            <a:r>
              <a:rPr lang="en-US" dirty="0">
                <a:hlinkClick r:id="rId5"/>
              </a:rPr>
              <a:t>https://www.bloomberg.com/news/articles/2018-04-02/workers-say-mcdonald-s-isn-t-keeping-up-with-rising-local-wages</a:t>
            </a:r>
            <a:endParaRPr lang="en-US" dirty="0"/>
          </a:p>
          <a:p>
            <a:r>
              <a:rPr lang="en-US" dirty="0">
                <a:hlinkClick r:id="rId6"/>
              </a:rPr>
              <a:t>https://www.investopedia.com/terms/a/american-dream.asp</a:t>
            </a:r>
            <a:endParaRPr lang="en-US" dirty="0"/>
          </a:p>
          <a:p>
            <a:r>
              <a:rPr lang="en-US" dirty="0">
                <a:hlinkClick r:id="rId7"/>
              </a:rPr>
              <a:t>https://www.britannica.com/topic/Death-of-a-Salesman</a:t>
            </a:r>
            <a:endParaRPr lang="en-US" dirty="0"/>
          </a:p>
          <a:p>
            <a:r>
              <a:rPr lang="en-US" dirty="0">
                <a:hlinkClick r:id="rId8"/>
              </a:rPr>
              <a:t>https://www.ducksters.com/history/us_1800s/ellis_island.php</a:t>
            </a:r>
            <a:endParaRPr lang="en-US" dirty="0"/>
          </a:p>
          <a:p>
            <a:r>
              <a:rPr lang="en-US" dirty="0">
                <a:hlinkClick r:id="rId9"/>
              </a:rPr>
              <a:t>https://www.migrationpolicy.org/article/frequently-requested-statistics-immigrants-and-immigration-united-states</a:t>
            </a:r>
            <a:endParaRPr lang="en-US" dirty="0"/>
          </a:p>
          <a:p>
            <a:r>
              <a:rPr lang="en-US" dirty="0">
                <a:hlinkClick r:id="rId10"/>
              </a:rPr>
              <a:t>https://www.usnews.com/news/data-mine/articles/2018-05-01/immigration-in-america-by-the-numbers</a:t>
            </a:r>
            <a:endParaRPr lang="en-US" dirty="0"/>
          </a:p>
          <a:p>
            <a:r>
              <a:rPr lang="en-US" dirty="0">
                <a:hlinkClick r:id="rId11"/>
              </a:rPr>
              <a:t>https://www.thebalance.com/donald-trump-immigration-impact-on-economy-4151107</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6559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3E7E-0004-7E40-913D-707EF86F54C6}"/>
              </a:ext>
            </a:extLst>
          </p:cNvPr>
          <p:cNvSpPr>
            <a:spLocks noGrp="1"/>
          </p:cNvSpPr>
          <p:nvPr>
            <p:ph type="title"/>
          </p:nvPr>
        </p:nvSpPr>
        <p:spPr/>
        <p:txBody>
          <a:bodyPr/>
          <a:lstStyle/>
          <a:p>
            <a:pPr algn="ctr"/>
            <a:r>
              <a:rPr lang="en-US" b="1" dirty="0"/>
              <a:t>Upper class</a:t>
            </a:r>
          </a:p>
        </p:txBody>
      </p:sp>
      <p:sp>
        <p:nvSpPr>
          <p:cNvPr id="3" name="Content Placeholder 2">
            <a:extLst>
              <a:ext uri="{FF2B5EF4-FFF2-40B4-BE49-F238E27FC236}">
                <a16:creationId xmlns:a16="http://schemas.microsoft.com/office/drawing/2014/main" id="{4BB36C7A-0FF5-F547-A462-C075E73A1E5E}"/>
              </a:ext>
            </a:extLst>
          </p:cNvPr>
          <p:cNvSpPr>
            <a:spLocks noGrp="1"/>
          </p:cNvSpPr>
          <p:nvPr>
            <p:ph idx="1"/>
          </p:nvPr>
        </p:nvSpPr>
        <p:spPr>
          <a:xfrm>
            <a:off x="916560" y="1933732"/>
            <a:ext cx="9905998" cy="3527685"/>
          </a:xfrm>
        </p:spPr>
        <p:txBody>
          <a:bodyPr>
            <a:normAutofit fontScale="92500" lnSpcReduction="20000"/>
          </a:bodyPr>
          <a:lstStyle/>
          <a:p>
            <a:pPr fontAlgn="base"/>
            <a:r>
              <a:rPr lang="en-US" dirty="0">
                <a:effectLst/>
              </a:rPr>
              <a:t>The </a:t>
            </a:r>
            <a:r>
              <a:rPr lang="en-US" b="1" dirty="0">
                <a:effectLst/>
              </a:rPr>
              <a:t>Upper Class</a:t>
            </a:r>
            <a:r>
              <a:rPr lang="en-US" dirty="0">
                <a:effectLst/>
              </a:rPr>
              <a:t>, makes up about one percent of the U.S. population.</a:t>
            </a:r>
          </a:p>
          <a:p>
            <a:pPr fontAlgn="base"/>
            <a:r>
              <a:rPr lang="en-US" dirty="0">
                <a:effectLst/>
              </a:rPr>
              <a:t>It generally consists of those with vast inherited wealth (sometimes called “old money”). </a:t>
            </a:r>
          </a:p>
          <a:p>
            <a:pPr fontAlgn="base"/>
            <a:r>
              <a:rPr lang="en-US" dirty="0">
                <a:effectLst/>
              </a:rPr>
              <a:t>Members of the upper class may also have a recognizable family name, such as Rockefeller, or Kennedy. </a:t>
            </a:r>
          </a:p>
          <a:p>
            <a:pPr fontAlgn="base"/>
            <a:r>
              <a:rPr lang="en-US" dirty="0">
                <a:effectLst/>
              </a:rPr>
              <a:t>Some members of the upper class work, but their salaries are not their primary sources of income. Most members of this class have attended college, most likely at some of the most prestigious educational institutions in the country.</a:t>
            </a:r>
          </a:p>
          <a:p>
            <a:pPr fontAlgn="base"/>
            <a:r>
              <a:rPr lang="en-US" b="1" dirty="0">
                <a:effectLst/>
              </a:rPr>
              <a:t>Example: </a:t>
            </a:r>
            <a:r>
              <a:rPr lang="en-US" dirty="0">
                <a:effectLst/>
              </a:rPr>
              <a:t>The Kennedy family is a prime example of an upper-class family. Joseph P. Kennedy made his fortune during the 1920s and passed it down to succeeding generations.</a:t>
            </a:r>
          </a:p>
          <a:p>
            <a:endParaRPr lang="en-US" dirty="0"/>
          </a:p>
        </p:txBody>
      </p:sp>
      <p:pic>
        <p:nvPicPr>
          <p:cNvPr id="5" name="Picture 4">
            <a:extLst>
              <a:ext uri="{FF2B5EF4-FFF2-40B4-BE49-F238E27FC236}">
                <a16:creationId xmlns:a16="http://schemas.microsoft.com/office/drawing/2014/main" id="{0009D044-383E-7445-BCEA-16B0FA5B65BC}"/>
              </a:ext>
            </a:extLst>
          </p:cNvPr>
          <p:cNvPicPr>
            <a:picLocks noChangeAspect="1"/>
          </p:cNvPicPr>
          <p:nvPr/>
        </p:nvPicPr>
        <p:blipFill>
          <a:blip r:embed="rId2"/>
          <a:stretch>
            <a:fillRect/>
          </a:stretch>
        </p:blipFill>
        <p:spPr>
          <a:xfrm>
            <a:off x="0" y="0"/>
            <a:ext cx="3117954" cy="1753849"/>
          </a:xfrm>
          <a:prstGeom prst="rect">
            <a:avLst/>
          </a:prstGeom>
        </p:spPr>
      </p:pic>
      <p:pic>
        <p:nvPicPr>
          <p:cNvPr id="7" name="Picture 6">
            <a:extLst>
              <a:ext uri="{FF2B5EF4-FFF2-40B4-BE49-F238E27FC236}">
                <a16:creationId xmlns:a16="http://schemas.microsoft.com/office/drawing/2014/main" id="{5825ED7A-FDDD-5548-BE21-CCB4FD68AB9A}"/>
              </a:ext>
            </a:extLst>
          </p:cNvPr>
          <p:cNvPicPr>
            <a:picLocks noChangeAspect="1"/>
          </p:cNvPicPr>
          <p:nvPr/>
        </p:nvPicPr>
        <p:blipFill>
          <a:blip r:embed="rId3"/>
          <a:stretch>
            <a:fillRect/>
          </a:stretch>
        </p:blipFill>
        <p:spPr>
          <a:xfrm>
            <a:off x="6100997" y="5108523"/>
            <a:ext cx="6091003" cy="1749477"/>
          </a:xfrm>
          <a:prstGeom prst="rect">
            <a:avLst/>
          </a:prstGeom>
        </p:spPr>
      </p:pic>
    </p:spTree>
    <p:extLst>
      <p:ext uri="{BB962C8B-B14F-4D97-AF65-F5344CB8AC3E}">
        <p14:creationId xmlns:p14="http://schemas.microsoft.com/office/powerpoint/2010/main" val="165427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1B60-DC7F-FC44-A4D9-9525A6A04A05}"/>
              </a:ext>
            </a:extLst>
          </p:cNvPr>
          <p:cNvSpPr>
            <a:spLocks noGrp="1"/>
          </p:cNvSpPr>
          <p:nvPr>
            <p:ph type="title"/>
          </p:nvPr>
        </p:nvSpPr>
        <p:spPr/>
        <p:txBody>
          <a:bodyPr/>
          <a:lstStyle/>
          <a:p>
            <a:pPr algn="ctr"/>
            <a:r>
              <a:rPr lang="en-US" b="1" dirty="0"/>
              <a:t>New Money </a:t>
            </a:r>
          </a:p>
        </p:txBody>
      </p:sp>
      <p:sp>
        <p:nvSpPr>
          <p:cNvPr id="3" name="Content Placeholder 2">
            <a:extLst>
              <a:ext uri="{FF2B5EF4-FFF2-40B4-BE49-F238E27FC236}">
                <a16:creationId xmlns:a16="http://schemas.microsoft.com/office/drawing/2014/main" id="{FED42D2F-46A1-EB4E-B15F-9F39B6073055}"/>
              </a:ext>
            </a:extLst>
          </p:cNvPr>
          <p:cNvSpPr>
            <a:spLocks noGrp="1"/>
          </p:cNvSpPr>
          <p:nvPr>
            <p:ph idx="1"/>
          </p:nvPr>
        </p:nvSpPr>
        <p:spPr>
          <a:xfrm>
            <a:off x="1141413" y="3124200"/>
            <a:ext cx="9905998" cy="3124201"/>
          </a:xfrm>
        </p:spPr>
        <p:txBody>
          <a:bodyPr>
            <a:normAutofit/>
          </a:bodyPr>
          <a:lstStyle/>
          <a:p>
            <a:pPr fontAlgn="base"/>
            <a:r>
              <a:rPr lang="en-US" b="1" dirty="0">
                <a:effectLst/>
              </a:rPr>
              <a:t>New Money</a:t>
            </a:r>
            <a:r>
              <a:rPr lang="en-US" dirty="0">
                <a:effectLst/>
              </a:rPr>
              <a:t> is a relatively new in the social ladder and makes up about 15 percent of the population. </a:t>
            </a:r>
          </a:p>
          <a:p>
            <a:pPr fontAlgn="base"/>
            <a:r>
              <a:rPr lang="en-US" dirty="0">
                <a:effectLst/>
              </a:rPr>
              <a:t>New money includes people whose wealth has been around only for a generation or two. Also referred to as the </a:t>
            </a:r>
            <a:r>
              <a:rPr lang="en-US" i="1" dirty="0">
                <a:effectLst/>
              </a:rPr>
              <a:t>nouveaux riches</a:t>
            </a:r>
            <a:r>
              <a:rPr lang="en-US" dirty="0">
                <a:effectLst/>
              </a:rPr>
              <a:t>(French for “newly rich”), they have earned their money rather than inheriting it. Unlike the members of the upper class, they do not have a family associated with old money.</a:t>
            </a:r>
          </a:p>
          <a:p>
            <a:pPr fontAlgn="base"/>
            <a:r>
              <a:rPr lang="en-US" b="1" dirty="0">
                <a:effectLst/>
              </a:rPr>
              <a:t>Example: </a:t>
            </a:r>
            <a:r>
              <a:rPr lang="en-US" dirty="0">
                <a:effectLst/>
              </a:rPr>
              <a:t>Oprah Winfrey, Michael Jordan, Bill Gates, and other celebrities, athletes, and business people fit into this category.</a:t>
            </a:r>
          </a:p>
          <a:p>
            <a:endParaRPr lang="en-US" dirty="0"/>
          </a:p>
        </p:txBody>
      </p:sp>
      <p:pic>
        <p:nvPicPr>
          <p:cNvPr id="5" name="Picture 4">
            <a:extLst>
              <a:ext uri="{FF2B5EF4-FFF2-40B4-BE49-F238E27FC236}">
                <a16:creationId xmlns:a16="http://schemas.microsoft.com/office/drawing/2014/main" id="{CEFFA38F-CA19-5240-9B23-A7D586DDD081}"/>
              </a:ext>
            </a:extLst>
          </p:cNvPr>
          <p:cNvPicPr>
            <a:picLocks noChangeAspect="1"/>
          </p:cNvPicPr>
          <p:nvPr/>
        </p:nvPicPr>
        <p:blipFill>
          <a:blip r:embed="rId2"/>
          <a:stretch>
            <a:fillRect/>
          </a:stretch>
        </p:blipFill>
        <p:spPr>
          <a:xfrm>
            <a:off x="0" y="0"/>
            <a:ext cx="3029262" cy="2938072"/>
          </a:xfrm>
          <a:prstGeom prst="rect">
            <a:avLst/>
          </a:prstGeom>
        </p:spPr>
      </p:pic>
      <p:pic>
        <p:nvPicPr>
          <p:cNvPr id="7" name="Picture 6">
            <a:extLst>
              <a:ext uri="{FF2B5EF4-FFF2-40B4-BE49-F238E27FC236}">
                <a16:creationId xmlns:a16="http://schemas.microsoft.com/office/drawing/2014/main" id="{949FBA04-14EE-374A-84B4-2B6A9A0E961E}"/>
              </a:ext>
            </a:extLst>
          </p:cNvPr>
          <p:cNvPicPr>
            <a:picLocks noChangeAspect="1"/>
          </p:cNvPicPr>
          <p:nvPr/>
        </p:nvPicPr>
        <p:blipFill>
          <a:blip r:embed="rId3"/>
          <a:stretch>
            <a:fillRect/>
          </a:stretch>
        </p:blipFill>
        <p:spPr>
          <a:xfrm>
            <a:off x="8394492" y="-1"/>
            <a:ext cx="3794332" cy="2803161"/>
          </a:xfrm>
          <a:prstGeom prst="rect">
            <a:avLst/>
          </a:prstGeom>
        </p:spPr>
      </p:pic>
    </p:spTree>
    <p:extLst>
      <p:ext uri="{BB962C8B-B14F-4D97-AF65-F5344CB8AC3E}">
        <p14:creationId xmlns:p14="http://schemas.microsoft.com/office/powerpoint/2010/main" val="6859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6953-4FDE-9E4C-83AA-4AAA161F2064}"/>
              </a:ext>
            </a:extLst>
          </p:cNvPr>
          <p:cNvSpPr>
            <a:spLocks noGrp="1"/>
          </p:cNvSpPr>
          <p:nvPr>
            <p:ph type="title"/>
          </p:nvPr>
        </p:nvSpPr>
        <p:spPr>
          <a:xfrm>
            <a:off x="961531" y="-409731"/>
            <a:ext cx="9905998" cy="1905000"/>
          </a:xfrm>
        </p:spPr>
        <p:txBody>
          <a:bodyPr/>
          <a:lstStyle/>
          <a:p>
            <a:pPr algn="ctr"/>
            <a:r>
              <a:rPr lang="en-US" b="1" dirty="0"/>
              <a:t>Middle class</a:t>
            </a:r>
          </a:p>
        </p:txBody>
      </p:sp>
      <p:sp>
        <p:nvSpPr>
          <p:cNvPr id="3" name="Content Placeholder 2">
            <a:extLst>
              <a:ext uri="{FF2B5EF4-FFF2-40B4-BE49-F238E27FC236}">
                <a16:creationId xmlns:a16="http://schemas.microsoft.com/office/drawing/2014/main" id="{60BEE871-DC2F-084E-81B3-B911B5EC9CF5}"/>
              </a:ext>
            </a:extLst>
          </p:cNvPr>
          <p:cNvSpPr>
            <a:spLocks noGrp="1"/>
          </p:cNvSpPr>
          <p:nvPr>
            <p:ph idx="1"/>
          </p:nvPr>
        </p:nvSpPr>
        <p:spPr>
          <a:xfrm>
            <a:off x="961531" y="1068048"/>
            <a:ext cx="9905998" cy="3124201"/>
          </a:xfrm>
        </p:spPr>
        <p:txBody>
          <a:bodyPr/>
          <a:lstStyle/>
          <a:p>
            <a:pPr fontAlgn="base"/>
            <a:r>
              <a:rPr lang="en-US" dirty="0">
                <a:effectLst/>
              </a:rPr>
              <a:t>the</a:t>
            </a:r>
            <a:r>
              <a:rPr lang="en-US" b="1" dirty="0">
                <a:effectLst/>
              </a:rPr>
              <a:t> Middle Class</a:t>
            </a:r>
            <a:r>
              <a:rPr lang="en-US" dirty="0">
                <a:effectLst/>
              </a:rPr>
              <a:t>, includes about 34 percent of the population. </a:t>
            </a:r>
          </a:p>
          <a:p>
            <a:pPr fontAlgn="base"/>
            <a:r>
              <a:rPr lang="en-US" dirty="0">
                <a:effectLst/>
              </a:rPr>
              <a:t>The members of the middle class earn their money by working at what could be called professional jobs. They probably have college educations, or at least have attended college. These people are managers, doctors, lawyers, professors, and teachers. They rarely wear uniforms, although some might wear distinctive clothing, such as a physician’s white coat. </a:t>
            </a:r>
          </a:p>
          <a:p>
            <a:pPr fontAlgn="base"/>
            <a:r>
              <a:rPr lang="en-US" dirty="0">
                <a:effectLst/>
              </a:rPr>
              <a:t>They are often referred to as the </a:t>
            </a:r>
            <a:r>
              <a:rPr lang="en-US" b="1" dirty="0">
                <a:effectLst/>
              </a:rPr>
              <a:t>White-Collar</a:t>
            </a:r>
            <a:r>
              <a:rPr lang="en-US" dirty="0">
                <a:effectLst/>
              </a:rPr>
              <a:t> class, referring to the tendency of many middle-class men to wear suits with a white shirt to work.</a:t>
            </a:r>
          </a:p>
          <a:p>
            <a:endParaRPr lang="en-US" dirty="0"/>
          </a:p>
        </p:txBody>
      </p:sp>
      <p:pic>
        <p:nvPicPr>
          <p:cNvPr id="7" name="Picture 6">
            <a:extLst>
              <a:ext uri="{FF2B5EF4-FFF2-40B4-BE49-F238E27FC236}">
                <a16:creationId xmlns:a16="http://schemas.microsoft.com/office/drawing/2014/main" id="{B82577BB-E4B1-FB44-84BF-FE056ABE9843}"/>
              </a:ext>
            </a:extLst>
          </p:cNvPr>
          <p:cNvPicPr>
            <a:picLocks noChangeAspect="1"/>
          </p:cNvPicPr>
          <p:nvPr/>
        </p:nvPicPr>
        <p:blipFill>
          <a:blip r:embed="rId2"/>
          <a:stretch>
            <a:fillRect/>
          </a:stretch>
        </p:blipFill>
        <p:spPr>
          <a:xfrm>
            <a:off x="9814593" y="3517263"/>
            <a:ext cx="2377407" cy="3340737"/>
          </a:xfrm>
          <a:prstGeom prst="rect">
            <a:avLst/>
          </a:prstGeom>
        </p:spPr>
      </p:pic>
      <p:pic>
        <p:nvPicPr>
          <p:cNvPr id="9" name="Picture 8">
            <a:extLst>
              <a:ext uri="{FF2B5EF4-FFF2-40B4-BE49-F238E27FC236}">
                <a16:creationId xmlns:a16="http://schemas.microsoft.com/office/drawing/2014/main" id="{08FC169A-95B1-3C45-9B81-7B7DC4F0E1F8}"/>
              </a:ext>
            </a:extLst>
          </p:cNvPr>
          <p:cNvPicPr>
            <a:picLocks noChangeAspect="1"/>
          </p:cNvPicPr>
          <p:nvPr/>
        </p:nvPicPr>
        <p:blipFill>
          <a:blip r:embed="rId3"/>
          <a:stretch>
            <a:fillRect/>
          </a:stretch>
        </p:blipFill>
        <p:spPr>
          <a:xfrm>
            <a:off x="-1" y="4137285"/>
            <a:ext cx="4302178" cy="2720715"/>
          </a:xfrm>
          <a:prstGeom prst="rect">
            <a:avLst/>
          </a:prstGeom>
        </p:spPr>
      </p:pic>
    </p:spTree>
    <p:extLst>
      <p:ext uri="{BB962C8B-B14F-4D97-AF65-F5344CB8AC3E}">
        <p14:creationId xmlns:p14="http://schemas.microsoft.com/office/powerpoint/2010/main" val="82054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77F7-D3E0-714E-A481-A98BF165AFF9}"/>
              </a:ext>
            </a:extLst>
          </p:cNvPr>
          <p:cNvSpPr>
            <a:spLocks noGrp="1"/>
          </p:cNvSpPr>
          <p:nvPr>
            <p:ph type="title"/>
          </p:nvPr>
        </p:nvSpPr>
        <p:spPr>
          <a:xfrm>
            <a:off x="1141413" y="399737"/>
            <a:ext cx="9905998" cy="769495"/>
          </a:xfrm>
        </p:spPr>
        <p:txBody>
          <a:bodyPr/>
          <a:lstStyle/>
          <a:p>
            <a:pPr algn="ctr"/>
            <a:r>
              <a:rPr lang="en-US" b="1" dirty="0"/>
              <a:t>The Working Class</a:t>
            </a:r>
          </a:p>
        </p:txBody>
      </p:sp>
      <p:sp>
        <p:nvSpPr>
          <p:cNvPr id="3" name="Content Placeholder 2">
            <a:extLst>
              <a:ext uri="{FF2B5EF4-FFF2-40B4-BE49-F238E27FC236}">
                <a16:creationId xmlns:a16="http://schemas.microsoft.com/office/drawing/2014/main" id="{588D2D9B-37CB-AA40-872D-A9223797181B}"/>
              </a:ext>
            </a:extLst>
          </p:cNvPr>
          <p:cNvSpPr>
            <a:spLocks noGrp="1"/>
          </p:cNvSpPr>
          <p:nvPr>
            <p:ph idx="1"/>
          </p:nvPr>
        </p:nvSpPr>
        <p:spPr>
          <a:xfrm>
            <a:off x="600517" y="1221699"/>
            <a:ext cx="10987790" cy="5636301"/>
          </a:xfrm>
        </p:spPr>
        <p:txBody>
          <a:bodyPr>
            <a:normAutofit/>
          </a:bodyPr>
          <a:lstStyle/>
          <a:p>
            <a:pPr fontAlgn="base"/>
            <a:r>
              <a:rPr lang="en-US" dirty="0">
                <a:effectLst/>
              </a:rPr>
              <a:t>The </a:t>
            </a:r>
            <a:r>
              <a:rPr lang="en-US" b="1" dirty="0">
                <a:effectLst/>
              </a:rPr>
              <a:t>Working Class</a:t>
            </a:r>
            <a:r>
              <a:rPr lang="en-US" dirty="0">
                <a:effectLst/>
              </a:rPr>
              <a:t> makes up about 30 percent of the population. Its members may have gone to college, but more have had vocational or technical training. The members of the working class have a variety of jobs, including the following:</a:t>
            </a:r>
          </a:p>
          <a:p>
            <a:pPr fontAlgn="base"/>
            <a:r>
              <a:rPr lang="en-US" dirty="0">
                <a:effectLst/>
              </a:rPr>
              <a:t>Electrician</a:t>
            </a:r>
          </a:p>
          <a:p>
            <a:pPr fontAlgn="base"/>
            <a:r>
              <a:rPr lang="en-US" dirty="0">
                <a:effectLst/>
              </a:rPr>
              <a:t>Carpenter</a:t>
            </a:r>
          </a:p>
          <a:p>
            <a:pPr fontAlgn="base"/>
            <a:r>
              <a:rPr lang="en-US" dirty="0">
                <a:effectLst/>
              </a:rPr>
              <a:t>Factory worker</a:t>
            </a:r>
          </a:p>
          <a:p>
            <a:pPr fontAlgn="base"/>
            <a:r>
              <a:rPr lang="en-US" dirty="0">
                <a:effectLst/>
              </a:rPr>
              <a:t>Truck driver</a:t>
            </a:r>
          </a:p>
          <a:p>
            <a:pPr fontAlgn="base"/>
            <a:r>
              <a:rPr lang="en-US" dirty="0">
                <a:effectLst/>
              </a:rPr>
              <a:t>Police officer</a:t>
            </a:r>
          </a:p>
          <a:p>
            <a:pPr fontAlgn="base"/>
            <a:r>
              <a:rPr lang="en-US" dirty="0">
                <a:effectLst/>
              </a:rPr>
              <a:t>This category is also called the </a:t>
            </a:r>
            <a:r>
              <a:rPr lang="en-US" b="1" dirty="0">
                <a:effectLst/>
              </a:rPr>
              <a:t>Blue-Collar</a:t>
            </a:r>
            <a:r>
              <a:rPr lang="en-US" dirty="0">
                <a:effectLst/>
              </a:rPr>
              <a:t> class in recognition of the likelihood that many of these individuals wear uniforms to work rather than suits. </a:t>
            </a:r>
          </a:p>
          <a:p>
            <a:pPr fontAlgn="base"/>
            <a:r>
              <a:rPr lang="en-US" dirty="0">
                <a:effectLst/>
              </a:rPr>
              <a:t>People in the working class are more likely to be members of unions than are people in the middle class. While there are differences between the working class and the middle class in terms of their values, behaviors, and even their voting records, their standards of living are often similar, but not identical.</a:t>
            </a:r>
          </a:p>
          <a:p>
            <a:endParaRPr lang="en-US" dirty="0"/>
          </a:p>
        </p:txBody>
      </p:sp>
      <p:pic>
        <p:nvPicPr>
          <p:cNvPr id="5" name="Picture 4">
            <a:extLst>
              <a:ext uri="{FF2B5EF4-FFF2-40B4-BE49-F238E27FC236}">
                <a16:creationId xmlns:a16="http://schemas.microsoft.com/office/drawing/2014/main" id="{5564927F-2494-8146-9E16-175B9A5598EA}"/>
              </a:ext>
            </a:extLst>
          </p:cNvPr>
          <p:cNvPicPr>
            <a:picLocks noChangeAspect="1"/>
          </p:cNvPicPr>
          <p:nvPr/>
        </p:nvPicPr>
        <p:blipFill>
          <a:blip r:embed="rId2"/>
          <a:stretch>
            <a:fillRect/>
          </a:stretch>
        </p:blipFill>
        <p:spPr>
          <a:xfrm>
            <a:off x="8689822" y="1858780"/>
            <a:ext cx="3167397" cy="2532133"/>
          </a:xfrm>
          <a:prstGeom prst="rect">
            <a:avLst/>
          </a:prstGeom>
        </p:spPr>
      </p:pic>
    </p:spTree>
    <p:extLst>
      <p:ext uri="{BB962C8B-B14F-4D97-AF65-F5344CB8AC3E}">
        <p14:creationId xmlns:p14="http://schemas.microsoft.com/office/powerpoint/2010/main" val="312021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6AE-D293-E44A-9D57-CCBDCCC2D167}"/>
              </a:ext>
            </a:extLst>
          </p:cNvPr>
          <p:cNvSpPr>
            <a:spLocks noGrp="1"/>
          </p:cNvSpPr>
          <p:nvPr>
            <p:ph type="title"/>
          </p:nvPr>
        </p:nvSpPr>
        <p:spPr>
          <a:xfrm>
            <a:off x="1141412" y="0"/>
            <a:ext cx="9905998" cy="1905000"/>
          </a:xfrm>
        </p:spPr>
        <p:txBody>
          <a:bodyPr/>
          <a:lstStyle/>
          <a:p>
            <a:pPr algn="ctr"/>
            <a:r>
              <a:rPr lang="en-US" b="1" dirty="0"/>
              <a:t>The Working Poor </a:t>
            </a:r>
          </a:p>
        </p:txBody>
      </p:sp>
      <p:sp>
        <p:nvSpPr>
          <p:cNvPr id="3" name="Content Placeholder 2">
            <a:extLst>
              <a:ext uri="{FF2B5EF4-FFF2-40B4-BE49-F238E27FC236}">
                <a16:creationId xmlns:a16="http://schemas.microsoft.com/office/drawing/2014/main" id="{403C0234-BADE-A645-8A60-9F93AF50BC96}"/>
              </a:ext>
            </a:extLst>
          </p:cNvPr>
          <p:cNvSpPr>
            <a:spLocks noGrp="1"/>
          </p:cNvSpPr>
          <p:nvPr>
            <p:ph idx="1"/>
          </p:nvPr>
        </p:nvSpPr>
        <p:spPr>
          <a:xfrm>
            <a:off x="345684" y="2023671"/>
            <a:ext cx="11497455" cy="4437089"/>
          </a:xfrm>
        </p:spPr>
        <p:txBody>
          <a:bodyPr>
            <a:normAutofit/>
          </a:bodyPr>
          <a:lstStyle/>
          <a:p>
            <a:pPr fontAlgn="base"/>
            <a:r>
              <a:rPr lang="en-US" b="1" dirty="0">
                <a:effectLst/>
              </a:rPr>
              <a:t>Estimating how many Americans are in this category is difficult because the line separating them from those who are at or below the poverty level is not solid. </a:t>
            </a:r>
          </a:p>
          <a:p>
            <a:pPr fontAlgn="base"/>
            <a:r>
              <a:rPr lang="en-US" dirty="0">
                <a:effectLst/>
              </a:rPr>
              <a:t>Estimates say that approximately </a:t>
            </a:r>
            <a:r>
              <a:rPr lang="en-US" b="1" dirty="0">
                <a:effectLst/>
              </a:rPr>
              <a:t>20 percent </a:t>
            </a:r>
            <a:r>
              <a:rPr lang="en-US" dirty="0">
                <a:effectLst/>
              </a:rPr>
              <a:t>of the population could be classified in either the working-poor or poverty-level categories.</a:t>
            </a:r>
          </a:p>
          <a:p>
            <a:pPr fontAlgn="base"/>
            <a:r>
              <a:rPr lang="en-US" dirty="0">
                <a:effectLst/>
              </a:rPr>
              <a:t>People in the working-poor category have a low educational level, are not highly skilled, and work at minimum-wage jobs. They often work two or more part-time jobs and receive no health insurance or other benefits. These individuals are vulnerable to falling below the poverty line. They have very little or no job security, and their jobs are easily outsourced to countries where labor is cheaper.</a:t>
            </a:r>
          </a:p>
          <a:p>
            <a:pPr fontAlgn="base"/>
            <a:r>
              <a:rPr lang="en-US" dirty="0">
                <a:effectLst/>
              </a:rPr>
              <a:t>Every economy needs a group of workers that it can hire during an economic upswing and lay off when the economy weakens. The members of the working poor are such people; they are the “last hired, first fired.”</a:t>
            </a:r>
          </a:p>
          <a:p>
            <a:endParaRPr lang="en-US" dirty="0"/>
          </a:p>
        </p:txBody>
      </p:sp>
    </p:spTree>
    <p:extLst>
      <p:ext uri="{BB962C8B-B14F-4D97-AF65-F5344CB8AC3E}">
        <p14:creationId xmlns:p14="http://schemas.microsoft.com/office/powerpoint/2010/main" val="429098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6EA-2517-F04B-9349-DC496573C170}"/>
              </a:ext>
            </a:extLst>
          </p:cNvPr>
          <p:cNvSpPr>
            <a:spLocks noGrp="1"/>
          </p:cNvSpPr>
          <p:nvPr>
            <p:ph type="title"/>
          </p:nvPr>
        </p:nvSpPr>
        <p:spPr>
          <a:xfrm>
            <a:off x="1141413" y="174885"/>
            <a:ext cx="9905998" cy="889416"/>
          </a:xfrm>
        </p:spPr>
        <p:txBody>
          <a:bodyPr/>
          <a:lstStyle/>
          <a:p>
            <a:pPr algn="ctr"/>
            <a:r>
              <a:rPr lang="en-US" b="1" dirty="0"/>
              <a:t>Poverty Level - Poverty In America</a:t>
            </a:r>
          </a:p>
        </p:txBody>
      </p:sp>
      <p:sp>
        <p:nvSpPr>
          <p:cNvPr id="3" name="Content Placeholder 2">
            <a:extLst>
              <a:ext uri="{FF2B5EF4-FFF2-40B4-BE49-F238E27FC236}">
                <a16:creationId xmlns:a16="http://schemas.microsoft.com/office/drawing/2014/main" id="{D602A1F1-4787-DE4F-92A1-8211DBF543C2}"/>
              </a:ext>
            </a:extLst>
          </p:cNvPr>
          <p:cNvSpPr>
            <a:spLocks noGrp="1"/>
          </p:cNvSpPr>
          <p:nvPr>
            <p:ph idx="1"/>
          </p:nvPr>
        </p:nvSpPr>
        <p:spPr>
          <a:xfrm>
            <a:off x="464695" y="1231692"/>
            <a:ext cx="11392525" cy="5626308"/>
          </a:xfrm>
        </p:spPr>
        <p:txBody>
          <a:bodyPr>
            <a:normAutofit/>
          </a:bodyPr>
          <a:lstStyle/>
          <a:p>
            <a:r>
              <a:rPr lang="en-US" dirty="0">
                <a:effectLst/>
              </a:rPr>
              <a:t>A staggering number of Americans currently live below the poverty level.</a:t>
            </a:r>
          </a:p>
          <a:p>
            <a:r>
              <a:rPr lang="en-US" dirty="0">
                <a:effectLst/>
              </a:rPr>
              <a:t>About 66 percent of poor people are white, reflecting the fact that white people outnumber people of other races and ethnic groups in the United States. About 25 percent of the people living in poverty are black. </a:t>
            </a:r>
          </a:p>
          <a:p>
            <a:r>
              <a:rPr lang="en-US" dirty="0">
                <a:effectLst/>
              </a:rPr>
              <a:t>Though all states have poverty, poor people are concentrated in the inner cities and in the rural South </a:t>
            </a:r>
          </a:p>
          <a:p>
            <a:r>
              <a:rPr lang="en-US" dirty="0">
                <a:effectLst/>
                <a:sym typeface="Wingdings" pitchFamily="2" charset="2"/>
              </a:rPr>
              <a:t> </a:t>
            </a:r>
            <a:r>
              <a:rPr lang="en-US" dirty="0">
                <a:effectLst/>
              </a:rPr>
              <a:t>high level of poverty in inner cities is due to the lack of jobs. many companies have relocated to suburban areas or have downsized their urban operations </a:t>
            </a:r>
          </a:p>
          <a:p>
            <a:r>
              <a:rPr lang="en-US" dirty="0">
                <a:effectLst/>
                <a:sym typeface="Wingdings" pitchFamily="2" charset="2"/>
              </a:rPr>
              <a:t> </a:t>
            </a:r>
            <a:r>
              <a:rPr lang="en-US" dirty="0"/>
              <a:t>Educational levels in the South tend to be lower. About 12 percent of the general U.S. population drops out of high school; in the South the dropout rate is about 15 percent. The increasing demands of technology require employees who are flexible, skilled, and able to learn rapidly. A workforce composed of people with relatively low levels of education and few job skills is simply not attractive to potential employers.</a:t>
            </a:r>
          </a:p>
        </p:txBody>
      </p:sp>
    </p:spTree>
    <p:extLst>
      <p:ext uri="{BB962C8B-B14F-4D97-AF65-F5344CB8AC3E}">
        <p14:creationId xmlns:p14="http://schemas.microsoft.com/office/powerpoint/2010/main" val="144291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F4B1-7F5E-1745-A38C-A6FFD063D714}"/>
              </a:ext>
            </a:extLst>
          </p:cNvPr>
          <p:cNvSpPr>
            <a:spLocks noGrp="1"/>
          </p:cNvSpPr>
          <p:nvPr>
            <p:ph type="title"/>
          </p:nvPr>
        </p:nvSpPr>
        <p:spPr>
          <a:xfrm>
            <a:off x="991512" y="0"/>
            <a:ext cx="9905998" cy="1009338"/>
          </a:xfrm>
        </p:spPr>
        <p:txBody>
          <a:bodyPr/>
          <a:lstStyle/>
          <a:p>
            <a:pPr algn="ctr"/>
            <a:r>
              <a:rPr lang="en-US" b="1" dirty="0"/>
              <a:t>The consequences of poverty</a:t>
            </a:r>
          </a:p>
        </p:txBody>
      </p:sp>
      <p:sp>
        <p:nvSpPr>
          <p:cNvPr id="3" name="Content Placeholder 2">
            <a:extLst>
              <a:ext uri="{FF2B5EF4-FFF2-40B4-BE49-F238E27FC236}">
                <a16:creationId xmlns:a16="http://schemas.microsoft.com/office/drawing/2014/main" id="{5A6C70F9-2EC3-D34F-9B5D-B488198B3882}"/>
              </a:ext>
            </a:extLst>
          </p:cNvPr>
          <p:cNvSpPr>
            <a:spLocks noGrp="1"/>
          </p:cNvSpPr>
          <p:nvPr>
            <p:ph idx="1"/>
          </p:nvPr>
        </p:nvSpPr>
        <p:spPr>
          <a:xfrm>
            <a:off x="239843" y="1049312"/>
            <a:ext cx="7060367" cy="5921114"/>
          </a:xfrm>
        </p:spPr>
        <p:txBody>
          <a:bodyPr>
            <a:normAutofit/>
          </a:bodyPr>
          <a:lstStyle/>
          <a:p>
            <a:pPr fontAlgn="base"/>
            <a:r>
              <a:rPr lang="en-US" b="1" dirty="0">
                <a:effectLst/>
              </a:rPr>
              <a:t>the poor suffer from short life expectancies and health problems, including heart disease, high blood pressure, and mental illness. Reasons include the following:</a:t>
            </a:r>
          </a:p>
          <a:p>
            <a:pPr fontAlgn="base"/>
            <a:r>
              <a:rPr lang="en-US" dirty="0">
                <a:effectLst/>
              </a:rPr>
              <a:t>Poor people are often not well educated about diet and exercise. They are more likely than people in higher social strata to be overweight and suffer from nutritional deficits.</a:t>
            </a:r>
          </a:p>
          <a:p>
            <a:pPr fontAlgn="base"/>
            <a:r>
              <a:rPr lang="en-US" dirty="0">
                <a:effectLst/>
              </a:rPr>
              <a:t>They are less likely to have health insurance, so they put off going to the doctor until a problem seems like a matter of life and death. At that time they must find a public health facility that accepts patients with little or no insurance.</a:t>
            </a:r>
          </a:p>
          <a:p>
            <a:pPr fontAlgn="base"/>
            <a:r>
              <a:rPr lang="en-US" dirty="0">
                <a:effectLst/>
              </a:rPr>
              <a:t>Living in poverty brings chronic stress. Poor people live every day with the uncertainty of whether they can afford to eat, pay the electric bill, or make the rent payment. Members of the middle class also have stress but have more options for addressing it.</a:t>
            </a:r>
          </a:p>
          <a:p>
            <a:endParaRPr lang="en-US" dirty="0"/>
          </a:p>
        </p:txBody>
      </p:sp>
      <p:pic>
        <p:nvPicPr>
          <p:cNvPr id="5" name="Picture 4">
            <a:extLst>
              <a:ext uri="{FF2B5EF4-FFF2-40B4-BE49-F238E27FC236}">
                <a16:creationId xmlns:a16="http://schemas.microsoft.com/office/drawing/2014/main" id="{B67C0D46-F453-EE46-9823-1F776449F288}"/>
              </a:ext>
            </a:extLst>
          </p:cNvPr>
          <p:cNvPicPr>
            <a:picLocks noChangeAspect="1"/>
          </p:cNvPicPr>
          <p:nvPr/>
        </p:nvPicPr>
        <p:blipFill>
          <a:blip r:embed="rId2"/>
          <a:stretch>
            <a:fillRect/>
          </a:stretch>
        </p:blipFill>
        <p:spPr>
          <a:xfrm>
            <a:off x="7300210" y="2421925"/>
            <a:ext cx="4891790" cy="3154415"/>
          </a:xfrm>
          <a:prstGeom prst="rect">
            <a:avLst/>
          </a:prstGeom>
        </p:spPr>
      </p:pic>
    </p:spTree>
    <p:extLst>
      <p:ext uri="{BB962C8B-B14F-4D97-AF65-F5344CB8AC3E}">
        <p14:creationId xmlns:p14="http://schemas.microsoft.com/office/powerpoint/2010/main" val="2965118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422</TotalTime>
  <Words>1280</Words>
  <Application>Microsoft Macintosh PowerPoint</Application>
  <PresentationFormat>Widescreen</PresentationFormat>
  <Paragraphs>110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vt:lpstr>
      <vt:lpstr>Mesh</vt:lpstr>
      <vt:lpstr>Classes in American Society, “The American Dream,” &amp; Immigration</vt:lpstr>
      <vt:lpstr>Social Classes in the United States </vt:lpstr>
      <vt:lpstr>Upper class</vt:lpstr>
      <vt:lpstr>New Money </vt:lpstr>
      <vt:lpstr>Middle class</vt:lpstr>
      <vt:lpstr>The Working Class</vt:lpstr>
      <vt:lpstr>The Working Poor </vt:lpstr>
      <vt:lpstr>Poverty Level - Poverty In America</vt:lpstr>
      <vt:lpstr>The consequences of poverty</vt:lpstr>
      <vt:lpstr>Culture of Poverty </vt:lpstr>
      <vt:lpstr>Minimum wage in the United States</vt:lpstr>
      <vt:lpstr>PowerPoint Presentation</vt:lpstr>
      <vt:lpstr>PowerPoint Presentation</vt:lpstr>
      <vt:lpstr>PowerPoint Presentation</vt:lpstr>
      <vt:lpstr>McDonald’s and the fight for $15</vt:lpstr>
      <vt:lpstr>The “American Dream”</vt:lpstr>
      <vt:lpstr>“Death of a salesman”</vt:lpstr>
      <vt:lpstr>The “American Dream” Cont…</vt:lpstr>
      <vt:lpstr>PowerPoint Presentation</vt:lpstr>
      <vt:lpstr>Immigration in the United states – Ellis Island</vt:lpstr>
      <vt:lpstr>Ellis island cont…</vt:lpstr>
      <vt:lpstr>Immigrations trends today</vt:lpstr>
      <vt:lpstr>Immigrations trends cont…</vt:lpstr>
      <vt:lpstr>PowerPoint Presentation</vt:lpstr>
      <vt:lpstr>PowerPoint Presentation</vt:lpstr>
      <vt:lpstr>PowerPoint Presentation</vt:lpstr>
      <vt:lpstr>Immigration policy under the trump administration</vt:lpstr>
      <vt:lpstr>Sources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in American Society, ”The American Dream,” &amp; Immigration</dc:title>
  <dc:creator>Oumama Kabli</dc:creator>
  <cp:lastModifiedBy>Oumama Kabli</cp:lastModifiedBy>
  <cp:revision>39</cp:revision>
  <dcterms:created xsi:type="dcterms:W3CDTF">2018-11-11T18:42:44Z</dcterms:created>
  <dcterms:modified xsi:type="dcterms:W3CDTF">2018-11-12T01:44:58Z</dcterms:modified>
</cp:coreProperties>
</file>