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0" r:id="rId2"/>
    <p:sldId id="256" r:id="rId3"/>
    <p:sldId id="258" r:id="rId4"/>
    <p:sldId id="259" r:id="rId5"/>
    <p:sldId id="262" r:id="rId6"/>
    <p:sldId id="263"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6" r:id="rId40"/>
    <p:sldId id="297" r:id="rId41"/>
    <p:sldId id="298" r:id="rId42"/>
    <p:sldId id="299" r:id="rId43"/>
    <p:sldId id="300" r:id="rId44"/>
    <p:sldId id="301" r:id="rId45"/>
    <p:sldId id="302" r:id="rId46"/>
    <p:sldId id="303" r:id="rId47"/>
    <p:sldId id="304" r:id="rId48"/>
    <p:sldId id="306" r:id="rId49"/>
    <p:sldId id="307" r:id="rId50"/>
    <p:sldId id="308" r:id="rId51"/>
    <p:sldId id="309" r:id="rId52"/>
    <p:sldId id="310" r:id="rId53"/>
    <p:sldId id="311" r:id="rId54"/>
    <p:sldId id="312" r:id="rId55"/>
    <p:sldId id="293" r:id="rId56"/>
    <p:sldId id="294"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8" r:id="rId82"/>
    <p:sldId id="339"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9"/>
    <p:restoredTop sz="94718"/>
  </p:normalViewPr>
  <p:slideViewPr>
    <p:cSldViewPr snapToGrid="0" snapToObjects="1">
      <p:cViewPr varScale="1">
        <p:scale>
          <a:sx n="88" d="100"/>
          <a:sy n="88" d="100"/>
        </p:scale>
        <p:origin x="200"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4/30/19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4/30/19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4/30/19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4/30/19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4/30/19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4/30/19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slide" Target="slide45.xml"/><Relationship Id="rId18" Type="http://schemas.openxmlformats.org/officeDocument/2006/relationships/slide" Target="slide17.xml"/><Relationship Id="rId26" Type="http://schemas.openxmlformats.org/officeDocument/2006/relationships/slide" Target="slide19.xml"/><Relationship Id="rId39" Type="http://schemas.openxmlformats.org/officeDocument/2006/relationships/slide" Target="slide71.xml"/><Relationship Id="rId21" Type="http://schemas.openxmlformats.org/officeDocument/2006/relationships/slide" Target="slide47.xml"/><Relationship Id="rId34" Type="http://schemas.openxmlformats.org/officeDocument/2006/relationships/slide" Target="slide21.xml"/><Relationship Id="rId7" Type="http://schemas.openxmlformats.org/officeDocument/2006/relationships/slide" Target="slide63.xml"/><Relationship Id="rId12" Type="http://schemas.openxmlformats.org/officeDocument/2006/relationships/slide" Target="slide35.xml"/><Relationship Id="rId17" Type="http://schemas.openxmlformats.org/officeDocument/2006/relationships/slide" Target="slide7.xml"/><Relationship Id="rId25" Type="http://schemas.openxmlformats.org/officeDocument/2006/relationships/slide" Target="slide9.xml"/><Relationship Id="rId33" Type="http://schemas.openxmlformats.org/officeDocument/2006/relationships/slide" Target="slide11.xml"/><Relationship Id="rId38" Type="http://schemas.openxmlformats.org/officeDocument/2006/relationships/slide" Target="slide61.xml"/><Relationship Id="rId2" Type="http://schemas.openxmlformats.org/officeDocument/2006/relationships/slide" Target="slide13.xml"/><Relationship Id="rId16" Type="http://schemas.openxmlformats.org/officeDocument/2006/relationships/slide" Target="slide75.xml"/><Relationship Id="rId20" Type="http://schemas.openxmlformats.org/officeDocument/2006/relationships/slide" Target="slide37.xml"/><Relationship Id="rId29"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slide" Target="slide53.xml"/><Relationship Id="rId11" Type="http://schemas.openxmlformats.org/officeDocument/2006/relationships/slide" Target="slide25.xml"/><Relationship Id="rId24" Type="http://schemas.openxmlformats.org/officeDocument/2006/relationships/slide" Target="slide77.xml"/><Relationship Id="rId32" Type="http://schemas.openxmlformats.org/officeDocument/2006/relationships/slide" Target="slide79.xml"/><Relationship Id="rId37" Type="http://schemas.openxmlformats.org/officeDocument/2006/relationships/slide" Target="slide51.xml"/><Relationship Id="rId40" Type="http://schemas.openxmlformats.org/officeDocument/2006/relationships/slide" Target="slide81.xml"/><Relationship Id="rId5" Type="http://schemas.openxmlformats.org/officeDocument/2006/relationships/slide" Target="slide43.xml"/><Relationship Id="rId15" Type="http://schemas.openxmlformats.org/officeDocument/2006/relationships/slide" Target="slide65.xml"/><Relationship Id="rId23" Type="http://schemas.openxmlformats.org/officeDocument/2006/relationships/slide" Target="slide67.xml"/><Relationship Id="rId28" Type="http://schemas.openxmlformats.org/officeDocument/2006/relationships/slide" Target="slide39.xml"/><Relationship Id="rId36" Type="http://schemas.openxmlformats.org/officeDocument/2006/relationships/slide" Target="slide41.xml"/><Relationship Id="rId10" Type="http://schemas.openxmlformats.org/officeDocument/2006/relationships/slide" Target="slide15.xml"/><Relationship Id="rId19" Type="http://schemas.openxmlformats.org/officeDocument/2006/relationships/slide" Target="slide27.xml"/><Relationship Id="rId31" Type="http://schemas.openxmlformats.org/officeDocument/2006/relationships/slide" Target="slide69.xml"/><Relationship Id="rId4" Type="http://schemas.openxmlformats.org/officeDocument/2006/relationships/slide" Target="slide33.xml"/><Relationship Id="rId9" Type="http://schemas.openxmlformats.org/officeDocument/2006/relationships/slide" Target="slide5.xml"/><Relationship Id="rId14" Type="http://schemas.openxmlformats.org/officeDocument/2006/relationships/slide" Target="slide55.xml"/><Relationship Id="rId22" Type="http://schemas.openxmlformats.org/officeDocument/2006/relationships/slide" Target="slide57.xml"/><Relationship Id="rId27" Type="http://schemas.openxmlformats.org/officeDocument/2006/relationships/slide" Target="slide29.xml"/><Relationship Id="rId30" Type="http://schemas.openxmlformats.org/officeDocument/2006/relationships/slide" Target="slide59.xml"/><Relationship Id="rId35" Type="http://schemas.openxmlformats.org/officeDocument/2006/relationships/slide" Target="slide31.xml"/><Relationship Id="rId8" Type="http://schemas.openxmlformats.org/officeDocument/2006/relationships/slide" Target="slide73.xml"/><Relationship Id="rId3"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A9C8F-7C53-D844-B3DA-3B31A31E356C}"/>
              </a:ext>
            </a:extLst>
          </p:cNvPr>
          <p:cNvSpPr>
            <a:spLocks noGrp="1"/>
          </p:cNvSpPr>
          <p:nvPr>
            <p:ph type="ctrTitle"/>
          </p:nvPr>
        </p:nvSpPr>
        <p:spPr>
          <a:xfrm>
            <a:off x="1876423" y="444499"/>
            <a:ext cx="8791575" cy="1494631"/>
          </a:xfrm>
        </p:spPr>
        <p:txBody>
          <a:bodyPr/>
          <a:lstStyle/>
          <a:p>
            <a:pPr algn="ctr"/>
            <a:r>
              <a:rPr lang="en-US" dirty="0">
                <a:solidFill>
                  <a:schemeClr val="bg1"/>
                </a:solidFill>
              </a:rPr>
              <a:t>Business Communication Exam Review</a:t>
            </a:r>
          </a:p>
        </p:txBody>
      </p:sp>
      <p:sp>
        <p:nvSpPr>
          <p:cNvPr id="3" name="Subtitle 2">
            <a:extLst>
              <a:ext uri="{FF2B5EF4-FFF2-40B4-BE49-F238E27FC236}">
                <a16:creationId xmlns:a16="http://schemas.microsoft.com/office/drawing/2014/main" id="{5E4ACFE6-0141-B646-8061-67F624A2F92C}"/>
              </a:ext>
            </a:extLst>
          </p:cNvPr>
          <p:cNvSpPr>
            <a:spLocks noGrp="1"/>
          </p:cNvSpPr>
          <p:nvPr>
            <p:ph type="subTitle" idx="1"/>
          </p:nvPr>
        </p:nvSpPr>
        <p:spPr>
          <a:xfrm>
            <a:off x="1876423" y="5706268"/>
            <a:ext cx="8791575" cy="1655762"/>
          </a:xfrm>
        </p:spPr>
        <p:txBody>
          <a:bodyPr/>
          <a:lstStyle/>
          <a:p>
            <a:pPr algn="ctr"/>
            <a:r>
              <a:rPr lang="en-US" dirty="0"/>
              <a:t>Professor </a:t>
            </a:r>
            <a:r>
              <a:rPr lang="en-US" dirty="0" err="1"/>
              <a:t>Oumama</a:t>
            </a:r>
            <a:r>
              <a:rPr lang="en-US" dirty="0"/>
              <a:t> </a:t>
            </a:r>
            <a:r>
              <a:rPr lang="en-US" dirty="0" err="1"/>
              <a:t>Kabli</a:t>
            </a:r>
            <a:endParaRPr lang="en-US" dirty="0"/>
          </a:p>
          <a:p>
            <a:pPr algn="ctr"/>
            <a:r>
              <a:rPr lang="en-US" dirty="0"/>
              <a:t>April 30, 2019</a:t>
            </a:r>
          </a:p>
        </p:txBody>
      </p:sp>
      <p:pic>
        <p:nvPicPr>
          <p:cNvPr id="5" name="Picture 4">
            <a:extLst>
              <a:ext uri="{FF2B5EF4-FFF2-40B4-BE49-F238E27FC236}">
                <a16:creationId xmlns:a16="http://schemas.microsoft.com/office/drawing/2014/main" id="{92F04E5C-AFC8-5547-AA78-6619A2BC40AF}"/>
              </a:ext>
            </a:extLst>
          </p:cNvPr>
          <p:cNvPicPr>
            <a:picLocks noChangeAspect="1"/>
          </p:cNvPicPr>
          <p:nvPr/>
        </p:nvPicPr>
        <p:blipFill>
          <a:blip r:embed="rId2"/>
          <a:stretch>
            <a:fillRect/>
          </a:stretch>
        </p:blipFill>
        <p:spPr>
          <a:xfrm>
            <a:off x="1624010" y="1939130"/>
            <a:ext cx="9564690" cy="3759200"/>
          </a:xfrm>
          <a:prstGeom prst="rect">
            <a:avLst/>
          </a:prstGeom>
        </p:spPr>
      </p:pic>
    </p:spTree>
    <p:extLst>
      <p:ext uri="{BB962C8B-B14F-4D97-AF65-F5344CB8AC3E}">
        <p14:creationId xmlns:p14="http://schemas.microsoft.com/office/powerpoint/2010/main" val="344776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$40 </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830694" y="1887981"/>
            <a:ext cx="10486880" cy="4078104"/>
          </a:xfrm>
        </p:spPr>
        <p:txBody>
          <a:bodyPr>
            <a:normAutofit/>
          </a:bodyPr>
          <a:lstStyle/>
          <a:p>
            <a:r>
              <a:rPr lang="en-US" b="1" dirty="0"/>
              <a:t>Chronological (Most Common) </a:t>
            </a:r>
            <a:r>
              <a:rPr lang="en-US" dirty="0">
                <a:sym typeface="Wingdings" pitchFamily="2" charset="2"/>
              </a:rPr>
              <a:t> </a:t>
            </a:r>
            <a:r>
              <a:rPr lang="en-US" dirty="0"/>
              <a:t>Most familiar and commonly used template for employers. Focuses on experiences sections through descriptive bullet points outlining your accomplishments and contributions</a:t>
            </a:r>
          </a:p>
          <a:p>
            <a:pPr marL="0" indent="0">
              <a:buNone/>
            </a:pPr>
            <a:endParaRPr lang="en-US" dirty="0"/>
          </a:p>
          <a:p>
            <a:r>
              <a:rPr lang="en-US" b="1" dirty="0"/>
              <a:t>Targeted </a:t>
            </a:r>
            <a:r>
              <a:rPr lang="en-US" dirty="0">
                <a:sym typeface="Wingdings" pitchFamily="2" charset="2"/>
              </a:rPr>
              <a:t> </a:t>
            </a:r>
            <a:r>
              <a:rPr lang="en-US" dirty="0"/>
              <a:t>Target your experiences and skills sets to the purpose of your resume – a job/internship application; networking/Informational interviews; job shadows, etc. </a:t>
            </a:r>
          </a:p>
          <a:p>
            <a:endParaRPr lang="en-US" dirty="0"/>
          </a:p>
          <a:p>
            <a:endParaRPr lang="en-US" dirty="0"/>
          </a:p>
        </p:txBody>
      </p:sp>
      <p:pic>
        <p:nvPicPr>
          <p:cNvPr id="6" name="Graphic 5" descr="House">
            <a:hlinkClick r:id="rId2" action="ppaction://hlinksldjump"/>
            <a:extLst>
              <a:ext uri="{FF2B5EF4-FFF2-40B4-BE49-F238E27FC236}">
                <a16:creationId xmlns:a16="http://schemas.microsoft.com/office/drawing/2014/main" id="{933BC299-5AC3-AF47-8246-71A7FEC698E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33011" y="5803297"/>
            <a:ext cx="914400" cy="914400"/>
          </a:xfrm>
          <a:prstGeom prst="rect">
            <a:avLst/>
          </a:prstGeom>
        </p:spPr>
      </p:pic>
    </p:spTree>
    <p:extLst>
      <p:ext uri="{BB962C8B-B14F-4D97-AF65-F5344CB8AC3E}">
        <p14:creationId xmlns:p14="http://schemas.microsoft.com/office/powerpoint/2010/main" val="3863430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Why is it important to quantify things in a resume?</a:t>
            </a:r>
          </a:p>
        </p:txBody>
      </p:sp>
    </p:spTree>
    <p:extLst>
      <p:ext uri="{BB962C8B-B14F-4D97-AF65-F5344CB8AC3E}">
        <p14:creationId xmlns:p14="http://schemas.microsoft.com/office/powerpoint/2010/main" val="317001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1141412" y="2249486"/>
            <a:ext cx="9905999" cy="4468813"/>
          </a:xfrm>
        </p:spPr>
        <p:txBody>
          <a:bodyPr>
            <a:normAutofit/>
          </a:bodyPr>
          <a:lstStyle/>
          <a:p>
            <a:r>
              <a:rPr lang="en-US" dirty="0"/>
              <a:t> </a:t>
            </a:r>
            <a:r>
              <a:rPr lang="en-US" sz="3600" dirty="0"/>
              <a:t>You are putting things into numbers </a:t>
            </a:r>
            <a:r>
              <a:rPr lang="en-US" sz="3600" dirty="0">
                <a:sym typeface="Wingdings" pitchFamily="2" charset="2"/>
              </a:rPr>
              <a:t> it gives more details about your achievements and adds credibility to your experience; helps catch the hiring managers attention.</a:t>
            </a:r>
            <a:endParaRPr lang="en-US" sz="3600" dirty="0"/>
          </a:p>
        </p:txBody>
      </p:sp>
      <p:pic>
        <p:nvPicPr>
          <p:cNvPr id="4" name="Graphic 3" descr="House">
            <a:hlinkClick r:id="rId2" action="ppaction://hlinksldjump"/>
            <a:extLst>
              <a:ext uri="{FF2B5EF4-FFF2-40B4-BE49-F238E27FC236}">
                <a16:creationId xmlns:a16="http://schemas.microsoft.com/office/drawing/2014/main" id="{32B238D4-1663-C144-A9F6-7A5341A4D0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1735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first thing you should do before you write a cover letter?</a:t>
            </a:r>
          </a:p>
        </p:txBody>
      </p:sp>
    </p:spTree>
    <p:extLst>
      <p:ext uri="{BB962C8B-B14F-4D97-AF65-F5344CB8AC3E}">
        <p14:creationId xmlns:p14="http://schemas.microsoft.com/office/powerpoint/2010/main" val="1549100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554636" y="2249487"/>
            <a:ext cx="11092721" cy="3541714"/>
          </a:xfrm>
        </p:spPr>
        <p:txBody>
          <a:bodyPr>
            <a:normAutofit/>
          </a:bodyPr>
          <a:lstStyle/>
          <a:p>
            <a:pPr marL="0" indent="0">
              <a:buNone/>
            </a:pPr>
            <a:r>
              <a:rPr lang="en-US" sz="4400" dirty="0"/>
              <a:t>Research the Position, Company/Organization and Industry</a:t>
            </a:r>
            <a:endParaRPr lang="en-US" sz="4400" dirty="0">
              <a:solidFill>
                <a:schemeClr val="bg1"/>
              </a:solidFill>
            </a:endParaRPr>
          </a:p>
        </p:txBody>
      </p:sp>
      <p:pic>
        <p:nvPicPr>
          <p:cNvPr id="4" name="Graphic 3" descr="House">
            <a:hlinkClick r:id="rId2" action="ppaction://hlinksldjump"/>
            <a:extLst>
              <a:ext uri="{FF2B5EF4-FFF2-40B4-BE49-F238E27FC236}">
                <a16:creationId xmlns:a16="http://schemas.microsoft.com/office/drawing/2014/main" id="{5EDDAA60-64F2-9541-841D-3765EC01DD0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41823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Writing a cover is similar to writing a…</a:t>
            </a:r>
          </a:p>
        </p:txBody>
      </p:sp>
    </p:spTree>
    <p:extLst>
      <p:ext uri="{BB962C8B-B14F-4D97-AF65-F5344CB8AC3E}">
        <p14:creationId xmlns:p14="http://schemas.microsoft.com/office/powerpoint/2010/main" val="1553323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6600" dirty="0"/>
              <a:t>An Essay! (Introduction, Body paragraphs, closing)</a:t>
            </a:r>
            <a:br>
              <a:rPr lang="en-US" dirty="0"/>
            </a:b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030FA77-B59A-774A-8A88-DB12BE6011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46821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purpose of a cover letter?</a:t>
            </a:r>
          </a:p>
        </p:txBody>
      </p:sp>
    </p:spTree>
    <p:extLst>
      <p:ext uri="{BB962C8B-B14F-4D97-AF65-F5344CB8AC3E}">
        <p14:creationId xmlns:p14="http://schemas.microsoft.com/office/powerpoint/2010/main" val="189515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000" dirty="0"/>
              <a:t>The ultimate goal of the cover letter is to distinguish you from other candidates and persuade the reader(s) that they should take the next step with you, and set up an interview. </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63302F1D-9BA6-7845-A3FA-8DC3DF42858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014911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How should a cover letter be submitted?</a:t>
            </a:r>
          </a:p>
        </p:txBody>
      </p:sp>
    </p:spTree>
    <p:extLst>
      <p:ext uri="{BB962C8B-B14F-4D97-AF65-F5344CB8AC3E}">
        <p14:creationId xmlns:p14="http://schemas.microsoft.com/office/powerpoint/2010/main" val="32941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D4C539-B0E2-FC4F-B7EA-0176244DF56F}"/>
              </a:ext>
            </a:extLst>
          </p:cNvPr>
          <p:cNvGraphicFramePr>
            <a:graphicFrameLocks noGrp="1"/>
          </p:cNvGraphicFramePr>
          <p:nvPr>
            <p:extLst>
              <p:ext uri="{D42A27DB-BD31-4B8C-83A1-F6EECF244321}">
                <p14:modId xmlns:p14="http://schemas.microsoft.com/office/powerpoint/2010/main" val="3487077135"/>
              </p:ext>
            </p:extLst>
          </p:nvPr>
        </p:nvGraphicFramePr>
        <p:xfrm>
          <a:off x="0" y="1"/>
          <a:ext cx="12192000" cy="7071360"/>
        </p:xfrm>
        <a:graphic>
          <a:graphicData uri="http://schemas.openxmlformats.org/drawingml/2006/table">
            <a:tbl>
              <a:tblPr firstRow="1" bandRow="1">
                <a:tableStyleId>{327F97BB-C833-4FB7-BDE5-3F7075034690}</a:tableStyleId>
              </a:tblPr>
              <a:tblGrid>
                <a:gridCol w="1451429">
                  <a:extLst>
                    <a:ext uri="{9D8B030D-6E8A-4147-A177-3AD203B41FA5}">
                      <a16:colId xmlns:a16="http://schemas.microsoft.com/office/drawing/2014/main" val="2352382685"/>
                    </a:ext>
                  </a:extLst>
                </a:gridCol>
                <a:gridCol w="1233714">
                  <a:extLst>
                    <a:ext uri="{9D8B030D-6E8A-4147-A177-3AD203B41FA5}">
                      <a16:colId xmlns:a16="http://schemas.microsoft.com/office/drawing/2014/main" val="959209814"/>
                    </a:ext>
                  </a:extLst>
                </a:gridCol>
                <a:gridCol w="1405594">
                  <a:extLst>
                    <a:ext uri="{9D8B030D-6E8A-4147-A177-3AD203B41FA5}">
                      <a16:colId xmlns:a16="http://schemas.microsoft.com/office/drawing/2014/main" val="1851427292"/>
                    </a:ext>
                  </a:extLst>
                </a:gridCol>
                <a:gridCol w="1507958">
                  <a:extLst>
                    <a:ext uri="{9D8B030D-6E8A-4147-A177-3AD203B41FA5}">
                      <a16:colId xmlns:a16="http://schemas.microsoft.com/office/drawing/2014/main" val="3100088580"/>
                    </a:ext>
                  </a:extLst>
                </a:gridCol>
                <a:gridCol w="1780673">
                  <a:extLst>
                    <a:ext uri="{9D8B030D-6E8A-4147-A177-3AD203B41FA5}">
                      <a16:colId xmlns:a16="http://schemas.microsoft.com/office/drawing/2014/main" val="2790018750"/>
                    </a:ext>
                  </a:extLst>
                </a:gridCol>
                <a:gridCol w="1748590">
                  <a:extLst>
                    <a:ext uri="{9D8B030D-6E8A-4147-A177-3AD203B41FA5}">
                      <a16:colId xmlns:a16="http://schemas.microsoft.com/office/drawing/2014/main" val="4014052560"/>
                    </a:ext>
                  </a:extLst>
                </a:gridCol>
                <a:gridCol w="1684421">
                  <a:extLst>
                    <a:ext uri="{9D8B030D-6E8A-4147-A177-3AD203B41FA5}">
                      <a16:colId xmlns:a16="http://schemas.microsoft.com/office/drawing/2014/main" val="2144364522"/>
                    </a:ext>
                  </a:extLst>
                </a:gridCol>
                <a:gridCol w="1379621">
                  <a:extLst>
                    <a:ext uri="{9D8B030D-6E8A-4147-A177-3AD203B41FA5}">
                      <a16:colId xmlns:a16="http://schemas.microsoft.com/office/drawing/2014/main" val="2992053154"/>
                    </a:ext>
                  </a:extLst>
                </a:gridCol>
              </a:tblGrid>
              <a:tr h="979101">
                <a:tc>
                  <a:txBody>
                    <a:bodyPr/>
                    <a:lstStyle/>
                    <a:p>
                      <a:pPr algn="ctr"/>
                      <a:r>
                        <a:rPr lang="en-US" sz="1800" u="none" dirty="0">
                          <a:solidFill>
                            <a:schemeClr val="bg1"/>
                          </a:solidFill>
                        </a:rPr>
                        <a:t>Writing a Resume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bg1"/>
                          </a:solidFill>
                        </a:rPr>
                        <a:t>Writing a Cover Letter</a:t>
                      </a:r>
                    </a:p>
                    <a:p>
                      <a:pPr algn="ctr"/>
                      <a:endParaRPr lang="en-US" sz="1800" u="none"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bg1"/>
                          </a:solidFill>
                        </a:rPr>
                        <a:t>Job Interviews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bg1"/>
                          </a:solidFill>
                        </a:rPr>
                        <a:t>Work Organization (Departments in a Company)</a:t>
                      </a:r>
                    </a:p>
                    <a:p>
                      <a:pPr algn="ctr"/>
                      <a:endParaRPr lang="en-US" sz="1800" u="none"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Chapter 2: Carrots and Sticks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1800" u="none" dirty="0">
                          <a:solidFill>
                            <a:schemeClr val="bg1"/>
                          </a:solidFill>
                        </a:rPr>
                        <a:t>Chapter 3: The Golden Circle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u="none" dirty="0">
                          <a:solidFill>
                            <a:schemeClr val="bg1"/>
                          </a:solidFill>
                        </a:rPr>
                        <a:t>Chapter 11: When WHY Goes Fuzzy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u="none" dirty="0">
                          <a:solidFill>
                            <a:schemeClr val="bg1"/>
                          </a:solidFill>
                        </a:rPr>
                        <a:t>Chapter 14: The New Competition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3837044845"/>
                  </a:ext>
                </a:extLst>
              </a:tr>
              <a:tr h="1004360">
                <a:tc>
                  <a:txBody>
                    <a:bodyPr/>
                    <a:lstStyle/>
                    <a:p>
                      <a:pPr algn="ctr"/>
                      <a:r>
                        <a:rPr lang="en-US" sz="3200" b="1" u="none" dirty="0">
                          <a:ln>
                            <a:solidFill>
                              <a:schemeClr val="bg1"/>
                            </a:solidFill>
                          </a:ln>
                          <a:solidFill>
                            <a:srgbClr val="FFFF00"/>
                          </a:solidFill>
                          <a:hlinkClick r:id="" action="ppaction://hlinkshowjump?jump=nextslide"/>
                        </a:rPr>
                        <a:t>$10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2"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3"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4"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5"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6"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7"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3200" b="1" u="none" dirty="0">
                          <a:ln>
                            <a:solidFill>
                              <a:schemeClr val="bg1"/>
                            </a:solidFill>
                          </a:ln>
                          <a:solidFill>
                            <a:srgbClr val="FFFF00"/>
                          </a:solidFill>
                          <a:hlinkClick r:id="rId8" action="ppaction://hlinksldjump"/>
                        </a:rPr>
                        <a:t>$10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74707351"/>
                  </a:ext>
                </a:extLst>
              </a:tr>
              <a:tr h="1004360">
                <a:tc>
                  <a:txBody>
                    <a:bodyPr/>
                    <a:lstStyle/>
                    <a:p>
                      <a:pPr algn="ctr"/>
                      <a:r>
                        <a:rPr lang="en-US" sz="3200" b="1" u="none" dirty="0">
                          <a:ln>
                            <a:solidFill>
                              <a:schemeClr val="bg1"/>
                            </a:solidFill>
                          </a:ln>
                          <a:solidFill>
                            <a:srgbClr val="FFFF00"/>
                          </a:solidFill>
                          <a:hlinkClick r:id="rId9" action="ppaction://hlinksldjump"/>
                        </a:rPr>
                        <a:t>$20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0"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1"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2"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3"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4"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5"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6" action="ppaction://hlinksldjump"/>
                        </a:rPr>
                        <a:t>$20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149788077"/>
                  </a:ext>
                </a:extLst>
              </a:tr>
              <a:tr h="1004360">
                <a:tc>
                  <a:txBody>
                    <a:bodyPr/>
                    <a:lstStyle/>
                    <a:p>
                      <a:pPr algn="ctr"/>
                      <a:r>
                        <a:rPr lang="en-US" sz="3200" b="1" u="none" dirty="0">
                          <a:ln>
                            <a:solidFill>
                              <a:schemeClr val="bg1"/>
                            </a:solidFill>
                          </a:ln>
                          <a:solidFill>
                            <a:srgbClr val="FFFF00"/>
                          </a:solidFill>
                          <a:hlinkClick r:id="rId17" action="ppaction://hlinksldjump"/>
                        </a:rPr>
                        <a:t>$30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8"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19"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0"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1"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2"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3"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4" action="ppaction://hlinksldjump"/>
                        </a:rPr>
                        <a:t>$30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42570377"/>
                  </a:ext>
                </a:extLst>
              </a:tr>
              <a:tr h="1004360">
                <a:tc>
                  <a:txBody>
                    <a:bodyPr/>
                    <a:lstStyle/>
                    <a:p>
                      <a:pPr algn="ctr"/>
                      <a:r>
                        <a:rPr lang="en-US" sz="3200" b="1" u="none" dirty="0">
                          <a:ln>
                            <a:solidFill>
                              <a:schemeClr val="bg1"/>
                            </a:solidFill>
                          </a:ln>
                          <a:solidFill>
                            <a:srgbClr val="FFFF00"/>
                          </a:solidFill>
                          <a:hlinkClick r:id="rId25" action="ppaction://hlinksldjump"/>
                        </a:rPr>
                        <a:t>$40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6"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7"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8"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29"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0"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1"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2" action="ppaction://hlinksldjump"/>
                        </a:rPr>
                        <a:t>$40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35044226"/>
                  </a:ext>
                </a:extLst>
              </a:tr>
              <a:tr h="1004360">
                <a:tc>
                  <a:txBody>
                    <a:bodyPr/>
                    <a:lstStyle/>
                    <a:p>
                      <a:pPr algn="ctr"/>
                      <a:r>
                        <a:rPr lang="en-US" sz="3200" b="1" u="none" dirty="0">
                          <a:ln>
                            <a:solidFill>
                              <a:schemeClr val="bg1"/>
                            </a:solidFill>
                          </a:ln>
                          <a:solidFill>
                            <a:srgbClr val="FFFF00"/>
                          </a:solidFill>
                          <a:hlinkClick r:id="rId33" action="ppaction://hlinksldjump"/>
                        </a:rPr>
                        <a:t>$50</a:t>
                      </a: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4"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5"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6"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7"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8"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39"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none" dirty="0">
                          <a:ln>
                            <a:solidFill>
                              <a:schemeClr val="bg1"/>
                            </a:solidFill>
                          </a:ln>
                          <a:solidFill>
                            <a:srgbClr val="FFFF00"/>
                          </a:solidFill>
                          <a:hlinkClick r:id="rId40" action="ppaction://hlinksldjump"/>
                        </a:rPr>
                        <a:t>$50</a:t>
                      </a:r>
                      <a:endParaRPr lang="en-US" sz="3200" b="1" u="none" dirty="0">
                        <a:ln>
                          <a:solidFill>
                            <a:schemeClr val="bg1"/>
                          </a:solidFill>
                        </a:ln>
                        <a:solidFill>
                          <a:srgbClr val="FFFF00"/>
                        </a:solidFill>
                      </a:endParaRPr>
                    </a:p>
                    <a:p>
                      <a:pPr algn="ctr"/>
                      <a:endParaRPr lang="en-US" sz="3200" b="1" u="none" dirty="0">
                        <a:ln>
                          <a:solidFill>
                            <a:schemeClr val="bg1"/>
                          </a:solidFill>
                        </a:ln>
                        <a:solidFill>
                          <a:srgbClr val="FFFF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753227794"/>
                  </a:ext>
                </a:extLst>
              </a:tr>
            </a:tbl>
          </a:graphicData>
        </a:graphic>
      </p:graphicFrame>
    </p:spTree>
    <p:extLst>
      <p:ext uri="{BB962C8B-B14F-4D97-AF65-F5344CB8AC3E}">
        <p14:creationId xmlns:p14="http://schemas.microsoft.com/office/powerpoint/2010/main" val="1175774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6000" dirty="0"/>
              <a:t>As a PDF! Never send it as a Word Document </a:t>
            </a:r>
          </a:p>
        </p:txBody>
      </p:sp>
      <p:pic>
        <p:nvPicPr>
          <p:cNvPr id="4" name="Graphic 3" descr="House">
            <a:hlinkClick r:id="rId2" action="ppaction://hlinksldjump"/>
            <a:extLst>
              <a:ext uri="{FF2B5EF4-FFF2-40B4-BE49-F238E27FC236}">
                <a16:creationId xmlns:a16="http://schemas.microsoft.com/office/drawing/2014/main" id="{17A8CDDF-9C25-BE49-9BCD-A33BAEAD6A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740860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2 -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purpose of closing paragraph of a cover letter?</a:t>
            </a:r>
          </a:p>
        </p:txBody>
      </p:sp>
    </p:spTree>
    <p:extLst>
      <p:ext uri="{BB962C8B-B14F-4D97-AF65-F5344CB8AC3E}">
        <p14:creationId xmlns:p14="http://schemas.microsoft.com/office/powerpoint/2010/main" val="3397282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2 - $50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1141412" y="1184223"/>
            <a:ext cx="9905999" cy="4606978"/>
          </a:xfrm>
        </p:spPr>
        <p:txBody>
          <a:bodyPr>
            <a:normAutofit/>
          </a:bodyPr>
          <a:lstStyle/>
          <a:p>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7FD720D-E0E4-3B4F-99B1-F169A261E82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
        <p:nvSpPr>
          <p:cNvPr id="5" name="TextBox 4">
            <a:extLst>
              <a:ext uri="{FF2B5EF4-FFF2-40B4-BE49-F238E27FC236}">
                <a16:creationId xmlns:a16="http://schemas.microsoft.com/office/drawing/2014/main" id="{30364352-3F1D-CB4A-A035-0817106AD664}"/>
              </a:ext>
            </a:extLst>
          </p:cNvPr>
          <p:cNvSpPr txBox="1"/>
          <p:nvPr/>
        </p:nvSpPr>
        <p:spPr>
          <a:xfrm>
            <a:off x="889493" y="2097088"/>
            <a:ext cx="10157918" cy="2308324"/>
          </a:xfrm>
          <a:prstGeom prst="rect">
            <a:avLst/>
          </a:prstGeom>
          <a:noFill/>
        </p:spPr>
        <p:txBody>
          <a:bodyPr wrap="square" rtlCol="0">
            <a:spAutoFit/>
          </a:bodyPr>
          <a:lstStyle/>
          <a:p>
            <a:pPr marL="685800" indent="-685800">
              <a:buFont typeface="Arial" panose="020B0604020202020204" pitchFamily="34" charset="0"/>
              <a:buChar char="•"/>
            </a:pPr>
            <a:r>
              <a:rPr lang="en-US" sz="4800" dirty="0"/>
              <a:t>This paragraph will restate your interest and enthusiasm in the position; it should ask for a specific action </a:t>
            </a:r>
          </a:p>
        </p:txBody>
      </p:sp>
    </p:spTree>
    <p:extLst>
      <p:ext uri="{BB962C8B-B14F-4D97-AF65-F5344CB8AC3E}">
        <p14:creationId xmlns:p14="http://schemas.microsoft.com/office/powerpoint/2010/main" val="3928324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1838-03CD-8A44-AC2C-C2246DF4317E}"/>
              </a:ext>
            </a:extLst>
          </p:cNvPr>
          <p:cNvSpPr>
            <a:spLocks noGrp="1"/>
          </p:cNvSpPr>
          <p:nvPr>
            <p:ph type="title"/>
          </p:nvPr>
        </p:nvSpPr>
        <p:spPr/>
        <p:txBody>
          <a:bodyPr/>
          <a:lstStyle/>
          <a:p>
            <a:r>
              <a:rPr lang="en-US" dirty="0"/>
              <a:t>Question 3 - $10</a:t>
            </a:r>
          </a:p>
        </p:txBody>
      </p:sp>
      <p:sp>
        <p:nvSpPr>
          <p:cNvPr id="3" name="Content Placeholder 2">
            <a:extLst>
              <a:ext uri="{FF2B5EF4-FFF2-40B4-BE49-F238E27FC236}">
                <a16:creationId xmlns:a16="http://schemas.microsoft.com/office/drawing/2014/main" id="{37A2EC6C-B02E-E84E-BA34-CF9B47036946}"/>
              </a:ext>
            </a:extLst>
          </p:cNvPr>
          <p:cNvSpPr>
            <a:spLocks noGrp="1"/>
          </p:cNvSpPr>
          <p:nvPr>
            <p:ph idx="1"/>
          </p:nvPr>
        </p:nvSpPr>
        <p:spPr/>
        <p:txBody>
          <a:bodyPr>
            <a:normAutofit/>
          </a:bodyPr>
          <a:lstStyle/>
          <a:p>
            <a:r>
              <a:rPr lang="en-US" sz="4400" dirty="0"/>
              <a:t>What is an introductory question?</a:t>
            </a:r>
          </a:p>
        </p:txBody>
      </p:sp>
    </p:spTree>
    <p:extLst>
      <p:ext uri="{BB962C8B-B14F-4D97-AF65-F5344CB8AC3E}">
        <p14:creationId xmlns:p14="http://schemas.microsoft.com/office/powerpoint/2010/main" val="2744944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17E9-FF44-0E48-920D-E01204590679}"/>
              </a:ext>
            </a:extLst>
          </p:cNvPr>
          <p:cNvSpPr>
            <a:spLocks noGrp="1"/>
          </p:cNvSpPr>
          <p:nvPr>
            <p:ph type="title"/>
          </p:nvPr>
        </p:nvSpPr>
        <p:spPr/>
        <p:txBody>
          <a:bodyPr/>
          <a:lstStyle/>
          <a:p>
            <a:r>
              <a:rPr lang="en-US" dirty="0"/>
              <a:t>Answer question 3 - $10</a:t>
            </a:r>
          </a:p>
        </p:txBody>
      </p:sp>
      <p:sp>
        <p:nvSpPr>
          <p:cNvPr id="3" name="Content Placeholder 2">
            <a:extLst>
              <a:ext uri="{FF2B5EF4-FFF2-40B4-BE49-F238E27FC236}">
                <a16:creationId xmlns:a16="http://schemas.microsoft.com/office/drawing/2014/main" id="{9C135F39-BD0D-D148-87CE-B4F645AB6296}"/>
              </a:ext>
            </a:extLst>
          </p:cNvPr>
          <p:cNvSpPr>
            <a:spLocks noGrp="1"/>
          </p:cNvSpPr>
          <p:nvPr>
            <p:ph idx="1"/>
          </p:nvPr>
        </p:nvSpPr>
        <p:spPr>
          <a:xfrm>
            <a:off x="1141412" y="1804986"/>
            <a:ext cx="10961688" cy="4697413"/>
          </a:xfrm>
        </p:spPr>
        <p:txBody>
          <a:bodyPr>
            <a:noAutofit/>
          </a:bodyPr>
          <a:lstStyle/>
          <a:p>
            <a:r>
              <a:rPr lang="en-US" sz="3200" dirty="0"/>
              <a:t>When asked an introductory question (like “Tell me about yourself”), focus on explaining where you are from, describing your educational background (your most recent educational institution)</a:t>
            </a:r>
          </a:p>
          <a:p>
            <a:pPr marL="0" indent="0">
              <a:buNone/>
            </a:pPr>
            <a:endParaRPr lang="en-US" sz="3200" dirty="0"/>
          </a:p>
        </p:txBody>
      </p:sp>
      <p:pic>
        <p:nvPicPr>
          <p:cNvPr id="4" name="Graphic 3" descr="House">
            <a:hlinkClick r:id="rId2" action="ppaction://hlinksldjump"/>
            <a:extLst>
              <a:ext uri="{FF2B5EF4-FFF2-40B4-BE49-F238E27FC236}">
                <a16:creationId xmlns:a16="http://schemas.microsoft.com/office/drawing/2014/main" id="{897800E6-E1A0-6145-9322-B14D4B7021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149228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C430-BBF6-A043-9054-996D3E0F243E}"/>
              </a:ext>
            </a:extLst>
          </p:cNvPr>
          <p:cNvSpPr>
            <a:spLocks noGrp="1"/>
          </p:cNvSpPr>
          <p:nvPr>
            <p:ph type="title"/>
          </p:nvPr>
        </p:nvSpPr>
        <p:spPr/>
        <p:txBody>
          <a:bodyPr/>
          <a:lstStyle/>
          <a:p>
            <a:r>
              <a:rPr lang="en-US" dirty="0"/>
              <a:t>Question 3 - $20</a:t>
            </a:r>
          </a:p>
        </p:txBody>
      </p:sp>
      <p:sp>
        <p:nvSpPr>
          <p:cNvPr id="3" name="Content Placeholder 2">
            <a:extLst>
              <a:ext uri="{FF2B5EF4-FFF2-40B4-BE49-F238E27FC236}">
                <a16:creationId xmlns:a16="http://schemas.microsoft.com/office/drawing/2014/main" id="{6E06CCCA-1AC6-6F49-8455-99499980866B}"/>
              </a:ext>
            </a:extLst>
          </p:cNvPr>
          <p:cNvSpPr>
            <a:spLocks noGrp="1"/>
          </p:cNvSpPr>
          <p:nvPr>
            <p:ph idx="1"/>
          </p:nvPr>
        </p:nvSpPr>
        <p:spPr/>
        <p:txBody>
          <a:bodyPr/>
          <a:lstStyle/>
          <a:p>
            <a:r>
              <a:rPr lang="en-US" sz="5400" dirty="0"/>
              <a:t>What is the purpose of a job interview?</a:t>
            </a:r>
          </a:p>
          <a:p>
            <a:pPr marL="0" indent="0">
              <a:buNone/>
            </a:pPr>
            <a:endParaRPr lang="en-US" dirty="0"/>
          </a:p>
        </p:txBody>
      </p:sp>
    </p:spTree>
    <p:extLst>
      <p:ext uri="{BB962C8B-B14F-4D97-AF65-F5344CB8AC3E}">
        <p14:creationId xmlns:p14="http://schemas.microsoft.com/office/powerpoint/2010/main" val="3619302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DACD7-16F1-6049-A244-AB631D07DB56}"/>
              </a:ext>
            </a:extLst>
          </p:cNvPr>
          <p:cNvSpPr>
            <a:spLocks noGrp="1"/>
          </p:cNvSpPr>
          <p:nvPr>
            <p:ph type="title"/>
          </p:nvPr>
        </p:nvSpPr>
        <p:spPr/>
        <p:txBody>
          <a:bodyPr/>
          <a:lstStyle/>
          <a:p>
            <a:r>
              <a:rPr lang="en-US" dirty="0"/>
              <a:t>Answer question 3 - $20</a:t>
            </a:r>
          </a:p>
        </p:txBody>
      </p:sp>
      <p:sp>
        <p:nvSpPr>
          <p:cNvPr id="3" name="Content Placeholder 2">
            <a:extLst>
              <a:ext uri="{FF2B5EF4-FFF2-40B4-BE49-F238E27FC236}">
                <a16:creationId xmlns:a16="http://schemas.microsoft.com/office/drawing/2014/main" id="{C46E6AAB-D4F6-9B4C-9F21-A1722A14BDCC}"/>
              </a:ext>
            </a:extLst>
          </p:cNvPr>
          <p:cNvSpPr>
            <a:spLocks noGrp="1"/>
          </p:cNvSpPr>
          <p:nvPr>
            <p:ph idx="1"/>
          </p:nvPr>
        </p:nvSpPr>
        <p:spPr>
          <a:xfrm>
            <a:off x="861218" y="2097088"/>
            <a:ext cx="10466388" cy="4164013"/>
          </a:xfrm>
        </p:spPr>
        <p:txBody>
          <a:bodyPr>
            <a:normAutofit/>
          </a:bodyPr>
          <a:lstStyle/>
          <a:p>
            <a:endParaRPr lang="en-US" sz="3000" dirty="0"/>
          </a:p>
          <a:p>
            <a:endParaRPr lang="en-US" sz="4400" dirty="0"/>
          </a:p>
        </p:txBody>
      </p:sp>
      <p:pic>
        <p:nvPicPr>
          <p:cNvPr id="4" name="Graphic 3" descr="House">
            <a:hlinkClick r:id="rId2" action="ppaction://hlinksldjump"/>
            <a:extLst>
              <a:ext uri="{FF2B5EF4-FFF2-40B4-BE49-F238E27FC236}">
                <a16:creationId xmlns:a16="http://schemas.microsoft.com/office/drawing/2014/main" id="{692F3FD3-D3C1-DD4B-9925-A525CA498B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803901"/>
            <a:ext cx="914400" cy="914400"/>
          </a:xfrm>
          <a:prstGeom prst="rect">
            <a:avLst/>
          </a:prstGeom>
        </p:spPr>
      </p:pic>
      <p:sp>
        <p:nvSpPr>
          <p:cNvPr id="5" name="TextBox 4">
            <a:extLst>
              <a:ext uri="{FF2B5EF4-FFF2-40B4-BE49-F238E27FC236}">
                <a16:creationId xmlns:a16="http://schemas.microsoft.com/office/drawing/2014/main" id="{A2B97420-1603-AD4F-998D-BFFA11ED58D8}"/>
              </a:ext>
            </a:extLst>
          </p:cNvPr>
          <p:cNvSpPr txBox="1"/>
          <p:nvPr/>
        </p:nvSpPr>
        <p:spPr>
          <a:xfrm>
            <a:off x="1141413" y="2226945"/>
            <a:ext cx="10343214" cy="3447098"/>
          </a:xfrm>
          <a:prstGeom prst="rect">
            <a:avLst/>
          </a:prstGeom>
          <a:noFill/>
        </p:spPr>
        <p:txBody>
          <a:bodyPr wrap="square" rtlCol="0">
            <a:spAutoFit/>
          </a:bodyPr>
          <a:lstStyle/>
          <a:p>
            <a:r>
              <a:rPr lang="en-US" sz="4000" dirty="0"/>
              <a:t>Job interviews provide a face-to-face meeting between a hiring manager and a prospective employee. Interviews involve transfers of information between both parties as a conversation. </a:t>
            </a:r>
          </a:p>
          <a:p>
            <a:endParaRPr lang="en-US" dirty="0"/>
          </a:p>
        </p:txBody>
      </p:sp>
    </p:spTree>
    <p:extLst>
      <p:ext uri="{BB962C8B-B14F-4D97-AF65-F5344CB8AC3E}">
        <p14:creationId xmlns:p14="http://schemas.microsoft.com/office/powerpoint/2010/main" val="139952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C5A8-768C-5347-9687-3055294C7A14}"/>
              </a:ext>
            </a:extLst>
          </p:cNvPr>
          <p:cNvSpPr>
            <a:spLocks noGrp="1"/>
          </p:cNvSpPr>
          <p:nvPr>
            <p:ph type="title"/>
          </p:nvPr>
        </p:nvSpPr>
        <p:spPr/>
        <p:txBody>
          <a:bodyPr/>
          <a:lstStyle/>
          <a:p>
            <a:r>
              <a:rPr lang="en-US" dirty="0"/>
              <a:t>Question 3 - $30</a:t>
            </a:r>
          </a:p>
        </p:txBody>
      </p:sp>
      <p:sp>
        <p:nvSpPr>
          <p:cNvPr id="3" name="Content Placeholder 2">
            <a:extLst>
              <a:ext uri="{FF2B5EF4-FFF2-40B4-BE49-F238E27FC236}">
                <a16:creationId xmlns:a16="http://schemas.microsoft.com/office/drawing/2014/main" id="{1581D1B4-EFEB-1B4C-A960-66C69F553608}"/>
              </a:ext>
            </a:extLst>
          </p:cNvPr>
          <p:cNvSpPr>
            <a:spLocks noGrp="1"/>
          </p:cNvSpPr>
          <p:nvPr>
            <p:ph idx="1"/>
          </p:nvPr>
        </p:nvSpPr>
        <p:spPr/>
        <p:txBody>
          <a:bodyPr>
            <a:normAutofit/>
          </a:bodyPr>
          <a:lstStyle/>
          <a:p>
            <a:endParaRPr lang="en-US" dirty="0"/>
          </a:p>
          <a:p>
            <a:endParaRPr lang="en-US" dirty="0"/>
          </a:p>
        </p:txBody>
      </p:sp>
      <p:sp>
        <p:nvSpPr>
          <p:cNvPr id="4" name="TextBox 3">
            <a:extLst>
              <a:ext uri="{FF2B5EF4-FFF2-40B4-BE49-F238E27FC236}">
                <a16:creationId xmlns:a16="http://schemas.microsoft.com/office/drawing/2014/main" id="{9E30A45C-5ADE-024B-95AF-8D58CE3BEC75}"/>
              </a:ext>
            </a:extLst>
          </p:cNvPr>
          <p:cNvSpPr txBox="1"/>
          <p:nvPr/>
        </p:nvSpPr>
        <p:spPr>
          <a:xfrm>
            <a:off x="1141412" y="2097088"/>
            <a:ext cx="7672804" cy="1723549"/>
          </a:xfrm>
          <a:prstGeom prst="rect">
            <a:avLst/>
          </a:prstGeom>
          <a:noFill/>
        </p:spPr>
        <p:txBody>
          <a:bodyPr wrap="square" rtlCol="0">
            <a:spAutoFit/>
          </a:bodyPr>
          <a:lstStyle/>
          <a:p>
            <a:r>
              <a:rPr lang="en-US" sz="4400" dirty="0"/>
              <a:t>What is the difference between hard skills and soft skills?</a:t>
            </a:r>
          </a:p>
          <a:p>
            <a:endParaRPr lang="en-US" dirty="0"/>
          </a:p>
        </p:txBody>
      </p:sp>
    </p:spTree>
    <p:extLst>
      <p:ext uri="{BB962C8B-B14F-4D97-AF65-F5344CB8AC3E}">
        <p14:creationId xmlns:p14="http://schemas.microsoft.com/office/powerpoint/2010/main" val="4167106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CE83-4E48-6043-96CA-B4A95672D8EA}"/>
              </a:ext>
            </a:extLst>
          </p:cNvPr>
          <p:cNvSpPr>
            <a:spLocks noGrp="1"/>
          </p:cNvSpPr>
          <p:nvPr>
            <p:ph type="title"/>
          </p:nvPr>
        </p:nvSpPr>
        <p:spPr/>
        <p:txBody>
          <a:bodyPr/>
          <a:lstStyle/>
          <a:p>
            <a:r>
              <a:rPr lang="en-US" dirty="0"/>
              <a:t>Answer question 3 - $30</a:t>
            </a:r>
          </a:p>
        </p:txBody>
      </p:sp>
      <p:sp>
        <p:nvSpPr>
          <p:cNvPr id="3" name="Content Placeholder 2">
            <a:extLst>
              <a:ext uri="{FF2B5EF4-FFF2-40B4-BE49-F238E27FC236}">
                <a16:creationId xmlns:a16="http://schemas.microsoft.com/office/drawing/2014/main" id="{DAB38F70-CC5A-D545-B04C-41C8EA9EC7DD}"/>
              </a:ext>
            </a:extLst>
          </p:cNvPr>
          <p:cNvSpPr>
            <a:spLocks noGrp="1"/>
          </p:cNvSpPr>
          <p:nvPr>
            <p:ph idx="1"/>
          </p:nvPr>
        </p:nvSpPr>
        <p:spPr>
          <a:xfrm>
            <a:off x="734218" y="2097088"/>
            <a:ext cx="10720388" cy="4468813"/>
          </a:xfrm>
        </p:spPr>
        <p:txBody>
          <a:bodyPr>
            <a:noAutofit/>
          </a:bodyPr>
          <a:lstStyle/>
          <a:p>
            <a:r>
              <a:rPr lang="en-US" sz="2800" b="1" dirty="0"/>
              <a:t>Hard Skills </a:t>
            </a:r>
            <a:r>
              <a:rPr lang="en-US" sz="2800" dirty="0">
                <a:sym typeface="Wingdings" pitchFamily="2" charset="2"/>
              </a:rPr>
              <a:t> teachable abilities or skill sets that are easy to quantify (proficiency in a foreign language, degree or certificate, </a:t>
            </a:r>
            <a:r>
              <a:rPr lang="en-US" sz="2800" dirty="0" err="1">
                <a:sym typeface="Wingdings" pitchFamily="2" charset="2"/>
              </a:rPr>
              <a:t>etc</a:t>
            </a:r>
            <a:r>
              <a:rPr lang="en-US" sz="2800" dirty="0">
                <a:sym typeface="Wingdings" pitchFamily="2" charset="2"/>
              </a:rPr>
              <a:t>…)</a:t>
            </a:r>
          </a:p>
          <a:p>
            <a:pPr marL="0" indent="0">
              <a:buNone/>
            </a:pPr>
            <a:endParaRPr lang="en-US" sz="2800" dirty="0">
              <a:sym typeface="Wingdings" pitchFamily="2" charset="2"/>
            </a:endParaRPr>
          </a:p>
          <a:p>
            <a:r>
              <a:rPr lang="en-US" sz="2800" b="1" dirty="0">
                <a:sym typeface="Wingdings" pitchFamily="2" charset="2"/>
              </a:rPr>
              <a:t>Soft Skills </a:t>
            </a:r>
            <a:r>
              <a:rPr lang="en-US" sz="2800" dirty="0">
                <a:sym typeface="Wingdings" pitchFamily="2" charset="2"/>
              </a:rPr>
              <a:t> also known as “people skills” or interpersonal skills (communication, teamwork, leadership, </a:t>
            </a:r>
            <a:r>
              <a:rPr lang="en-US" sz="2800" dirty="0" err="1">
                <a:sym typeface="Wingdings" pitchFamily="2" charset="2"/>
              </a:rPr>
              <a:t>etc</a:t>
            </a:r>
            <a:r>
              <a:rPr lang="en-US" sz="2800" dirty="0">
                <a:sym typeface="Wingdings" pitchFamily="2" charset="2"/>
              </a:rPr>
              <a:t>…)</a:t>
            </a:r>
            <a:endParaRPr lang="en-US" sz="2800" dirty="0"/>
          </a:p>
        </p:txBody>
      </p:sp>
      <p:pic>
        <p:nvPicPr>
          <p:cNvPr id="4" name="Graphic 3" descr="House">
            <a:hlinkClick r:id="rId2" action="ppaction://hlinksldjump"/>
            <a:extLst>
              <a:ext uri="{FF2B5EF4-FFF2-40B4-BE49-F238E27FC236}">
                <a16:creationId xmlns:a16="http://schemas.microsoft.com/office/drawing/2014/main" id="{20E3DEE3-7B47-E542-9762-74DF409882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912503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5E2A-AE72-D644-B83B-1ED93A6D8B48}"/>
              </a:ext>
            </a:extLst>
          </p:cNvPr>
          <p:cNvSpPr>
            <a:spLocks noGrp="1"/>
          </p:cNvSpPr>
          <p:nvPr>
            <p:ph type="title"/>
          </p:nvPr>
        </p:nvSpPr>
        <p:spPr/>
        <p:txBody>
          <a:bodyPr/>
          <a:lstStyle/>
          <a:p>
            <a:r>
              <a:rPr lang="en-US" dirty="0"/>
              <a:t>Question 3 - $40</a:t>
            </a:r>
          </a:p>
        </p:txBody>
      </p:sp>
      <p:sp>
        <p:nvSpPr>
          <p:cNvPr id="3" name="Content Placeholder 2">
            <a:extLst>
              <a:ext uri="{FF2B5EF4-FFF2-40B4-BE49-F238E27FC236}">
                <a16:creationId xmlns:a16="http://schemas.microsoft.com/office/drawing/2014/main" id="{B821291B-6DA1-CB4C-B77E-F86CC3DAC92F}"/>
              </a:ext>
            </a:extLst>
          </p:cNvPr>
          <p:cNvSpPr>
            <a:spLocks noGrp="1"/>
          </p:cNvSpPr>
          <p:nvPr>
            <p:ph idx="1"/>
          </p:nvPr>
        </p:nvSpPr>
        <p:spPr/>
        <p:txBody>
          <a:bodyPr>
            <a:normAutofit/>
          </a:bodyPr>
          <a:lstStyle/>
          <a:p>
            <a:r>
              <a:rPr lang="en-US" sz="4400" dirty="0"/>
              <a:t>What are the three (3) types of interview questions?</a:t>
            </a:r>
          </a:p>
        </p:txBody>
      </p:sp>
    </p:spTree>
    <p:extLst>
      <p:ext uri="{BB962C8B-B14F-4D97-AF65-F5344CB8AC3E}">
        <p14:creationId xmlns:p14="http://schemas.microsoft.com/office/powerpoint/2010/main" val="216628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included at the top of a resume?</a:t>
            </a:r>
          </a:p>
        </p:txBody>
      </p:sp>
    </p:spTree>
    <p:extLst>
      <p:ext uri="{BB962C8B-B14F-4D97-AF65-F5344CB8AC3E}">
        <p14:creationId xmlns:p14="http://schemas.microsoft.com/office/powerpoint/2010/main" val="2983375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A238C-2CB4-5640-BE7E-C27D24D7E4B1}"/>
              </a:ext>
            </a:extLst>
          </p:cNvPr>
          <p:cNvSpPr>
            <a:spLocks noGrp="1"/>
          </p:cNvSpPr>
          <p:nvPr>
            <p:ph type="title"/>
          </p:nvPr>
        </p:nvSpPr>
        <p:spPr/>
        <p:txBody>
          <a:bodyPr/>
          <a:lstStyle/>
          <a:p>
            <a:r>
              <a:rPr lang="en-US" dirty="0"/>
              <a:t>Answer question 3 - $40</a:t>
            </a:r>
          </a:p>
        </p:txBody>
      </p:sp>
      <p:sp>
        <p:nvSpPr>
          <p:cNvPr id="3" name="Content Placeholder 2">
            <a:extLst>
              <a:ext uri="{FF2B5EF4-FFF2-40B4-BE49-F238E27FC236}">
                <a16:creationId xmlns:a16="http://schemas.microsoft.com/office/drawing/2014/main" id="{EC1893DD-622C-6346-9445-B74281E566A0}"/>
              </a:ext>
            </a:extLst>
          </p:cNvPr>
          <p:cNvSpPr>
            <a:spLocks noGrp="1"/>
          </p:cNvSpPr>
          <p:nvPr>
            <p:ph idx="1"/>
          </p:nvPr>
        </p:nvSpPr>
        <p:spPr/>
        <p:txBody>
          <a:bodyPr>
            <a:normAutofit/>
          </a:bodyPr>
          <a:lstStyle/>
          <a:p>
            <a:r>
              <a:rPr lang="en-US" sz="4400" dirty="0"/>
              <a:t>Introductory questions, traditional questions , and behavioral questions.</a:t>
            </a:r>
          </a:p>
        </p:txBody>
      </p:sp>
      <p:pic>
        <p:nvPicPr>
          <p:cNvPr id="4" name="Graphic 3" descr="House">
            <a:hlinkClick r:id="rId2" action="ppaction://hlinksldjump"/>
            <a:extLst>
              <a:ext uri="{FF2B5EF4-FFF2-40B4-BE49-F238E27FC236}">
                <a16:creationId xmlns:a16="http://schemas.microsoft.com/office/drawing/2014/main" id="{F512A745-EF69-8743-9F18-2BB89254D0F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904270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825D-BAC9-FD49-989B-5CFDA9333F84}"/>
              </a:ext>
            </a:extLst>
          </p:cNvPr>
          <p:cNvSpPr>
            <a:spLocks noGrp="1"/>
          </p:cNvSpPr>
          <p:nvPr>
            <p:ph type="title"/>
          </p:nvPr>
        </p:nvSpPr>
        <p:spPr/>
        <p:txBody>
          <a:bodyPr/>
          <a:lstStyle/>
          <a:p>
            <a:r>
              <a:rPr lang="en-US" dirty="0"/>
              <a:t>Question 3 - $50</a:t>
            </a:r>
          </a:p>
        </p:txBody>
      </p:sp>
      <p:sp>
        <p:nvSpPr>
          <p:cNvPr id="3" name="Content Placeholder 2">
            <a:extLst>
              <a:ext uri="{FF2B5EF4-FFF2-40B4-BE49-F238E27FC236}">
                <a16:creationId xmlns:a16="http://schemas.microsoft.com/office/drawing/2014/main" id="{37B50D11-45A4-B640-A672-608C813A4EA4}"/>
              </a:ext>
            </a:extLst>
          </p:cNvPr>
          <p:cNvSpPr>
            <a:spLocks noGrp="1"/>
          </p:cNvSpPr>
          <p:nvPr>
            <p:ph idx="1"/>
          </p:nvPr>
        </p:nvSpPr>
        <p:spPr/>
        <p:txBody>
          <a:bodyPr>
            <a:normAutofit/>
          </a:bodyPr>
          <a:lstStyle/>
          <a:p>
            <a:r>
              <a:rPr lang="en-US" sz="4400" dirty="0"/>
              <a:t>What is the STAR approach?</a:t>
            </a:r>
          </a:p>
        </p:txBody>
      </p:sp>
    </p:spTree>
    <p:extLst>
      <p:ext uri="{BB962C8B-B14F-4D97-AF65-F5344CB8AC3E}">
        <p14:creationId xmlns:p14="http://schemas.microsoft.com/office/powerpoint/2010/main" val="2588259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43893-B87C-7B48-9F52-428F1FF68C24}"/>
              </a:ext>
            </a:extLst>
          </p:cNvPr>
          <p:cNvSpPr>
            <a:spLocks noGrp="1"/>
          </p:cNvSpPr>
          <p:nvPr>
            <p:ph type="title"/>
          </p:nvPr>
        </p:nvSpPr>
        <p:spPr/>
        <p:txBody>
          <a:bodyPr/>
          <a:lstStyle/>
          <a:p>
            <a:r>
              <a:rPr lang="en-US" dirty="0"/>
              <a:t>Answer question 3 - $50</a:t>
            </a:r>
          </a:p>
        </p:txBody>
      </p:sp>
      <p:sp>
        <p:nvSpPr>
          <p:cNvPr id="3" name="Content Placeholder 2">
            <a:extLst>
              <a:ext uri="{FF2B5EF4-FFF2-40B4-BE49-F238E27FC236}">
                <a16:creationId xmlns:a16="http://schemas.microsoft.com/office/drawing/2014/main" id="{49F383D9-9B8A-2E44-9832-C75FFEEC70F0}"/>
              </a:ext>
            </a:extLst>
          </p:cNvPr>
          <p:cNvSpPr>
            <a:spLocks noGrp="1"/>
          </p:cNvSpPr>
          <p:nvPr>
            <p:ph idx="1"/>
          </p:nvPr>
        </p:nvSpPr>
        <p:spPr>
          <a:xfrm>
            <a:off x="991511" y="2158011"/>
            <a:ext cx="10416004" cy="4608513"/>
          </a:xfrm>
        </p:spPr>
        <p:txBody>
          <a:bodyPr>
            <a:normAutofit/>
          </a:bodyPr>
          <a:lstStyle/>
          <a:p>
            <a:r>
              <a:rPr lang="en-US" sz="4400" dirty="0"/>
              <a:t>Situation</a:t>
            </a:r>
          </a:p>
          <a:p>
            <a:r>
              <a:rPr lang="en-US" sz="4400" dirty="0"/>
              <a:t>Task</a:t>
            </a:r>
          </a:p>
          <a:p>
            <a:r>
              <a:rPr lang="en-US" sz="4400" dirty="0"/>
              <a:t>Approach</a:t>
            </a:r>
          </a:p>
          <a:p>
            <a:r>
              <a:rPr lang="en-US" sz="4400" dirty="0"/>
              <a:t>Results (Outcome)</a:t>
            </a:r>
            <a:br>
              <a:rPr lang="en-US" dirty="0"/>
            </a:b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5B1F1F3F-9938-7F43-BE91-261DFC4EF3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802518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37A74-B4A0-2F4E-B8EE-58290884C393}"/>
              </a:ext>
            </a:extLst>
          </p:cNvPr>
          <p:cNvSpPr>
            <a:spLocks noGrp="1"/>
          </p:cNvSpPr>
          <p:nvPr>
            <p:ph type="title"/>
          </p:nvPr>
        </p:nvSpPr>
        <p:spPr/>
        <p:txBody>
          <a:bodyPr/>
          <a:lstStyle/>
          <a:p>
            <a:r>
              <a:rPr lang="en-US" dirty="0"/>
              <a:t>Question 4 - $10</a:t>
            </a:r>
          </a:p>
        </p:txBody>
      </p:sp>
      <p:sp>
        <p:nvSpPr>
          <p:cNvPr id="3" name="Content Placeholder 2">
            <a:extLst>
              <a:ext uri="{FF2B5EF4-FFF2-40B4-BE49-F238E27FC236}">
                <a16:creationId xmlns:a16="http://schemas.microsoft.com/office/drawing/2014/main" id="{FC4B16C4-B812-0E40-84D7-09ADF7C83591}"/>
              </a:ext>
            </a:extLst>
          </p:cNvPr>
          <p:cNvSpPr>
            <a:spLocks noGrp="1"/>
          </p:cNvSpPr>
          <p:nvPr>
            <p:ph idx="1"/>
          </p:nvPr>
        </p:nvSpPr>
        <p:spPr/>
        <p:txBody>
          <a:bodyPr>
            <a:normAutofit/>
          </a:bodyPr>
          <a:lstStyle/>
          <a:p>
            <a:r>
              <a:rPr lang="en-US" sz="4400" dirty="0"/>
              <a:t>What does CEO stand for?</a:t>
            </a:r>
          </a:p>
          <a:p>
            <a:pPr marL="0" indent="0">
              <a:buNone/>
            </a:pPr>
            <a:endParaRPr lang="en-US" sz="4400" b="1" dirty="0"/>
          </a:p>
        </p:txBody>
      </p:sp>
    </p:spTree>
    <p:extLst>
      <p:ext uri="{BB962C8B-B14F-4D97-AF65-F5344CB8AC3E}">
        <p14:creationId xmlns:p14="http://schemas.microsoft.com/office/powerpoint/2010/main" val="3281176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8AD8-22E1-A441-ACD8-B83AC06AB594}"/>
              </a:ext>
            </a:extLst>
          </p:cNvPr>
          <p:cNvSpPr>
            <a:spLocks noGrp="1"/>
          </p:cNvSpPr>
          <p:nvPr>
            <p:ph type="title"/>
          </p:nvPr>
        </p:nvSpPr>
        <p:spPr/>
        <p:txBody>
          <a:bodyPr/>
          <a:lstStyle/>
          <a:p>
            <a:r>
              <a:rPr lang="en-US" dirty="0"/>
              <a:t>Answer question 4 - $10 </a:t>
            </a:r>
          </a:p>
        </p:txBody>
      </p:sp>
      <p:sp>
        <p:nvSpPr>
          <p:cNvPr id="3" name="Content Placeholder 2">
            <a:extLst>
              <a:ext uri="{FF2B5EF4-FFF2-40B4-BE49-F238E27FC236}">
                <a16:creationId xmlns:a16="http://schemas.microsoft.com/office/drawing/2014/main" id="{F62C9707-DE55-4B48-A5A0-B39ADC32D0AB}"/>
              </a:ext>
            </a:extLst>
          </p:cNvPr>
          <p:cNvSpPr>
            <a:spLocks noGrp="1"/>
          </p:cNvSpPr>
          <p:nvPr>
            <p:ph idx="1"/>
          </p:nvPr>
        </p:nvSpPr>
        <p:spPr/>
        <p:txBody>
          <a:bodyPr>
            <a:normAutofit/>
          </a:bodyPr>
          <a:lstStyle/>
          <a:p>
            <a:r>
              <a:rPr lang="en-US" sz="5400" dirty="0"/>
              <a:t>Chief Executive Officer</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90768880-4EFD-1840-9514-A78AE1ACE2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421473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48323-C919-8E41-ADC6-A45C2FBFB8D1}"/>
              </a:ext>
            </a:extLst>
          </p:cNvPr>
          <p:cNvSpPr>
            <a:spLocks noGrp="1"/>
          </p:cNvSpPr>
          <p:nvPr>
            <p:ph type="title"/>
          </p:nvPr>
        </p:nvSpPr>
        <p:spPr/>
        <p:txBody>
          <a:bodyPr/>
          <a:lstStyle/>
          <a:p>
            <a:r>
              <a:rPr lang="en-US" dirty="0"/>
              <a:t>Question 4 - $20</a:t>
            </a:r>
          </a:p>
        </p:txBody>
      </p:sp>
      <p:sp>
        <p:nvSpPr>
          <p:cNvPr id="3" name="Content Placeholder 2">
            <a:extLst>
              <a:ext uri="{FF2B5EF4-FFF2-40B4-BE49-F238E27FC236}">
                <a16:creationId xmlns:a16="http://schemas.microsoft.com/office/drawing/2014/main" id="{EF888D39-2AB6-CB4E-AA95-EB885EC8F051}"/>
              </a:ext>
            </a:extLst>
          </p:cNvPr>
          <p:cNvSpPr>
            <a:spLocks noGrp="1"/>
          </p:cNvSpPr>
          <p:nvPr>
            <p:ph idx="1"/>
          </p:nvPr>
        </p:nvSpPr>
        <p:spPr/>
        <p:txBody>
          <a:bodyPr>
            <a:normAutofit/>
          </a:bodyPr>
          <a:lstStyle/>
          <a:p>
            <a:r>
              <a:rPr lang="en-US" sz="4400" dirty="0"/>
              <a:t>What is a corporate structure?</a:t>
            </a:r>
          </a:p>
        </p:txBody>
      </p:sp>
    </p:spTree>
    <p:extLst>
      <p:ext uri="{BB962C8B-B14F-4D97-AF65-F5344CB8AC3E}">
        <p14:creationId xmlns:p14="http://schemas.microsoft.com/office/powerpoint/2010/main" val="9028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5994-10F2-7D40-8F16-103AAA587DBA}"/>
              </a:ext>
            </a:extLst>
          </p:cNvPr>
          <p:cNvSpPr>
            <a:spLocks noGrp="1"/>
          </p:cNvSpPr>
          <p:nvPr>
            <p:ph type="title"/>
          </p:nvPr>
        </p:nvSpPr>
        <p:spPr/>
        <p:txBody>
          <a:bodyPr/>
          <a:lstStyle/>
          <a:p>
            <a:r>
              <a:rPr lang="en-US" dirty="0"/>
              <a:t>Answer question 4 - $20</a:t>
            </a:r>
          </a:p>
        </p:txBody>
      </p:sp>
      <p:sp>
        <p:nvSpPr>
          <p:cNvPr id="3" name="Content Placeholder 2">
            <a:extLst>
              <a:ext uri="{FF2B5EF4-FFF2-40B4-BE49-F238E27FC236}">
                <a16:creationId xmlns:a16="http://schemas.microsoft.com/office/drawing/2014/main" id="{4E0DAAB3-241A-CE4B-94D2-A90E10CF8332}"/>
              </a:ext>
            </a:extLst>
          </p:cNvPr>
          <p:cNvSpPr>
            <a:spLocks noGrp="1"/>
          </p:cNvSpPr>
          <p:nvPr>
            <p:ph idx="1"/>
          </p:nvPr>
        </p:nvSpPr>
        <p:spPr>
          <a:xfrm>
            <a:off x="1141412" y="2249486"/>
            <a:ext cx="10275888" cy="4125913"/>
          </a:xfrm>
        </p:spPr>
        <p:txBody>
          <a:bodyPr>
            <a:normAutofit/>
          </a:bodyPr>
          <a:lstStyle/>
          <a:p>
            <a:pPr marL="0" indent="0">
              <a:buNone/>
            </a:pPr>
            <a:endParaRPr lang="en-US" dirty="0"/>
          </a:p>
          <a:p>
            <a:endParaRPr lang="en-US" dirty="0"/>
          </a:p>
        </p:txBody>
      </p:sp>
      <p:pic>
        <p:nvPicPr>
          <p:cNvPr id="4" name="Graphic 3" descr="House">
            <a:hlinkClick r:id="rId2" action="ppaction://hlinksldjump"/>
            <a:extLst>
              <a:ext uri="{FF2B5EF4-FFF2-40B4-BE49-F238E27FC236}">
                <a16:creationId xmlns:a16="http://schemas.microsoft.com/office/drawing/2014/main" id="{0AF575E1-6E9B-7A49-9689-A0FC52F07AD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
        <p:nvSpPr>
          <p:cNvPr id="5" name="TextBox 4">
            <a:extLst>
              <a:ext uri="{FF2B5EF4-FFF2-40B4-BE49-F238E27FC236}">
                <a16:creationId xmlns:a16="http://schemas.microsoft.com/office/drawing/2014/main" id="{1365B8A4-1331-C442-B7D2-75AF2E31DEB7}"/>
              </a:ext>
            </a:extLst>
          </p:cNvPr>
          <p:cNvSpPr txBox="1"/>
          <p:nvPr/>
        </p:nvSpPr>
        <p:spPr>
          <a:xfrm>
            <a:off x="1684728" y="2340214"/>
            <a:ext cx="9108190" cy="3323987"/>
          </a:xfrm>
          <a:prstGeom prst="rect">
            <a:avLst/>
          </a:prstGeom>
          <a:noFill/>
        </p:spPr>
        <p:txBody>
          <a:bodyPr wrap="square" rtlCol="0">
            <a:spAutoFit/>
          </a:bodyPr>
          <a:lstStyle/>
          <a:p>
            <a:r>
              <a:rPr lang="en-US" sz="4800" dirty="0"/>
              <a:t>Corporate structure refers to the organization of different departments or business units within a company. </a:t>
            </a:r>
          </a:p>
          <a:p>
            <a:endParaRPr lang="en-US" dirty="0"/>
          </a:p>
        </p:txBody>
      </p:sp>
    </p:spTree>
    <p:extLst>
      <p:ext uri="{BB962C8B-B14F-4D97-AF65-F5344CB8AC3E}">
        <p14:creationId xmlns:p14="http://schemas.microsoft.com/office/powerpoint/2010/main" val="140332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797F-231D-7B4C-ACBE-4C478EBB6937}"/>
              </a:ext>
            </a:extLst>
          </p:cNvPr>
          <p:cNvSpPr>
            <a:spLocks noGrp="1"/>
          </p:cNvSpPr>
          <p:nvPr>
            <p:ph type="title"/>
          </p:nvPr>
        </p:nvSpPr>
        <p:spPr/>
        <p:txBody>
          <a:bodyPr/>
          <a:lstStyle/>
          <a:p>
            <a:r>
              <a:rPr lang="en-US" dirty="0"/>
              <a:t>Question 4 - $30</a:t>
            </a:r>
          </a:p>
        </p:txBody>
      </p:sp>
      <p:sp>
        <p:nvSpPr>
          <p:cNvPr id="3" name="Content Placeholder 2">
            <a:extLst>
              <a:ext uri="{FF2B5EF4-FFF2-40B4-BE49-F238E27FC236}">
                <a16:creationId xmlns:a16="http://schemas.microsoft.com/office/drawing/2014/main" id="{FD0E8EF5-10E5-7946-B849-0873B1C44166}"/>
              </a:ext>
            </a:extLst>
          </p:cNvPr>
          <p:cNvSpPr>
            <a:spLocks noGrp="1"/>
          </p:cNvSpPr>
          <p:nvPr>
            <p:ph idx="1"/>
          </p:nvPr>
        </p:nvSpPr>
        <p:spPr/>
        <p:txBody>
          <a:bodyPr>
            <a:normAutofit/>
          </a:bodyPr>
          <a:lstStyle/>
          <a:p>
            <a:r>
              <a:rPr lang="en-US" sz="4400" dirty="0"/>
              <a:t>What does the marketing department do?</a:t>
            </a:r>
          </a:p>
        </p:txBody>
      </p:sp>
    </p:spTree>
    <p:extLst>
      <p:ext uri="{BB962C8B-B14F-4D97-AF65-F5344CB8AC3E}">
        <p14:creationId xmlns:p14="http://schemas.microsoft.com/office/powerpoint/2010/main" val="1014089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54796-7D85-8D46-8B72-3073EC8FD782}"/>
              </a:ext>
            </a:extLst>
          </p:cNvPr>
          <p:cNvSpPr>
            <a:spLocks noGrp="1"/>
          </p:cNvSpPr>
          <p:nvPr>
            <p:ph type="title"/>
          </p:nvPr>
        </p:nvSpPr>
        <p:spPr/>
        <p:txBody>
          <a:bodyPr/>
          <a:lstStyle/>
          <a:p>
            <a:r>
              <a:rPr lang="en-US" dirty="0"/>
              <a:t>Answer question 4 - $30</a:t>
            </a:r>
          </a:p>
        </p:txBody>
      </p:sp>
      <p:sp>
        <p:nvSpPr>
          <p:cNvPr id="3" name="Content Placeholder 2">
            <a:extLst>
              <a:ext uri="{FF2B5EF4-FFF2-40B4-BE49-F238E27FC236}">
                <a16:creationId xmlns:a16="http://schemas.microsoft.com/office/drawing/2014/main" id="{E663F2C3-E15E-3349-B553-A3FC49B45A43}"/>
              </a:ext>
            </a:extLst>
          </p:cNvPr>
          <p:cNvSpPr>
            <a:spLocks noGrp="1"/>
          </p:cNvSpPr>
          <p:nvPr>
            <p:ph idx="1"/>
          </p:nvPr>
        </p:nvSpPr>
        <p:spPr/>
        <p:txBody>
          <a:bodyPr>
            <a:normAutofit/>
          </a:bodyPr>
          <a:lstStyle/>
          <a:p>
            <a:r>
              <a:rPr lang="en-US" sz="4400" dirty="0"/>
              <a:t>Promotes your business and drives sales of its products or services. </a:t>
            </a:r>
          </a:p>
          <a:p>
            <a:pPr marL="0" indent="0">
              <a:buNone/>
            </a:pPr>
            <a:endParaRPr lang="en-US" sz="4400" dirty="0"/>
          </a:p>
        </p:txBody>
      </p:sp>
      <p:pic>
        <p:nvPicPr>
          <p:cNvPr id="4" name="Graphic 3" descr="House">
            <a:hlinkClick r:id="rId2" action="ppaction://hlinksldjump"/>
            <a:extLst>
              <a:ext uri="{FF2B5EF4-FFF2-40B4-BE49-F238E27FC236}">
                <a16:creationId xmlns:a16="http://schemas.microsoft.com/office/drawing/2014/main" id="{C226A3AE-1D30-6B4A-B9D4-7FAE94C2F7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24178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D586-3DC9-B147-A53F-9F00FE45D3C6}"/>
              </a:ext>
            </a:extLst>
          </p:cNvPr>
          <p:cNvSpPr>
            <a:spLocks noGrp="1"/>
          </p:cNvSpPr>
          <p:nvPr>
            <p:ph type="title"/>
          </p:nvPr>
        </p:nvSpPr>
        <p:spPr/>
        <p:txBody>
          <a:bodyPr/>
          <a:lstStyle/>
          <a:p>
            <a:r>
              <a:rPr lang="en-US" dirty="0"/>
              <a:t>Question 4 - $40</a:t>
            </a:r>
          </a:p>
        </p:txBody>
      </p:sp>
      <p:sp>
        <p:nvSpPr>
          <p:cNvPr id="3" name="Content Placeholder 2">
            <a:extLst>
              <a:ext uri="{FF2B5EF4-FFF2-40B4-BE49-F238E27FC236}">
                <a16:creationId xmlns:a16="http://schemas.microsoft.com/office/drawing/2014/main" id="{29EC5FCD-A5E2-914A-97B6-EAE51BE5F711}"/>
              </a:ext>
            </a:extLst>
          </p:cNvPr>
          <p:cNvSpPr>
            <a:spLocks noGrp="1"/>
          </p:cNvSpPr>
          <p:nvPr>
            <p:ph idx="1"/>
          </p:nvPr>
        </p:nvSpPr>
        <p:spPr/>
        <p:txBody>
          <a:bodyPr>
            <a:normAutofit/>
          </a:bodyPr>
          <a:lstStyle/>
          <a:p>
            <a:r>
              <a:rPr lang="en-US" sz="4400" dirty="0"/>
              <a:t>What are the three (3) organizational structures?</a:t>
            </a:r>
          </a:p>
        </p:txBody>
      </p:sp>
    </p:spTree>
    <p:extLst>
      <p:ext uri="{BB962C8B-B14F-4D97-AF65-F5344CB8AC3E}">
        <p14:creationId xmlns:p14="http://schemas.microsoft.com/office/powerpoint/2010/main" val="243908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$10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pPr marL="0" indent="0">
              <a:buNone/>
            </a:pPr>
            <a:r>
              <a:rPr lang="en-US" sz="4800" dirty="0"/>
              <a:t>Heading (name, home address, phone number, email)</a:t>
            </a:r>
          </a:p>
        </p:txBody>
      </p:sp>
      <p:pic>
        <p:nvPicPr>
          <p:cNvPr id="5" name="Graphic 4" descr="House">
            <a:hlinkClick r:id="rId2" action="ppaction://hlinksldjump"/>
            <a:extLst>
              <a:ext uri="{FF2B5EF4-FFF2-40B4-BE49-F238E27FC236}">
                <a16:creationId xmlns:a16="http://schemas.microsoft.com/office/drawing/2014/main" id="{764A5453-E837-EB47-8B9F-EE9CCB673F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926275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FF67-5C4B-6849-BBC7-E47FE1725B39}"/>
              </a:ext>
            </a:extLst>
          </p:cNvPr>
          <p:cNvSpPr>
            <a:spLocks noGrp="1"/>
          </p:cNvSpPr>
          <p:nvPr>
            <p:ph type="title"/>
          </p:nvPr>
        </p:nvSpPr>
        <p:spPr/>
        <p:txBody>
          <a:bodyPr/>
          <a:lstStyle/>
          <a:p>
            <a:r>
              <a:rPr lang="en-US" dirty="0"/>
              <a:t>Answer question 4 - $40</a:t>
            </a:r>
          </a:p>
        </p:txBody>
      </p:sp>
      <p:sp>
        <p:nvSpPr>
          <p:cNvPr id="3" name="Content Placeholder 2">
            <a:extLst>
              <a:ext uri="{FF2B5EF4-FFF2-40B4-BE49-F238E27FC236}">
                <a16:creationId xmlns:a16="http://schemas.microsoft.com/office/drawing/2014/main" id="{5C623F9E-EDC0-904B-B334-9BDB1743F7FE}"/>
              </a:ext>
            </a:extLst>
          </p:cNvPr>
          <p:cNvSpPr>
            <a:spLocks noGrp="1"/>
          </p:cNvSpPr>
          <p:nvPr>
            <p:ph idx="1"/>
          </p:nvPr>
        </p:nvSpPr>
        <p:spPr/>
        <p:txBody>
          <a:bodyPr>
            <a:normAutofit/>
          </a:bodyPr>
          <a:lstStyle/>
          <a:p>
            <a:r>
              <a:rPr lang="en-US" sz="4400" dirty="0"/>
              <a:t>1- Line and functional structure</a:t>
            </a:r>
          </a:p>
          <a:p>
            <a:r>
              <a:rPr lang="en-US" sz="4400" dirty="0"/>
              <a:t>2- Project-based structure</a:t>
            </a:r>
          </a:p>
          <a:p>
            <a:r>
              <a:rPr lang="en-US" sz="4400" dirty="0"/>
              <a:t>3- Matrix structures</a:t>
            </a:r>
          </a:p>
          <a:p>
            <a:pPr marL="0" indent="0">
              <a:buNone/>
            </a:pPr>
            <a:endParaRPr lang="en-US" sz="4400" dirty="0"/>
          </a:p>
        </p:txBody>
      </p:sp>
      <p:pic>
        <p:nvPicPr>
          <p:cNvPr id="4" name="Graphic 3" descr="House">
            <a:hlinkClick r:id="rId2" action="ppaction://hlinksldjump"/>
            <a:extLst>
              <a:ext uri="{FF2B5EF4-FFF2-40B4-BE49-F238E27FC236}">
                <a16:creationId xmlns:a16="http://schemas.microsoft.com/office/drawing/2014/main" id="{4011E672-2EB4-774F-AA7E-0DBB1CB0C3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009355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C20B-6E39-F64A-A17C-54C6847CA57C}"/>
              </a:ext>
            </a:extLst>
          </p:cNvPr>
          <p:cNvSpPr>
            <a:spLocks noGrp="1"/>
          </p:cNvSpPr>
          <p:nvPr>
            <p:ph type="title"/>
          </p:nvPr>
        </p:nvSpPr>
        <p:spPr/>
        <p:txBody>
          <a:bodyPr/>
          <a:lstStyle/>
          <a:p>
            <a:r>
              <a:rPr lang="en-US" dirty="0"/>
              <a:t>Question 4 - $50</a:t>
            </a:r>
          </a:p>
        </p:txBody>
      </p:sp>
      <p:sp>
        <p:nvSpPr>
          <p:cNvPr id="3" name="Content Placeholder 2">
            <a:extLst>
              <a:ext uri="{FF2B5EF4-FFF2-40B4-BE49-F238E27FC236}">
                <a16:creationId xmlns:a16="http://schemas.microsoft.com/office/drawing/2014/main" id="{1425439B-2494-7B46-BC92-FDC48A4FD093}"/>
              </a:ext>
            </a:extLst>
          </p:cNvPr>
          <p:cNvSpPr>
            <a:spLocks noGrp="1"/>
          </p:cNvSpPr>
          <p:nvPr>
            <p:ph idx="1"/>
          </p:nvPr>
        </p:nvSpPr>
        <p:spPr/>
        <p:txBody>
          <a:bodyPr>
            <a:normAutofit/>
          </a:bodyPr>
          <a:lstStyle/>
          <a:p>
            <a:r>
              <a:rPr lang="en-US" sz="4400" dirty="0"/>
              <a:t>What is the human resources department responsible for?</a:t>
            </a:r>
          </a:p>
        </p:txBody>
      </p:sp>
    </p:spTree>
    <p:extLst>
      <p:ext uri="{BB962C8B-B14F-4D97-AF65-F5344CB8AC3E}">
        <p14:creationId xmlns:p14="http://schemas.microsoft.com/office/powerpoint/2010/main" val="39587133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A294-7C37-7849-B57B-2A78BC34327F}"/>
              </a:ext>
            </a:extLst>
          </p:cNvPr>
          <p:cNvSpPr>
            <a:spLocks noGrp="1"/>
          </p:cNvSpPr>
          <p:nvPr>
            <p:ph type="title"/>
          </p:nvPr>
        </p:nvSpPr>
        <p:spPr/>
        <p:txBody>
          <a:bodyPr/>
          <a:lstStyle/>
          <a:p>
            <a:r>
              <a:rPr lang="en-US" dirty="0"/>
              <a:t>Answer question 4 - $50 </a:t>
            </a:r>
          </a:p>
        </p:txBody>
      </p:sp>
      <p:sp>
        <p:nvSpPr>
          <p:cNvPr id="3" name="Content Placeholder 2">
            <a:extLst>
              <a:ext uri="{FF2B5EF4-FFF2-40B4-BE49-F238E27FC236}">
                <a16:creationId xmlns:a16="http://schemas.microsoft.com/office/drawing/2014/main" id="{5AA3E2E9-0EEE-344A-AB5A-489DF2FC97A6}"/>
              </a:ext>
            </a:extLst>
          </p:cNvPr>
          <p:cNvSpPr>
            <a:spLocks noGrp="1"/>
          </p:cNvSpPr>
          <p:nvPr>
            <p:ph idx="1"/>
          </p:nvPr>
        </p:nvSpPr>
        <p:spPr/>
        <p:txBody>
          <a:bodyPr>
            <a:normAutofit/>
          </a:bodyPr>
          <a:lstStyle/>
          <a:p>
            <a:r>
              <a:rPr lang="en-US" sz="4400" dirty="0"/>
              <a:t>Responsible for recruiting, screening, interviewing and placing workers. They may also handle employee relations, payroll, benefits, and training. </a:t>
            </a:r>
          </a:p>
          <a:p>
            <a:endParaRPr lang="en-US" sz="4400" dirty="0"/>
          </a:p>
        </p:txBody>
      </p:sp>
      <p:pic>
        <p:nvPicPr>
          <p:cNvPr id="4" name="Graphic 3" descr="House">
            <a:hlinkClick r:id="rId2" action="ppaction://hlinksldjump"/>
            <a:extLst>
              <a:ext uri="{FF2B5EF4-FFF2-40B4-BE49-F238E27FC236}">
                <a16:creationId xmlns:a16="http://schemas.microsoft.com/office/drawing/2014/main" id="{DC37A742-1C93-3949-825C-A99A059930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741955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A4AE-09AF-E64A-9EE7-9EFC701B7B32}"/>
              </a:ext>
            </a:extLst>
          </p:cNvPr>
          <p:cNvSpPr>
            <a:spLocks noGrp="1"/>
          </p:cNvSpPr>
          <p:nvPr>
            <p:ph type="title"/>
          </p:nvPr>
        </p:nvSpPr>
        <p:spPr/>
        <p:txBody>
          <a:bodyPr/>
          <a:lstStyle/>
          <a:p>
            <a:r>
              <a:rPr lang="en-US" dirty="0"/>
              <a:t>Question 5 - $10</a:t>
            </a:r>
          </a:p>
        </p:txBody>
      </p:sp>
      <p:sp>
        <p:nvSpPr>
          <p:cNvPr id="3" name="Content Placeholder 2">
            <a:extLst>
              <a:ext uri="{FF2B5EF4-FFF2-40B4-BE49-F238E27FC236}">
                <a16:creationId xmlns:a16="http://schemas.microsoft.com/office/drawing/2014/main" id="{665CD888-141D-B844-8EC1-0C9894934A33}"/>
              </a:ext>
            </a:extLst>
          </p:cNvPr>
          <p:cNvSpPr>
            <a:spLocks noGrp="1"/>
          </p:cNvSpPr>
          <p:nvPr>
            <p:ph idx="1"/>
          </p:nvPr>
        </p:nvSpPr>
        <p:spPr/>
        <p:txBody>
          <a:bodyPr>
            <a:normAutofit/>
          </a:bodyPr>
          <a:lstStyle/>
          <a:p>
            <a:r>
              <a:rPr lang="en-US" sz="4400" dirty="0"/>
              <a:t>What is manipulation?</a:t>
            </a:r>
          </a:p>
        </p:txBody>
      </p:sp>
    </p:spTree>
    <p:extLst>
      <p:ext uri="{BB962C8B-B14F-4D97-AF65-F5344CB8AC3E}">
        <p14:creationId xmlns:p14="http://schemas.microsoft.com/office/powerpoint/2010/main" val="2167700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552D-78C9-9A4A-8CD5-E0805F7B1864}"/>
              </a:ext>
            </a:extLst>
          </p:cNvPr>
          <p:cNvSpPr>
            <a:spLocks noGrp="1"/>
          </p:cNvSpPr>
          <p:nvPr>
            <p:ph type="title"/>
          </p:nvPr>
        </p:nvSpPr>
        <p:spPr/>
        <p:txBody>
          <a:bodyPr/>
          <a:lstStyle/>
          <a:p>
            <a:r>
              <a:rPr lang="en-US" dirty="0"/>
              <a:t>Answer Question 5 - $10</a:t>
            </a:r>
          </a:p>
        </p:txBody>
      </p:sp>
      <p:sp>
        <p:nvSpPr>
          <p:cNvPr id="3" name="Content Placeholder 2">
            <a:extLst>
              <a:ext uri="{FF2B5EF4-FFF2-40B4-BE49-F238E27FC236}">
                <a16:creationId xmlns:a16="http://schemas.microsoft.com/office/drawing/2014/main" id="{773D186F-A469-0E4B-99B4-C314E2451E63}"/>
              </a:ext>
            </a:extLst>
          </p:cNvPr>
          <p:cNvSpPr>
            <a:spLocks noGrp="1"/>
          </p:cNvSpPr>
          <p:nvPr>
            <p:ph idx="1"/>
          </p:nvPr>
        </p:nvSpPr>
        <p:spPr>
          <a:xfrm>
            <a:off x="669052" y="1792287"/>
            <a:ext cx="10850719" cy="4786314"/>
          </a:xfrm>
        </p:spPr>
        <p:txBody>
          <a:bodyPr>
            <a:noAutofit/>
          </a:bodyPr>
          <a:lstStyle/>
          <a:p>
            <a:r>
              <a:rPr lang="en-US" sz="2800" dirty="0"/>
              <a:t>Manipulation </a:t>
            </a:r>
            <a:r>
              <a:rPr lang="en-US" sz="2800" dirty="0">
                <a:sym typeface="Wingdings" pitchFamily="2" charset="2"/>
              </a:rPr>
              <a:t> sales tactics for getting people to buy things!</a:t>
            </a:r>
            <a:endParaRPr lang="en-US" sz="2800" dirty="0"/>
          </a:p>
          <a:p>
            <a:r>
              <a:rPr lang="en-US" sz="2800" dirty="0"/>
              <a:t>Ex: dropping your price, having a promotion, using scare tactics, aspirational messages</a:t>
            </a:r>
          </a:p>
          <a:p>
            <a:r>
              <a:rPr lang="en-US" sz="2800" dirty="0"/>
              <a:t>Can be very effective, but the gains are usually short term.  </a:t>
            </a:r>
          </a:p>
          <a:p>
            <a:r>
              <a:rPr lang="en-US" sz="2800" dirty="0"/>
              <a:t>Over time, manipulations tend to get expensive - marketers must keep coming up with bigger and better manipulations sometimes at the expensive of profits and always at the sacrifice of developing loyal relationships with customers.</a:t>
            </a:r>
          </a:p>
        </p:txBody>
      </p:sp>
      <p:pic>
        <p:nvPicPr>
          <p:cNvPr id="4" name="Graphic 3" descr="House">
            <a:hlinkClick r:id="rId2" action="ppaction://hlinksldjump"/>
            <a:extLst>
              <a:ext uri="{FF2B5EF4-FFF2-40B4-BE49-F238E27FC236}">
                <a16:creationId xmlns:a16="http://schemas.microsoft.com/office/drawing/2014/main" id="{FE1FE91A-6498-F54B-8CB0-FC2BA9D1AD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80117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41F3-7DCF-3349-AE03-4F09BCC126B7}"/>
              </a:ext>
            </a:extLst>
          </p:cNvPr>
          <p:cNvSpPr>
            <a:spLocks noGrp="1"/>
          </p:cNvSpPr>
          <p:nvPr>
            <p:ph type="title"/>
          </p:nvPr>
        </p:nvSpPr>
        <p:spPr/>
        <p:txBody>
          <a:bodyPr/>
          <a:lstStyle/>
          <a:p>
            <a:r>
              <a:rPr lang="en-US" dirty="0"/>
              <a:t>Question 5 - $20</a:t>
            </a:r>
          </a:p>
        </p:txBody>
      </p:sp>
      <p:sp>
        <p:nvSpPr>
          <p:cNvPr id="3" name="Content Placeholder 2">
            <a:extLst>
              <a:ext uri="{FF2B5EF4-FFF2-40B4-BE49-F238E27FC236}">
                <a16:creationId xmlns:a16="http://schemas.microsoft.com/office/drawing/2014/main" id="{958A3DCB-A275-654F-A736-DD5B5D7BCBC6}"/>
              </a:ext>
            </a:extLst>
          </p:cNvPr>
          <p:cNvSpPr>
            <a:spLocks noGrp="1"/>
          </p:cNvSpPr>
          <p:nvPr>
            <p:ph idx="1"/>
          </p:nvPr>
        </p:nvSpPr>
        <p:spPr/>
        <p:txBody>
          <a:bodyPr>
            <a:normAutofit/>
          </a:bodyPr>
          <a:lstStyle/>
          <a:p>
            <a:r>
              <a:rPr lang="en-US" sz="4400" dirty="0"/>
              <a:t>What are aspirations?</a:t>
            </a:r>
          </a:p>
        </p:txBody>
      </p:sp>
    </p:spTree>
    <p:extLst>
      <p:ext uri="{BB962C8B-B14F-4D97-AF65-F5344CB8AC3E}">
        <p14:creationId xmlns:p14="http://schemas.microsoft.com/office/powerpoint/2010/main" val="2922395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87D4-2048-A14B-909F-6473FA60A4AD}"/>
              </a:ext>
            </a:extLst>
          </p:cNvPr>
          <p:cNvSpPr>
            <a:spLocks noGrp="1"/>
          </p:cNvSpPr>
          <p:nvPr>
            <p:ph type="title"/>
          </p:nvPr>
        </p:nvSpPr>
        <p:spPr/>
        <p:txBody>
          <a:bodyPr/>
          <a:lstStyle/>
          <a:p>
            <a:r>
              <a:rPr lang="en-US" dirty="0"/>
              <a:t>Answer Question 5 - $20</a:t>
            </a:r>
          </a:p>
        </p:txBody>
      </p:sp>
      <p:sp>
        <p:nvSpPr>
          <p:cNvPr id="3" name="Content Placeholder 2">
            <a:extLst>
              <a:ext uri="{FF2B5EF4-FFF2-40B4-BE49-F238E27FC236}">
                <a16:creationId xmlns:a16="http://schemas.microsoft.com/office/drawing/2014/main" id="{75B6E169-61A4-A242-9C1F-8017C62D8A08}"/>
              </a:ext>
            </a:extLst>
          </p:cNvPr>
          <p:cNvSpPr>
            <a:spLocks noGrp="1"/>
          </p:cNvSpPr>
          <p:nvPr>
            <p:ph idx="1"/>
          </p:nvPr>
        </p:nvSpPr>
        <p:spPr/>
        <p:txBody>
          <a:bodyPr>
            <a:normAutofit fontScale="92500"/>
          </a:bodyPr>
          <a:lstStyle/>
          <a:p>
            <a:r>
              <a:rPr lang="en-US" sz="4400" i="1" dirty="0"/>
              <a:t>Offering someone something they desire to achieve and the ability to get there more easily with a particular product or service (ex: buying a gym membership, weight-loss products)</a:t>
            </a:r>
            <a:endParaRPr lang="en-US" sz="4400" dirty="0"/>
          </a:p>
        </p:txBody>
      </p:sp>
      <p:pic>
        <p:nvPicPr>
          <p:cNvPr id="4" name="Graphic 3" descr="House">
            <a:hlinkClick r:id="rId2" action="ppaction://hlinksldjump"/>
            <a:extLst>
              <a:ext uri="{FF2B5EF4-FFF2-40B4-BE49-F238E27FC236}">
                <a16:creationId xmlns:a16="http://schemas.microsoft.com/office/drawing/2014/main" id="{73912653-2CE9-9A44-A9B2-734CF9B839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1605666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82F6-6D28-8943-BBEA-1B18E5D5E81C}"/>
              </a:ext>
            </a:extLst>
          </p:cNvPr>
          <p:cNvSpPr>
            <a:spLocks noGrp="1"/>
          </p:cNvSpPr>
          <p:nvPr>
            <p:ph type="title"/>
          </p:nvPr>
        </p:nvSpPr>
        <p:spPr/>
        <p:txBody>
          <a:bodyPr/>
          <a:lstStyle/>
          <a:p>
            <a:r>
              <a:rPr lang="en-US" dirty="0"/>
              <a:t>Question 5 - $30</a:t>
            </a:r>
          </a:p>
        </p:txBody>
      </p:sp>
      <p:sp>
        <p:nvSpPr>
          <p:cNvPr id="3" name="Content Placeholder 2">
            <a:extLst>
              <a:ext uri="{FF2B5EF4-FFF2-40B4-BE49-F238E27FC236}">
                <a16:creationId xmlns:a16="http://schemas.microsoft.com/office/drawing/2014/main" id="{6FF6E2DE-86E9-8A42-BD2E-3F37AFCBFF94}"/>
              </a:ext>
            </a:extLst>
          </p:cNvPr>
          <p:cNvSpPr>
            <a:spLocks noGrp="1"/>
          </p:cNvSpPr>
          <p:nvPr>
            <p:ph idx="1"/>
          </p:nvPr>
        </p:nvSpPr>
        <p:spPr/>
        <p:txBody>
          <a:bodyPr>
            <a:normAutofit/>
          </a:bodyPr>
          <a:lstStyle/>
          <a:p>
            <a:r>
              <a:rPr lang="en-US" sz="4400" dirty="0"/>
              <a:t>Why is price a highly effective manipulation?</a:t>
            </a:r>
          </a:p>
        </p:txBody>
      </p:sp>
    </p:spTree>
    <p:extLst>
      <p:ext uri="{BB962C8B-B14F-4D97-AF65-F5344CB8AC3E}">
        <p14:creationId xmlns:p14="http://schemas.microsoft.com/office/powerpoint/2010/main" val="41795434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B951A-0FA4-6941-BD9B-CEC3A08A29CA}"/>
              </a:ext>
            </a:extLst>
          </p:cNvPr>
          <p:cNvSpPr>
            <a:spLocks noGrp="1"/>
          </p:cNvSpPr>
          <p:nvPr>
            <p:ph type="title"/>
          </p:nvPr>
        </p:nvSpPr>
        <p:spPr/>
        <p:txBody>
          <a:bodyPr/>
          <a:lstStyle/>
          <a:p>
            <a:r>
              <a:rPr lang="en-US" dirty="0"/>
              <a:t>Answer question - $30</a:t>
            </a:r>
          </a:p>
        </p:txBody>
      </p:sp>
      <p:sp>
        <p:nvSpPr>
          <p:cNvPr id="3" name="Content Placeholder 2">
            <a:extLst>
              <a:ext uri="{FF2B5EF4-FFF2-40B4-BE49-F238E27FC236}">
                <a16:creationId xmlns:a16="http://schemas.microsoft.com/office/drawing/2014/main" id="{41A6F15D-9396-3946-BB13-EED1F235EBAE}"/>
              </a:ext>
            </a:extLst>
          </p:cNvPr>
          <p:cNvSpPr>
            <a:spLocks noGrp="1"/>
          </p:cNvSpPr>
          <p:nvPr>
            <p:ph idx="1"/>
          </p:nvPr>
        </p:nvSpPr>
        <p:spPr>
          <a:xfrm>
            <a:off x="1141412" y="2219506"/>
            <a:ext cx="9905999" cy="3686620"/>
          </a:xfrm>
        </p:spPr>
        <p:txBody>
          <a:bodyPr>
            <a:noAutofit/>
          </a:bodyPr>
          <a:lstStyle/>
          <a:p>
            <a:r>
              <a:rPr lang="en-US" sz="3200" i="1" dirty="0"/>
              <a:t>Price is a highly effective manipulation (Drop your prices low enough and people will buy from you)</a:t>
            </a:r>
          </a:p>
          <a:p>
            <a:r>
              <a:rPr lang="en-US" sz="3200" dirty="0"/>
              <a:t>Once buyers get used to paying a lower-than-average price for a product or service, it is very hard to get them to pay more</a:t>
            </a:r>
            <a:endParaRPr lang="en-US" sz="3200" i="1" dirty="0"/>
          </a:p>
          <a:p>
            <a:endParaRPr lang="en-US" sz="4400" dirty="0"/>
          </a:p>
        </p:txBody>
      </p:sp>
      <p:pic>
        <p:nvPicPr>
          <p:cNvPr id="4" name="Graphic 3" descr="House">
            <a:hlinkClick r:id="rId2" action="ppaction://hlinksldjump"/>
            <a:extLst>
              <a:ext uri="{FF2B5EF4-FFF2-40B4-BE49-F238E27FC236}">
                <a16:creationId xmlns:a16="http://schemas.microsoft.com/office/drawing/2014/main" id="{BDEC6E60-6F34-324F-BA9B-227688B3DA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460599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28129-5AD8-EA48-B459-BD383A9F3558}"/>
              </a:ext>
            </a:extLst>
          </p:cNvPr>
          <p:cNvSpPr>
            <a:spLocks noGrp="1"/>
          </p:cNvSpPr>
          <p:nvPr>
            <p:ph type="title"/>
          </p:nvPr>
        </p:nvSpPr>
        <p:spPr/>
        <p:txBody>
          <a:bodyPr/>
          <a:lstStyle/>
          <a:p>
            <a:r>
              <a:rPr lang="en-US" dirty="0"/>
              <a:t>Question 5 - $40</a:t>
            </a:r>
          </a:p>
        </p:txBody>
      </p:sp>
      <p:sp>
        <p:nvSpPr>
          <p:cNvPr id="3" name="Content Placeholder 2">
            <a:extLst>
              <a:ext uri="{FF2B5EF4-FFF2-40B4-BE49-F238E27FC236}">
                <a16:creationId xmlns:a16="http://schemas.microsoft.com/office/drawing/2014/main" id="{D3F1E0DB-B2E5-3D48-A319-DFFB8EF88D3F}"/>
              </a:ext>
            </a:extLst>
          </p:cNvPr>
          <p:cNvSpPr>
            <a:spLocks noGrp="1"/>
          </p:cNvSpPr>
          <p:nvPr>
            <p:ph idx="1"/>
          </p:nvPr>
        </p:nvSpPr>
        <p:spPr/>
        <p:txBody>
          <a:bodyPr>
            <a:normAutofit/>
          </a:bodyPr>
          <a:lstStyle/>
          <a:p>
            <a:r>
              <a:rPr lang="en-US" sz="4400" dirty="0"/>
              <a:t>What is the difference between repeat business and loyalty?</a:t>
            </a:r>
          </a:p>
        </p:txBody>
      </p:sp>
    </p:spTree>
    <p:extLst>
      <p:ext uri="{BB962C8B-B14F-4D97-AF65-F5344CB8AC3E}">
        <p14:creationId xmlns:p14="http://schemas.microsoft.com/office/powerpoint/2010/main" val="331977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do you include in the experience section of a resume?</a:t>
            </a:r>
          </a:p>
        </p:txBody>
      </p:sp>
    </p:spTree>
    <p:extLst>
      <p:ext uri="{BB962C8B-B14F-4D97-AF65-F5344CB8AC3E}">
        <p14:creationId xmlns:p14="http://schemas.microsoft.com/office/powerpoint/2010/main" val="315216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B8E5-D4AF-674C-BAC4-B0FF80A9F7A7}"/>
              </a:ext>
            </a:extLst>
          </p:cNvPr>
          <p:cNvSpPr>
            <a:spLocks noGrp="1"/>
          </p:cNvSpPr>
          <p:nvPr>
            <p:ph type="title"/>
          </p:nvPr>
        </p:nvSpPr>
        <p:spPr/>
        <p:txBody>
          <a:bodyPr/>
          <a:lstStyle/>
          <a:p>
            <a:r>
              <a:rPr lang="en-US" dirty="0"/>
              <a:t>Answer question 5 - $40</a:t>
            </a:r>
          </a:p>
        </p:txBody>
      </p:sp>
      <p:sp>
        <p:nvSpPr>
          <p:cNvPr id="3" name="Content Placeholder 2">
            <a:extLst>
              <a:ext uri="{FF2B5EF4-FFF2-40B4-BE49-F238E27FC236}">
                <a16:creationId xmlns:a16="http://schemas.microsoft.com/office/drawing/2014/main" id="{BB2A1231-8E12-8641-B4F3-F49C43A964D2}"/>
              </a:ext>
            </a:extLst>
          </p:cNvPr>
          <p:cNvSpPr>
            <a:spLocks noGrp="1"/>
          </p:cNvSpPr>
          <p:nvPr>
            <p:ph idx="1"/>
          </p:nvPr>
        </p:nvSpPr>
        <p:spPr/>
        <p:txBody>
          <a:bodyPr>
            <a:normAutofit fontScale="92500" lnSpcReduction="20000"/>
          </a:bodyPr>
          <a:lstStyle/>
          <a:p>
            <a:pPr marL="0" indent="0">
              <a:buNone/>
            </a:pPr>
            <a:r>
              <a:rPr lang="en-US" sz="4400" b="1" dirty="0"/>
              <a:t>Repeat business </a:t>
            </a:r>
            <a:r>
              <a:rPr lang="en-US" sz="4400" dirty="0">
                <a:sym typeface="Wingdings" pitchFamily="2" charset="2"/>
              </a:rPr>
              <a:t> </a:t>
            </a:r>
            <a:r>
              <a:rPr lang="en-US" sz="4400" dirty="0"/>
              <a:t>when people do business with you multiple times</a:t>
            </a:r>
          </a:p>
          <a:p>
            <a:pPr marL="0" indent="0">
              <a:buNone/>
            </a:pPr>
            <a:r>
              <a:rPr lang="en-US" sz="4400" b="1" dirty="0"/>
              <a:t>Loyalty</a:t>
            </a:r>
            <a:r>
              <a:rPr lang="en-US" sz="4400" dirty="0"/>
              <a:t> </a:t>
            </a:r>
            <a:r>
              <a:rPr lang="en-US" sz="4400" dirty="0">
                <a:sym typeface="Wingdings" pitchFamily="2" charset="2"/>
              </a:rPr>
              <a:t> </a:t>
            </a:r>
            <a:r>
              <a:rPr lang="en-US" sz="4400" dirty="0"/>
              <a:t>when people are willing to turn down a better product or a better price to continue doing business with you. </a:t>
            </a:r>
          </a:p>
          <a:p>
            <a:pPr marL="0" indent="0">
              <a:buNone/>
            </a:pPr>
            <a:endParaRPr lang="en-US" dirty="0"/>
          </a:p>
        </p:txBody>
      </p:sp>
      <p:pic>
        <p:nvPicPr>
          <p:cNvPr id="4" name="Graphic 3" descr="House">
            <a:hlinkClick r:id="rId2" action="ppaction://hlinksldjump"/>
            <a:extLst>
              <a:ext uri="{FF2B5EF4-FFF2-40B4-BE49-F238E27FC236}">
                <a16:creationId xmlns:a16="http://schemas.microsoft.com/office/drawing/2014/main" id="{DFDFBE01-FC4E-704C-803D-8BC3D6D5BE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82099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415C-BB0F-2043-9B9A-97F15FDB0D32}"/>
              </a:ext>
            </a:extLst>
          </p:cNvPr>
          <p:cNvSpPr>
            <a:spLocks noGrp="1"/>
          </p:cNvSpPr>
          <p:nvPr>
            <p:ph type="title"/>
          </p:nvPr>
        </p:nvSpPr>
        <p:spPr/>
        <p:txBody>
          <a:bodyPr/>
          <a:lstStyle/>
          <a:p>
            <a:r>
              <a:rPr lang="en-US" dirty="0"/>
              <a:t>Question 5 - $50</a:t>
            </a:r>
          </a:p>
        </p:txBody>
      </p:sp>
      <p:sp>
        <p:nvSpPr>
          <p:cNvPr id="3" name="Content Placeholder 2">
            <a:extLst>
              <a:ext uri="{FF2B5EF4-FFF2-40B4-BE49-F238E27FC236}">
                <a16:creationId xmlns:a16="http://schemas.microsoft.com/office/drawing/2014/main" id="{2514BF2B-057E-204E-905F-C0F12AA6235F}"/>
              </a:ext>
            </a:extLst>
          </p:cNvPr>
          <p:cNvSpPr>
            <a:spLocks noGrp="1"/>
          </p:cNvSpPr>
          <p:nvPr>
            <p:ph idx="1"/>
          </p:nvPr>
        </p:nvSpPr>
        <p:spPr/>
        <p:txBody>
          <a:bodyPr>
            <a:normAutofit/>
          </a:bodyPr>
          <a:lstStyle/>
          <a:p>
            <a:r>
              <a:rPr lang="en-US" sz="4400" dirty="0"/>
              <a:t>What is Simon Sinek referring to when he talks about carrots and sticks?</a:t>
            </a:r>
          </a:p>
        </p:txBody>
      </p:sp>
    </p:spTree>
    <p:extLst>
      <p:ext uri="{BB962C8B-B14F-4D97-AF65-F5344CB8AC3E}">
        <p14:creationId xmlns:p14="http://schemas.microsoft.com/office/powerpoint/2010/main" val="3672567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EBA9C-40E9-C648-8248-4A34AD4ABCD0}"/>
              </a:ext>
            </a:extLst>
          </p:cNvPr>
          <p:cNvSpPr>
            <a:spLocks noGrp="1"/>
          </p:cNvSpPr>
          <p:nvPr>
            <p:ph type="title"/>
          </p:nvPr>
        </p:nvSpPr>
        <p:spPr/>
        <p:txBody>
          <a:bodyPr/>
          <a:lstStyle/>
          <a:p>
            <a:r>
              <a:rPr lang="en-US" dirty="0"/>
              <a:t>Answer question 5 - $50</a:t>
            </a:r>
          </a:p>
        </p:txBody>
      </p:sp>
      <p:sp>
        <p:nvSpPr>
          <p:cNvPr id="3" name="Content Placeholder 2">
            <a:extLst>
              <a:ext uri="{FF2B5EF4-FFF2-40B4-BE49-F238E27FC236}">
                <a16:creationId xmlns:a16="http://schemas.microsoft.com/office/drawing/2014/main" id="{4C6E66F4-3FF9-BB45-A866-1301DF186897}"/>
              </a:ext>
            </a:extLst>
          </p:cNvPr>
          <p:cNvSpPr>
            <a:spLocks noGrp="1"/>
          </p:cNvSpPr>
          <p:nvPr>
            <p:ph idx="1"/>
          </p:nvPr>
        </p:nvSpPr>
        <p:spPr/>
        <p:txBody>
          <a:bodyPr>
            <a:normAutofit/>
          </a:bodyPr>
          <a:lstStyle/>
          <a:p>
            <a:r>
              <a:rPr lang="en-US" dirty="0"/>
              <a:t>Companies use carrots and sticks like price, promotions, fear, aspirations and peer pressure in order to manipulate us.</a:t>
            </a:r>
          </a:p>
          <a:p>
            <a:r>
              <a:rPr lang="en-US" dirty="0"/>
              <a:t>Carrots are lures. You use them to entice people.</a:t>
            </a:r>
          </a:p>
          <a:p>
            <a:r>
              <a:rPr lang="en-US" dirty="0"/>
              <a:t>Sticks on the other hand, are “punishments” for making an undesirable choice.</a:t>
            </a:r>
            <a:endParaRPr lang="en-US" sz="4400" dirty="0"/>
          </a:p>
        </p:txBody>
      </p:sp>
      <p:pic>
        <p:nvPicPr>
          <p:cNvPr id="4" name="Graphic 3" descr="House">
            <a:hlinkClick r:id="rId2" action="ppaction://hlinksldjump"/>
            <a:extLst>
              <a:ext uri="{FF2B5EF4-FFF2-40B4-BE49-F238E27FC236}">
                <a16:creationId xmlns:a16="http://schemas.microsoft.com/office/drawing/2014/main" id="{65F41CA4-A45C-1D40-BD3E-EC21C3F12C5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825697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724B7-9EED-1F47-8C6A-4A5BF3553268}"/>
              </a:ext>
            </a:extLst>
          </p:cNvPr>
          <p:cNvSpPr>
            <a:spLocks noGrp="1"/>
          </p:cNvSpPr>
          <p:nvPr>
            <p:ph type="title"/>
          </p:nvPr>
        </p:nvSpPr>
        <p:spPr/>
        <p:txBody>
          <a:bodyPr/>
          <a:lstStyle/>
          <a:p>
            <a:r>
              <a:rPr lang="en-US" dirty="0"/>
              <a:t>Question 6 - $10</a:t>
            </a:r>
          </a:p>
        </p:txBody>
      </p:sp>
      <p:sp>
        <p:nvSpPr>
          <p:cNvPr id="3" name="Content Placeholder 2">
            <a:extLst>
              <a:ext uri="{FF2B5EF4-FFF2-40B4-BE49-F238E27FC236}">
                <a16:creationId xmlns:a16="http://schemas.microsoft.com/office/drawing/2014/main" id="{221AA732-AD6A-DC4D-AC74-CAA068DA09FF}"/>
              </a:ext>
            </a:extLst>
          </p:cNvPr>
          <p:cNvSpPr>
            <a:spLocks noGrp="1"/>
          </p:cNvSpPr>
          <p:nvPr>
            <p:ph idx="1"/>
          </p:nvPr>
        </p:nvSpPr>
        <p:spPr/>
        <p:txBody>
          <a:bodyPr>
            <a:noAutofit/>
          </a:bodyPr>
          <a:lstStyle/>
          <a:p>
            <a:r>
              <a:rPr lang="en-US" sz="4400" dirty="0"/>
              <a:t>According to Simon Sinek, what do leaders choose to do?</a:t>
            </a:r>
          </a:p>
        </p:txBody>
      </p:sp>
    </p:spTree>
    <p:extLst>
      <p:ext uri="{BB962C8B-B14F-4D97-AF65-F5344CB8AC3E}">
        <p14:creationId xmlns:p14="http://schemas.microsoft.com/office/powerpoint/2010/main" val="1337651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1FA6-06E2-C147-90DD-A8459EF2F772}"/>
              </a:ext>
            </a:extLst>
          </p:cNvPr>
          <p:cNvSpPr>
            <a:spLocks noGrp="1"/>
          </p:cNvSpPr>
          <p:nvPr>
            <p:ph type="title"/>
          </p:nvPr>
        </p:nvSpPr>
        <p:spPr/>
        <p:txBody>
          <a:bodyPr/>
          <a:lstStyle/>
          <a:p>
            <a:r>
              <a:rPr lang="en-US" dirty="0"/>
              <a:t>Answer question 6 - $10</a:t>
            </a:r>
          </a:p>
        </p:txBody>
      </p:sp>
      <p:sp>
        <p:nvSpPr>
          <p:cNvPr id="3" name="Content Placeholder 2">
            <a:extLst>
              <a:ext uri="{FF2B5EF4-FFF2-40B4-BE49-F238E27FC236}">
                <a16:creationId xmlns:a16="http://schemas.microsoft.com/office/drawing/2014/main" id="{59DA94E5-14CD-DD4E-8982-12F8499FCD20}"/>
              </a:ext>
            </a:extLst>
          </p:cNvPr>
          <p:cNvSpPr>
            <a:spLocks noGrp="1"/>
          </p:cNvSpPr>
          <p:nvPr>
            <p:ph idx="1"/>
          </p:nvPr>
        </p:nvSpPr>
        <p:spPr/>
        <p:txBody>
          <a:bodyPr>
            <a:noAutofit/>
          </a:bodyPr>
          <a:lstStyle/>
          <a:p>
            <a:r>
              <a:rPr lang="en-US" sz="4400" dirty="0"/>
              <a:t>Leaders choose to inspire rather than manipulate in order to motivate people. </a:t>
            </a:r>
          </a:p>
          <a:p>
            <a:r>
              <a:rPr lang="en-US" sz="4400" dirty="0">
                <a:sym typeface="Wingdings" pitchFamily="2" charset="2"/>
              </a:rPr>
              <a:t> They consciously follow the Golden Circle</a:t>
            </a:r>
          </a:p>
        </p:txBody>
      </p:sp>
      <p:pic>
        <p:nvPicPr>
          <p:cNvPr id="4" name="Graphic 3" descr="House">
            <a:hlinkClick r:id="rId2" action="ppaction://hlinksldjump"/>
            <a:extLst>
              <a:ext uri="{FF2B5EF4-FFF2-40B4-BE49-F238E27FC236}">
                <a16:creationId xmlns:a16="http://schemas.microsoft.com/office/drawing/2014/main" id="{B10B6C83-D78A-514A-962D-2E1AC7AF8E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710567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4FEB-E1FE-8F43-A61B-AD62234CDAF9}"/>
              </a:ext>
            </a:extLst>
          </p:cNvPr>
          <p:cNvSpPr>
            <a:spLocks noGrp="1"/>
          </p:cNvSpPr>
          <p:nvPr>
            <p:ph type="title"/>
          </p:nvPr>
        </p:nvSpPr>
        <p:spPr/>
        <p:txBody>
          <a:bodyPr/>
          <a:lstStyle/>
          <a:p>
            <a:r>
              <a:rPr lang="en-US" dirty="0"/>
              <a:t>Question 6 - $20</a:t>
            </a:r>
          </a:p>
        </p:txBody>
      </p:sp>
      <p:sp>
        <p:nvSpPr>
          <p:cNvPr id="3" name="Content Placeholder 2">
            <a:extLst>
              <a:ext uri="{FF2B5EF4-FFF2-40B4-BE49-F238E27FC236}">
                <a16:creationId xmlns:a16="http://schemas.microsoft.com/office/drawing/2014/main" id="{9B9532D8-42B4-B242-80B8-A8FADBA5E982}"/>
              </a:ext>
            </a:extLst>
          </p:cNvPr>
          <p:cNvSpPr>
            <a:spLocks noGrp="1"/>
          </p:cNvSpPr>
          <p:nvPr>
            <p:ph idx="1"/>
          </p:nvPr>
        </p:nvSpPr>
        <p:spPr/>
        <p:txBody>
          <a:bodyPr>
            <a:normAutofit/>
          </a:bodyPr>
          <a:lstStyle/>
          <a:p>
            <a:r>
              <a:rPr lang="en-US" sz="4400" dirty="0"/>
              <a:t>What is the Golden Circle composed of?</a:t>
            </a:r>
          </a:p>
        </p:txBody>
      </p:sp>
    </p:spTree>
    <p:extLst>
      <p:ext uri="{BB962C8B-B14F-4D97-AF65-F5344CB8AC3E}">
        <p14:creationId xmlns:p14="http://schemas.microsoft.com/office/powerpoint/2010/main" val="15240442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55E8D-FC72-F04F-9B09-9F7016ACE198}"/>
              </a:ext>
            </a:extLst>
          </p:cNvPr>
          <p:cNvSpPr>
            <a:spLocks noGrp="1"/>
          </p:cNvSpPr>
          <p:nvPr>
            <p:ph type="title"/>
          </p:nvPr>
        </p:nvSpPr>
        <p:spPr/>
        <p:txBody>
          <a:bodyPr/>
          <a:lstStyle/>
          <a:p>
            <a:r>
              <a:rPr lang="en-US" dirty="0"/>
              <a:t>Answer question 6 - $20</a:t>
            </a:r>
          </a:p>
        </p:txBody>
      </p:sp>
      <p:sp>
        <p:nvSpPr>
          <p:cNvPr id="3" name="Content Placeholder 2">
            <a:extLst>
              <a:ext uri="{FF2B5EF4-FFF2-40B4-BE49-F238E27FC236}">
                <a16:creationId xmlns:a16="http://schemas.microsoft.com/office/drawing/2014/main" id="{0789EF5D-FA44-644F-BDF2-6D20D5A8F6A9}"/>
              </a:ext>
            </a:extLst>
          </p:cNvPr>
          <p:cNvSpPr>
            <a:spLocks noGrp="1"/>
          </p:cNvSpPr>
          <p:nvPr>
            <p:ph idx="1"/>
          </p:nvPr>
        </p:nvSpPr>
        <p:spPr/>
        <p:txBody>
          <a:bodyPr>
            <a:normAutofit/>
          </a:bodyPr>
          <a:lstStyle/>
          <a:p>
            <a:r>
              <a:rPr lang="en-US" sz="4000" dirty="0"/>
              <a:t>WHY</a:t>
            </a:r>
          </a:p>
          <a:p>
            <a:r>
              <a:rPr lang="en-US" sz="4000" dirty="0"/>
              <a:t>HOW </a:t>
            </a:r>
          </a:p>
          <a:p>
            <a:r>
              <a:rPr lang="en-US" sz="4000" dirty="0"/>
              <a:t>WHAT</a:t>
            </a:r>
          </a:p>
        </p:txBody>
      </p:sp>
      <p:pic>
        <p:nvPicPr>
          <p:cNvPr id="4" name="Graphic 3" descr="House">
            <a:hlinkClick r:id="rId2" action="ppaction://hlinksldjump"/>
            <a:extLst>
              <a:ext uri="{FF2B5EF4-FFF2-40B4-BE49-F238E27FC236}">
                <a16:creationId xmlns:a16="http://schemas.microsoft.com/office/drawing/2014/main" id="{1550DCFD-A32E-DB42-B16D-A8A7C81299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3961882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B2BB-F2B1-F447-93BD-B243C15589E6}"/>
              </a:ext>
            </a:extLst>
          </p:cNvPr>
          <p:cNvSpPr>
            <a:spLocks noGrp="1"/>
          </p:cNvSpPr>
          <p:nvPr>
            <p:ph type="title"/>
          </p:nvPr>
        </p:nvSpPr>
        <p:spPr/>
        <p:txBody>
          <a:bodyPr/>
          <a:lstStyle/>
          <a:p>
            <a:r>
              <a:rPr lang="en-US" dirty="0"/>
              <a:t>Question 6 - $30</a:t>
            </a:r>
          </a:p>
        </p:txBody>
      </p:sp>
      <p:sp>
        <p:nvSpPr>
          <p:cNvPr id="3" name="Content Placeholder 2">
            <a:extLst>
              <a:ext uri="{FF2B5EF4-FFF2-40B4-BE49-F238E27FC236}">
                <a16:creationId xmlns:a16="http://schemas.microsoft.com/office/drawing/2014/main" id="{7CC2F06D-6A90-4B47-9CEB-5113FCE73A7F}"/>
              </a:ext>
            </a:extLst>
          </p:cNvPr>
          <p:cNvSpPr>
            <a:spLocks noGrp="1"/>
          </p:cNvSpPr>
          <p:nvPr>
            <p:ph idx="1"/>
          </p:nvPr>
        </p:nvSpPr>
        <p:spPr/>
        <p:txBody>
          <a:bodyPr>
            <a:normAutofit/>
          </a:bodyPr>
          <a:lstStyle/>
          <a:p>
            <a:r>
              <a:rPr lang="en-US" sz="4400" dirty="0"/>
              <a:t>What is the purpose of the Golden Circle?</a:t>
            </a:r>
          </a:p>
        </p:txBody>
      </p:sp>
    </p:spTree>
    <p:extLst>
      <p:ext uri="{BB962C8B-B14F-4D97-AF65-F5344CB8AC3E}">
        <p14:creationId xmlns:p14="http://schemas.microsoft.com/office/powerpoint/2010/main" val="20797483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3DAE-77D4-B746-B47B-1FF6C5A8E0FA}"/>
              </a:ext>
            </a:extLst>
          </p:cNvPr>
          <p:cNvSpPr>
            <a:spLocks noGrp="1"/>
          </p:cNvSpPr>
          <p:nvPr>
            <p:ph type="title"/>
          </p:nvPr>
        </p:nvSpPr>
        <p:spPr/>
        <p:txBody>
          <a:bodyPr/>
          <a:lstStyle/>
          <a:p>
            <a:r>
              <a:rPr lang="en-US" dirty="0"/>
              <a:t>Answer question 6 - $30</a:t>
            </a:r>
          </a:p>
        </p:txBody>
      </p:sp>
      <p:sp>
        <p:nvSpPr>
          <p:cNvPr id="3" name="Content Placeholder 2">
            <a:extLst>
              <a:ext uri="{FF2B5EF4-FFF2-40B4-BE49-F238E27FC236}">
                <a16:creationId xmlns:a16="http://schemas.microsoft.com/office/drawing/2014/main" id="{45E38B25-A34D-344F-A0AF-06037651BC8A}"/>
              </a:ext>
            </a:extLst>
          </p:cNvPr>
          <p:cNvSpPr>
            <a:spLocks noGrp="1"/>
          </p:cNvSpPr>
          <p:nvPr>
            <p:ph idx="1"/>
          </p:nvPr>
        </p:nvSpPr>
        <p:spPr/>
        <p:txBody>
          <a:bodyPr>
            <a:normAutofit fontScale="85000" lnSpcReduction="10000"/>
          </a:bodyPr>
          <a:lstStyle/>
          <a:p>
            <a:r>
              <a:rPr lang="en-US" sz="4400" dirty="0"/>
              <a:t>The Golden Circle finds order and predictability in human behavior</a:t>
            </a:r>
          </a:p>
          <a:p>
            <a:r>
              <a:rPr lang="en-US" sz="4400" b="1" dirty="0"/>
              <a:t>It helps us understand why we do what we do; start everything by asking WHY</a:t>
            </a:r>
          </a:p>
          <a:p>
            <a:r>
              <a:rPr lang="en-US" sz="4400" dirty="0"/>
              <a:t>Ex: Apple, Harley Davidson, Southwest Airlines</a:t>
            </a:r>
          </a:p>
          <a:p>
            <a:pPr marL="0" indent="0">
              <a:buNone/>
            </a:pPr>
            <a:endParaRPr lang="en-US" sz="4400" dirty="0"/>
          </a:p>
          <a:p>
            <a:endParaRPr lang="en-US" sz="4400" dirty="0"/>
          </a:p>
        </p:txBody>
      </p:sp>
      <p:pic>
        <p:nvPicPr>
          <p:cNvPr id="4" name="Graphic 3" descr="House">
            <a:hlinkClick r:id="rId2" action="ppaction://hlinksldjump"/>
            <a:extLst>
              <a:ext uri="{FF2B5EF4-FFF2-40B4-BE49-F238E27FC236}">
                <a16:creationId xmlns:a16="http://schemas.microsoft.com/office/drawing/2014/main" id="{6E7968F6-25E4-B949-8CE0-1BD1C3C8DE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0523823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43D4-B30D-5A49-BCBB-BA02A0CAA4D9}"/>
              </a:ext>
            </a:extLst>
          </p:cNvPr>
          <p:cNvSpPr>
            <a:spLocks noGrp="1"/>
          </p:cNvSpPr>
          <p:nvPr>
            <p:ph type="title"/>
          </p:nvPr>
        </p:nvSpPr>
        <p:spPr/>
        <p:txBody>
          <a:bodyPr/>
          <a:lstStyle/>
          <a:p>
            <a:r>
              <a:rPr lang="en-US" dirty="0"/>
              <a:t>Question 6 - $40</a:t>
            </a:r>
          </a:p>
        </p:txBody>
      </p:sp>
      <p:sp>
        <p:nvSpPr>
          <p:cNvPr id="3" name="Content Placeholder 2">
            <a:extLst>
              <a:ext uri="{FF2B5EF4-FFF2-40B4-BE49-F238E27FC236}">
                <a16:creationId xmlns:a16="http://schemas.microsoft.com/office/drawing/2014/main" id="{88D15C03-5195-9048-9F69-F03CF84537E6}"/>
              </a:ext>
            </a:extLst>
          </p:cNvPr>
          <p:cNvSpPr>
            <a:spLocks noGrp="1"/>
          </p:cNvSpPr>
          <p:nvPr>
            <p:ph idx="1"/>
          </p:nvPr>
        </p:nvSpPr>
        <p:spPr/>
        <p:txBody>
          <a:bodyPr>
            <a:normAutofit/>
          </a:bodyPr>
          <a:lstStyle/>
          <a:p>
            <a:r>
              <a:rPr lang="en-US" sz="4400" dirty="0"/>
              <a:t>Describe the “what” in the Golden Circle.</a:t>
            </a:r>
          </a:p>
        </p:txBody>
      </p:sp>
    </p:spTree>
    <p:extLst>
      <p:ext uri="{BB962C8B-B14F-4D97-AF65-F5344CB8AC3E}">
        <p14:creationId xmlns:p14="http://schemas.microsoft.com/office/powerpoint/2010/main" val="1589536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$20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dirty="0"/>
              <a:t>Position title</a:t>
            </a:r>
          </a:p>
          <a:p>
            <a:r>
              <a:rPr lang="en-US" dirty="0"/>
              <a:t>Company name</a:t>
            </a:r>
          </a:p>
          <a:p>
            <a:r>
              <a:rPr lang="en-US" dirty="0"/>
              <a:t>State (Location)</a:t>
            </a:r>
          </a:p>
          <a:p>
            <a:r>
              <a:rPr lang="en-US" dirty="0"/>
              <a:t>Dates of employment</a:t>
            </a:r>
          </a:p>
          <a:p>
            <a:r>
              <a:rPr lang="en-US" dirty="0"/>
              <a:t>2-5 bullet points describing duties</a:t>
            </a:r>
          </a:p>
        </p:txBody>
      </p:sp>
      <p:pic>
        <p:nvPicPr>
          <p:cNvPr id="4" name="Graphic 3" descr="House">
            <a:hlinkClick r:id="rId2" action="ppaction://hlinksldjump"/>
            <a:extLst>
              <a:ext uri="{FF2B5EF4-FFF2-40B4-BE49-F238E27FC236}">
                <a16:creationId xmlns:a16="http://schemas.microsoft.com/office/drawing/2014/main" id="{7FF233E4-06F5-5E4B-B91C-5C0859CBA0A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8998912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075C-116D-BD4F-98A7-D69D176056DE}"/>
              </a:ext>
            </a:extLst>
          </p:cNvPr>
          <p:cNvSpPr>
            <a:spLocks noGrp="1"/>
          </p:cNvSpPr>
          <p:nvPr>
            <p:ph type="title"/>
          </p:nvPr>
        </p:nvSpPr>
        <p:spPr/>
        <p:txBody>
          <a:bodyPr/>
          <a:lstStyle/>
          <a:p>
            <a:r>
              <a:rPr lang="en-US" dirty="0"/>
              <a:t>Answer question 6 - $40</a:t>
            </a:r>
          </a:p>
        </p:txBody>
      </p:sp>
      <p:sp>
        <p:nvSpPr>
          <p:cNvPr id="3" name="Content Placeholder 2">
            <a:extLst>
              <a:ext uri="{FF2B5EF4-FFF2-40B4-BE49-F238E27FC236}">
                <a16:creationId xmlns:a16="http://schemas.microsoft.com/office/drawing/2014/main" id="{9B96017F-5C52-3140-BDE5-AA120443939B}"/>
              </a:ext>
            </a:extLst>
          </p:cNvPr>
          <p:cNvSpPr>
            <a:spLocks noGrp="1"/>
          </p:cNvSpPr>
          <p:nvPr>
            <p:ph idx="1"/>
          </p:nvPr>
        </p:nvSpPr>
        <p:spPr/>
        <p:txBody>
          <a:bodyPr>
            <a:noAutofit/>
          </a:bodyPr>
          <a:lstStyle/>
          <a:p>
            <a:r>
              <a:rPr lang="en-US" sz="3200" dirty="0"/>
              <a:t>No matter how big or small, no matter what industry, everyone is easily able to describe the products or services a company sells or the job function they have within that system. </a:t>
            </a:r>
          </a:p>
          <a:p>
            <a:r>
              <a:rPr lang="en-US" sz="3200" dirty="0"/>
              <a:t>WHATs are easy to identify.</a:t>
            </a:r>
          </a:p>
          <a:p>
            <a:endParaRPr lang="en-US" sz="3200" dirty="0"/>
          </a:p>
          <a:p>
            <a:endParaRPr lang="en-US" sz="4400" dirty="0"/>
          </a:p>
        </p:txBody>
      </p:sp>
      <p:pic>
        <p:nvPicPr>
          <p:cNvPr id="4" name="Graphic 3" descr="House">
            <a:hlinkClick r:id="rId2" action="ppaction://hlinksldjump"/>
            <a:extLst>
              <a:ext uri="{FF2B5EF4-FFF2-40B4-BE49-F238E27FC236}">
                <a16:creationId xmlns:a16="http://schemas.microsoft.com/office/drawing/2014/main" id="{7AA1BD3E-A6CE-F64A-A90A-7F9FB629B3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242914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756D-8DE4-4F4E-A9CE-C9830F653368}"/>
              </a:ext>
            </a:extLst>
          </p:cNvPr>
          <p:cNvSpPr>
            <a:spLocks noGrp="1"/>
          </p:cNvSpPr>
          <p:nvPr>
            <p:ph type="title"/>
          </p:nvPr>
        </p:nvSpPr>
        <p:spPr/>
        <p:txBody>
          <a:bodyPr/>
          <a:lstStyle/>
          <a:p>
            <a:r>
              <a:rPr lang="en-US" dirty="0"/>
              <a:t>Question 6 - $50</a:t>
            </a:r>
          </a:p>
        </p:txBody>
      </p:sp>
      <p:sp>
        <p:nvSpPr>
          <p:cNvPr id="3" name="Content Placeholder 2">
            <a:extLst>
              <a:ext uri="{FF2B5EF4-FFF2-40B4-BE49-F238E27FC236}">
                <a16:creationId xmlns:a16="http://schemas.microsoft.com/office/drawing/2014/main" id="{EE5B85D0-D6DE-6548-835E-5F01835CF486}"/>
              </a:ext>
            </a:extLst>
          </p:cNvPr>
          <p:cNvSpPr>
            <a:spLocks noGrp="1"/>
          </p:cNvSpPr>
          <p:nvPr>
            <p:ph idx="1"/>
          </p:nvPr>
        </p:nvSpPr>
        <p:spPr/>
        <p:txBody>
          <a:bodyPr>
            <a:normAutofit/>
          </a:bodyPr>
          <a:lstStyle/>
          <a:p>
            <a:r>
              <a:rPr lang="en-US" sz="4400" dirty="0"/>
              <a:t>What does WHY mean in the Golden Circle? What is its purpose?</a:t>
            </a:r>
          </a:p>
        </p:txBody>
      </p:sp>
    </p:spTree>
    <p:extLst>
      <p:ext uri="{BB962C8B-B14F-4D97-AF65-F5344CB8AC3E}">
        <p14:creationId xmlns:p14="http://schemas.microsoft.com/office/powerpoint/2010/main" val="41927963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F94F-46D2-7649-993E-773DB6F9F609}"/>
              </a:ext>
            </a:extLst>
          </p:cNvPr>
          <p:cNvSpPr>
            <a:spLocks noGrp="1"/>
          </p:cNvSpPr>
          <p:nvPr>
            <p:ph type="title"/>
          </p:nvPr>
        </p:nvSpPr>
        <p:spPr/>
        <p:txBody>
          <a:bodyPr/>
          <a:lstStyle/>
          <a:p>
            <a:r>
              <a:rPr lang="en-US" dirty="0"/>
              <a:t>Answer question 6 - $50</a:t>
            </a:r>
          </a:p>
        </p:txBody>
      </p:sp>
      <p:sp>
        <p:nvSpPr>
          <p:cNvPr id="3" name="Content Placeholder 2">
            <a:extLst>
              <a:ext uri="{FF2B5EF4-FFF2-40B4-BE49-F238E27FC236}">
                <a16:creationId xmlns:a16="http://schemas.microsoft.com/office/drawing/2014/main" id="{4CFA8BA5-08CB-434A-ABDF-A10A200CCA5F}"/>
              </a:ext>
            </a:extLst>
          </p:cNvPr>
          <p:cNvSpPr>
            <a:spLocks noGrp="1"/>
          </p:cNvSpPr>
          <p:nvPr>
            <p:ph idx="1"/>
          </p:nvPr>
        </p:nvSpPr>
        <p:spPr/>
        <p:txBody>
          <a:bodyPr>
            <a:normAutofit fontScale="92500" lnSpcReduction="20000"/>
          </a:bodyPr>
          <a:lstStyle/>
          <a:p>
            <a:r>
              <a:rPr lang="en-US" sz="4400" dirty="0"/>
              <a:t>It means: What is your purpose, cause or belief? WHY does your company exist?</a:t>
            </a:r>
          </a:p>
          <a:p>
            <a:r>
              <a:rPr lang="en-US" sz="4400" dirty="0"/>
              <a:t>It’s a purpose, cause or belief. It’s the very reason your organization exists </a:t>
            </a:r>
            <a:r>
              <a:rPr lang="en-US" sz="4400" dirty="0">
                <a:sym typeface="Wingdings" pitchFamily="2" charset="2"/>
              </a:rPr>
              <a:t> its purpose is not about making money $$$</a:t>
            </a:r>
            <a:endParaRPr lang="en-US" sz="4400" dirty="0"/>
          </a:p>
          <a:p>
            <a:endParaRPr lang="en-US" sz="4400" dirty="0"/>
          </a:p>
        </p:txBody>
      </p:sp>
      <p:pic>
        <p:nvPicPr>
          <p:cNvPr id="4" name="Graphic 3" descr="House">
            <a:hlinkClick r:id="rId2" action="ppaction://hlinksldjump"/>
            <a:extLst>
              <a:ext uri="{FF2B5EF4-FFF2-40B4-BE49-F238E27FC236}">
                <a16:creationId xmlns:a16="http://schemas.microsoft.com/office/drawing/2014/main" id="{7B3D6CC2-14C0-5F4F-B51C-68B6C5DF376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478509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9D8F-93C4-2042-8897-90970C0A15ED}"/>
              </a:ext>
            </a:extLst>
          </p:cNvPr>
          <p:cNvSpPr>
            <a:spLocks noGrp="1"/>
          </p:cNvSpPr>
          <p:nvPr>
            <p:ph type="title"/>
          </p:nvPr>
        </p:nvSpPr>
        <p:spPr/>
        <p:txBody>
          <a:bodyPr/>
          <a:lstStyle/>
          <a:p>
            <a:r>
              <a:rPr lang="en-US" dirty="0"/>
              <a:t>Question 7 - $10</a:t>
            </a:r>
          </a:p>
        </p:txBody>
      </p:sp>
      <p:sp>
        <p:nvSpPr>
          <p:cNvPr id="3" name="Content Placeholder 2">
            <a:extLst>
              <a:ext uri="{FF2B5EF4-FFF2-40B4-BE49-F238E27FC236}">
                <a16:creationId xmlns:a16="http://schemas.microsoft.com/office/drawing/2014/main" id="{30AF52D5-BCF1-2847-A4F9-F0D9D6738154}"/>
              </a:ext>
            </a:extLst>
          </p:cNvPr>
          <p:cNvSpPr>
            <a:spLocks noGrp="1"/>
          </p:cNvSpPr>
          <p:nvPr>
            <p:ph idx="1"/>
          </p:nvPr>
        </p:nvSpPr>
        <p:spPr/>
        <p:txBody>
          <a:bodyPr>
            <a:normAutofit/>
          </a:bodyPr>
          <a:lstStyle/>
          <a:p>
            <a:r>
              <a:rPr lang="en-US" sz="4400" dirty="0"/>
              <a:t>What prime example does Sinek use in this chapter?</a:t>
            </a:r>
          </a:p>
        </p:txBody>
      </p:sp>
    </p:spTree>
    <p:extLst>
      <p:ext uri="{BB962C8B-B14F-4D97-AF65-F5344CB8AC3E}">
        <p14:creationId xmlns:p14="http://schemas.microsoft.com/office/powerpoint/2010/main" val="3414362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484F6-323A-2947-AD0D-F5E214AE3EB6}"/>
              </a:ext>
            </a:extLst>
          </p:cNvPr>
          <p:cNvSpPr>
            <a:spLocks noGrp="1"/>
          </p:cNvSpPr>
          <p:nvPr>
            <p:ph type="title"/>
          </p:nvPr>
        </p:nvSpPr>
        <p:spPr/>
        <p:txBody>
          <a:bodyPr/>
          <a:lstStyle/>
          <a:p>
            <a:r>
              <a:rPr lang="en-US" dirty="0"/>
              <a:t>Answer question 7 - $10</a:t>
            </a:r>
          </a:p>
        </p:txBody>
      </p:sp>
      <p:sp>
        <p:nvSpPr>
          <p:cNvPr id="3" name="Content Placeholder 2">
            <a:extLst>
              <a:ext uri="{FF2B5EF4-FFF2-40B4-BE49-F238E27FC236}">
                <a16:creationId xmlns:a16="http://schemas.microsoft.com/office/drawing/2014/main" id="{837D1B4E-245F-D44F-B30B-BF17B5719B1A}"/>
              </a:ext>
            </a:extLst>
          </p:cNvPr>
          <p:cNvSpPr>
            <a:spLocks noGrp="1"/>
          </p:cNvSpPr>
          <p:nvPr>
            <p:ph idx="1"/>
          </p:nvPr>
        </p:nvSpPr>
        <p:spPr/>
        <p:txBody>
          <a:bodyPr>
            <a:normAutofit/>
          </a:bodyPr>
          <a:lstStyle/>
          <a:p>
            <a:r>
              <a:rPr lang="en-US" sz="5400" dirty="0"/>
              <a:t>Sam Walton and Wal-Mart</a:t>
            </a:r>
          </a:p>
        </p:txBody>
      </p:sp>
      <p:pic>
        <p:nvPicPr>
          <p:cNvPr id="4" name="Graphic 3" descr="House">
            <a:hlinkClick r:id="rId2" action="ppaction://hlinksldjump"/>
            <a:extLst>
              <a:ext uri="{FF2B5EF4-FFF2-40B4-BE49-F238E27FC236}">
                <a16:creationId xmlns:a16="http://schemas.microsoft.com/office/drawing/2014/main" id="{45592CBF-15BB-1E47-9FAE-A74CBF23EC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0259534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9934-B91F-414B-8596-388219E25660}"/>
              </a:ext>
            </a:extLst>
          </p:cNvPr>
          <p:cNvSpPr>
            <a:spLocks noGrp="1"/>
          </p:cNvSpPr>
          <p:nvPr>
            <p:ph type="title"/>
          </p:nvPr>
        </p:nvSpPr>
        <p:spPr/>
        <p:txBody>
          <a:bodyPr/>
          <a:lstStyle/>
          <a:p>
            <a:r>
              <a:rPr lang="en-US" dirty="0"/>
              <a:t>Question 7 - $20</a:t>
            </a:r>
          </a:p>
        </p:txBody>
      </p:sp>
      <p:sp>
        <p:nvSpPr>
          <p:cNvPr id="3" name="Content Placeholder 2">
            <a:extLst>
              <a:ext uri="{FF2B5EF4-FFF2-40B4-BE49-F238E27FC236}">
                <a16:creationId xmlns:a16="http://schemas.microsoft.com/office/drawing/2014/main" id="{7A42FCA5-629D-2249-BBE8-A1F71A167045}"/>
              </a:ext>
            </a:extLst>
          </p:cNvPr>
          <p:cNvSpPr>
            <a:spLocks noGrp="1"/>
          </p:cNvSpPr>
          <p:nvPr>
            <p:ph idx="1"/>
          </p:nvPr>
        </p:nvSpPr>
        <p:spPr/>
        <p:txBody>
          <a:bodyPr>
            <a:normAutofit/>
          </a:bodyPr>
          <a:lstStyle/>
          <a:p>
            <a:r>
              <a:rPr lang="en-US" sz="4400" dirty="0"/>
              <a:t>What happens when WHY goes fuzzy?</a:t>
            </a:r>
          </a:p>
          <a:p>
            <a:pPr marL="0" indent="0">
              <a:buNone/>
            </a:pPr>
            <a:endParaRPr lang="en-US" sz="4400" dirty="0"/>
          </a:p>
        </p:txBody>
      </p:sp>
    </p:spTree>
    <p:extLst>
      <p:ext uri="{BB962C8B-B14F-4D97-AF65-F5344CB8AC3E}">
        <p14:creationId xmlns:p14="http://schemas.microsoft.com/office/powerpoint/2010/main" val="11297673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9CB9-F6EA-BC4D-AA6F-D7EC93437F87}"/>
              </a:ext>
            </a:extLst>
          </p:cNvPr>
          <p:cNvSpPr>
            <a:spLocks noGrp="1"/>
          </p:cNvSpPr>
          <p:nvPr>
            <p:ph type="title"/>
          </p:nvPr>
        </p:nvSpPr>
        <p:spPr/>
        <p:txBody>
          <a:bodyPr/>
          <a:lstStyle/>
          <a:p>
            <a:r>
              <a:rPr lang="en-US" dirty="0"/>
              <a:t>Answer question 7 - $20</a:t>
            </a:r>
          </a:p>
        </p:txBody>
      </p:sp>
      <p:sp>
        <p:nvSpPr>
          <p:cNvPr id="3" name="Content Placeholder 2">
            <a:extLst>
              <a:ext uri="{FF2B5EF4-FFF2-40B4-BE49-F238E27FC236}">
                <a16:creationId xmlns:a16="http://schemas.microsoft.com/office/drawing/2014/main" id="{1F59C706-41B2-E94F-8CFC-904E85A0C5EA}"/>
              </a:ext>
            </a:extLst>
          </p:cNvPr>
          <p:cNvSpPr>
            <a:spLocks noGrp="1"/>
          </p:cNvSpPr>
          <p:nvPr>
            <p:ph idx="1"/>
          </p:nvPr>
        </p:nvSpPr>
        <p:spPr/>
        <p:txBody>
          <a:bodyPr/>
          <a:lstStyle/>
          <a:p>
            <a:r>
              <a:rPr lang="en-US" sz="4400" dirty="0"/>
              <a:t>When a WHY goes fuzzy, it becomes much more difficult to maintain the growth, loyalty and inspiration that helped drive the original success.</a:t>
            </a:r>
          </a:p>
          <a:p>
            <a:endParaRPr lang="en-US" dirty="0"/>
          </a:p>
        </p:txBody>
      </p:sp>
      <p:pic>
        <p:nvPicPr>
          <p:cNvPr id="4" name="Graphic 3" descr="House">
            <a:hlinkClick r:id="rId2" action="ppaction://hlinksldjump"/>
            <a:extLst>
              <a:ext uri="{FF2B5EF4-FFF2-40B4-BE49-F238E27FC236}">
                <a16:creationId xmlns:a16="http://schemas.microsoft.com/office/drawing/2014/main" id="{E3C51478-727D-3A4A-B674-571F9A4196F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9698503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59986-872C-D043-875A-06F599DAF0DC}"/>
              </a:ext>
            </a:extLst>
          </p:cNvPr>
          <p:cNvSpPr>
            <a:spLocks noGrp="1"/>
          </p:cNvSpPr>
          <p:nvPr>
            <p:ph type="title"/>
          </p:nvPr>
        </p:nvSpPr>
        <p:spPr/>
        <p:txBody>
          <a:bodyPr/>
          <a:lstStyle/>
          <a:p>
            <a:r>
              <a:rPr lang="en-US" dirty="0"/>
              <a:t>Question 7 - $30</a:t>
            </a:r>
          </a:p>
        </p:txBody>
      </p:sp>
      <p:sp>
        <p:nvSpPr>
          <p:cNvPr id="3" name="Content Placeholder 2">
            <a:extLst>
              <a:ext uri="{FF2B5EF4-FFF2-40B4-BE49-F238E27FC236}">
                <a16:creationId xmlns:a16="http://schemas.microsoft.com/office/drawing/2014/main" id="{4B9554EC-43B6-B444-8186-A61BD314D1B3}"/>
              </a:ext>
            </a:extLst>
          </p:cNvPr>
          <p:cNvSpPr>
            <a:spLocks noGrp="1"/>
          </p:cNvSpPr>
          <p:nvPr>
            <p:ph idx="1"/>
          </p:nvPr>
        </p:nvSpPr>
        <p:spPr/>
        <p:txBody>
          <a:bodyPr>
            <a:normAutofit/>
          </a:bodyPr>
          <a:lstStyle/>
          <a:p>
            <a:r>
              <a:rPr lang="en-US" sz="4400" dirty="0"/>
              <a:t>What made Wal-Mart successful in the beginning?</a:t>
            </a:r>
          </a:p>
        </p:txBody>
      </p:sp>
    </p:spTree>
    <p:extLst>
      <p:ext uri="{BB962C8B-B14F-4D97-AF65-F5344CB8AC3E}">
        <p14:creationId xmlns:p14="http://schemas.microsoft.com/office/powerpoint/2010/main" val="42739521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37B5-247B-3544-B4D7-A26D9F0981AF}"/>
              </a:ext>
            </a:extLst>
          </p:cNvPr>
          <p:cNvSpPr>
            <a:spLocks noGrp="1"/>
          </p:cNvSpPr>
          <p:nvPr>
            <p:ph type="title"/>
          </p:nvPr>
        </p:nvSpPr>
        <p:spPr/>
        <p:txBody>
          <a:bodyPr/>
          <a:lstStyle/>
          <a:p>
            <a:r>
              <a:rPr lang="en-US" dirty="0"/>
              <a:t>Answer question 7 - $30</a:t>
            </a:r>
          </a:p>
        </p:txBody>
      </p:sp>
      <p:sp>
        <p:nvSpPr>
          <p:cNvPr id="3" name="Content Placeholder 2">
            <a:extLst>
              <a:ext uri="{FF2B5EF4-FFF2-40B4-BE49-F238E27FC236}">
                <a16:creationId xmlns:a16="http://schemas.microsoft.com/office/drawing/2014/main" id="{0A90F0D5-135A-B246-9E8A-37DB8FAC925A}"/>
              </a:ext>
            </a:extLst>
          </p:cNvPr>
          <p:cNvSpPr>
            <a:spLocks noGrp="1"/>
          </p:cNvSpPr>
          <p:nvPr>
            <p:ph idx="1"/>
          </p:nvPr>
        </p:nvSpPr>
        <p:spPr>
          <a:xfrm>
            <a:off x="968855" y="1954889"/>
            <a:ext cx="10251113" cy="4773614"/>
          </a:xfrm>
        </p:spPr>
        <p:txBody>
          <a:bodyPr>
            <a:noAutofit/>
          </a:bodyPr>
          <a:lstStyle/>
          <a:p>
            <a:r>
              <a:rPr lang="en-US" sz="3600" dirty="0"/>
              <a:t>Sam Walton believed in </a:t>
            </a:r>
            <a:r>
              <a:rPr lang="en-US" sz="3600" b="1" dirty="0">
                <a:solidFill>
                  <a:srgbClr val="FF0000"/>
                </a:solidFill>
              </a:rPr>
              <a:t>PEOPLE</a:t>
            </a:r>
            <a:r>
              <a:rPr lang="en-US" sz="3600" dirty="0"/>
              <a:t> </a:t>
            </a:r>
            <a:r>
              <a:rPr lang="en-US" sz="3600" dirty="0">
                <a:sym typeface="Wingdings" pitchFamily="2" charset="2"/>
              </a:rPr>
              <a:t> if he </a:t>
            </a:r>
            <a:r>
              <a:rPr lang="en-US" sz="3600" dirty="0"/>
              <a:t>looked after people, people would look after him. (Low prices did not make it successful)</a:t>
            </a:r>
          </a:p>
          <a:p>
            <a:r>
              <a:rPr lang="en-US" sz="3600" dirty="0"/>
              <a:t> </a:t>
            </a:r>
            <a:r>
              <a:rPr lang="en-US" sz="3600" i="1" dirty="0"/>
              <a:t>The more Walmart could give to employees, customers and the community, the more that employees, customers and the community would give back to Walmart.</a:t>
            </a:r>
          </a:p>
          <a:p>
            <a:endParaRPr lang="en-US" sz="4400" dirty="0"/>
          </a:p>
        </p:txBody>
      </p:sp>
      <p:pic>
        <p:nvPicPr>
          <p:cNvPr id="4" name="Graphic 3" descr="House">
            <a:hlinkClick r:id="rId2" action="ppaction://hlinksldjump"/>
            <a:extLst>
              <a:ext uri="{FF2B5EF4-FFF2-40B4-BE49-F238E27FC236}">
                <a16:creationId xmlns:a16="http://schemas.microsoft.com/office/drawing/2014/main" id="{2489F34E-E3AD-2846-931C-A71035F13B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7439825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2268-163C-4E4F-B2F2-347422F273AD}"/>
              </a:ext>
            </a:extLst>
          </p:cNvPr>
          <p:cNvSpPr>
            <a:spLocks noGrp="1"/>
          </p:cNvSpPr>
          <p:nvPr>
            <p:ph type="title"/>
          </p:nvPr>
        </p:nvSpPr>
        <p:spPr/>
        <p:txBody>
          <a:bodyPr/>
          <a:lstStyle/>
          <a:p>
            <a:r>
              <a:rPr lang="en-US" dirty="0"/>
              <a:t>Question 7 - $40</a:t>
            </a:r>
          </a:p>
        </p:txBody>
      </p:sp>
      <p:sp>
        <p:nvSpPr>
          <p:cNvPr id="3" name="Content Placeholder 2">
            <a:extLst>
              <a:ext uri="{FF2B5EF4-FFF2-40B4-BE49-F238E27FC236}">
                <a16:creationId xmlns:a16="http://schemas.microsoft.com/office/drawing/2014/main" id="{C31CB887-12A8-E849-97A7-AFB6DFEE054E}"/>
              </a:ext>
            </a:extLst>
          </p:cNvPr>
          <p:cNvSpPr>
            <a:spLocks noGrp="1"/>
          </p:cNvSpPr>
          <p:nvPr>
            <p:ph idx="1"/>
          </p:nvPr>
        </p:nvSpPr>
        <p:spPr/>
        <p:txBody>
          <a:bodyPr>
            <a:normAutofit/>
          </a:bodyPr>
          <a:lstStyle/>
          <a:p>
            <a:r>
              <a:rPr lang="en-US" sz="4400" dirty="0"/>
              <a:t>What is the difference between achievement and success?</a:t>
            </a:r>
          </a:p>
        </p:txBody>
      </p:sp>
    </p:spTree>
    <p:extLst>
      <p:ext uri="{BB962C8B-B14F-4D97-AF65-F5344CB8AC3E}">
        <p14:creationId xmlns:p14="http://schemas.microsoft.com/office/powerpoint/2010/main" val="310153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What is the suggested length of every resume?</a:t>
            </a:r>
          </a:p>
        </p:txBody>
      </p:sp>
    </p:spTree>
    <p:extLst>
      <p:ext uri="{BB962C8B-B14F-4D97-AF65-F5344CB8AC3E}">
        <p14:creationId xmlns:p14="http://schemas.microsoft.com/office/powerpoint/2010/main" val="22557201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A1DE-2844-694F-82C4-D2B76FD5C557}"/>
              </a:ext>
            </a:extLst>
          </p:cNvPr>
          <p:cNvSpPr>
            <a:spLocks noGrp="1"/>
          </p:cNvSpPr>
          <p:nvPr>
            <p:ph type="title"/>
          </p:nvPr>
        </p:nvSpPr>
        <p:spPr/>
        <p:txBody>
          <a:bodyPr/>
          <a:lstStyle/>
          <a:p>
            <a:r>
              <a:rPr lang="en-US" dirty="0"/>
              <a:t>Answer question 7 - $40</a:t>
            </a:r>
          </a:p>
        </p:txBody>
      </p:sp>
      <p:sp>
        <p:nvSpPr>
          <p:cNvPr id="3" name="Content Placeholder 2">
            <a:extLst>
              <a:ext uri="{FF2B5EF4-FFF2-40B4-BE49-F238E27FC236}">
                <a16:creationId xmlns:a16="http://schemas.microsoft.com/office/drawing/2014/main" id="{B07216B1-6D02-D54B-AB2E-15166ED87FE1}"/>
              </a:ext>
            </a:extLst>
          </p:cNvPr>
          <p:cNvSpPr>
            <a:spLocks noGrp="1"/>
          </p:cNvSpPr>
          <p:nvPr>
            <p:ph idx="1"/>
          </p:nvPr>
        </p:nvSpPr>
        <p:spPr>
          <a:xfrm>
            <a:off x="764498" y="1948720"/>
            <a:ext cx="11002780" cy="4629881"/>
          </a:xfrm>
        </p:spPr>
        <p:txBody>
          <a:bodyPr>
            <a:normAutofit fontScale="70000" lnSpcReduction="20000"/>
          </a:bodyPr>
          <a:lstStyle/>
          <a:p>
            <a:r>
              <a:rPr lang="en-US" sz="4700" b="1" dirty="0"/>
              <a:t>Achievement:  </a:t>
            </a:r>
            <a:r>
              <a:rPr lang="en-US" sz="4700" dirty="0"/>
              <a:t>is something you reach or attain, like a goal. It is something tangible, clearly defined and measurable. Achievement comes when you pursue and attain WHAT you want.</a:t>
            </a:r>
          </a:p>
          <a:p>
            <a:pPr marL="0" indent="0">
              <a:buNone/>
            </a:pPr>
            <a:endParaRPr lang="en-US" sz="4700" dirty="0"/>
          </a:p>
          <a:p>
            <a:r>
              <a:rPr lang="en-US" sz="4700" b="1" dirty="0"/>
              <a:t>Success: </a:t>
            </a:r>
            <a:r>
              <a:rPr lang="en-US" sz="4700" dirty="0"/>
              <a:t>is a feeling or a state of “being.” Success comes when you are clear in pursuit of WHY you want it.</a:t>
            </a:r>
          </a:p>
          <a:p>
            <a:pPr marL="0" indent="0">
              <a:buNone/>
            </a:pPr>
            <a:br>
              <a:rPr lang="en-US" dirty="0"/>
            </a:br>
            <a:endParaRPr lang="en-US" dirty="0"/>
          </a:p>
        </p:txBody>
      </p:sp>
      <p:pic>
        <p:nvPicPr>
          <p:cNvPr id="4" name="Graphic 3" descr="House">
            <a:hlinkClick r:id="rId2" action="ppaction://hlinksldjump"/>
            <a:extLst>
              <a:ext uri="{FF2B5EF4-FFF2-40B4-BE49-F238E27FC236}">
                <a16:creationId xmlns:a16="http://schemas.microsoft.com/office/drawing/2014/main" id="{39F46043-BA1D-0D4E-88BC-DB4B0A12BA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8437175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F88B-2AD3-894D-AAA5-BA83583F2F96}"/>
              </a:ext>
            </a:extLst>
          </p:cNvPr>
          <p:cNvSpPr>
            <a:spLocks noGrp="1"/>
          </p:cNvSpPr>
          <p:nvPr>
            <p:ph type="title"/>
          </p:nvPr>
        </p:nvSpPr>
        <p:spPr/>
        <p:txBody>
          <a:bodyPr/>
          <a:lstStyle/>
          <a:p>
            <a:r>
              <a:rPr lang="en-US" dirty="0"/>
              <a:t>Question 7 - $50</a:t>
            </a:r>
          </a:p>
        </p:txBody>
      </p:sp>
      <p:sp>
        <p:nvSpPr>
          <p:cNvPr id="3" name="Content Placeholder 2">
            <a:extLst>
              <a:ext uri="{FF2B5EF4-FFF2-40B4-BE49-F238E27FC236}">
                <a16:creationId xmlns:a16="http://schemas.microsoft.com/office/drawing/2014/main" id="{6F98C94D-4B6A-1145-9EF1-A128C92750AE}"/>
              </a:ext>
            </a:extLst>
          </p:cNvPr>
          <p:cNvSpPr>
            <a:spLocks noGrp="1"/>
          </p:cNvSpPr>
          <p:nvPr>
            <p:ph idx="1"/>
          </p:nvPr>
        </p:nvSpPr>
        <p:spPr/>
        <p:txBody>
          <a:bodyPr>
            <a:normAutofit/>
          </a:bodyPr>
          <a:lstStyle/>
          <a:p>
            <a:r>
              <a:rPr lang="en-US" sz="4400" dirty="0"/>
              <a:t>Why did Wal-Mart start to decline?</a:t>
            </a:r>
          </a:p>
        </p:txBody>
      </p:sp>
    </p:spTree>
    <p:extLst>
      <p:ext uri="{BB962C8B-B14F-4D97-AF65-F5344CB8AC3E}">
        <p14:creationId xmlns:p14="http://schemas.microsoft.com/office/powerpoint/2010/main" val="36919158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981F-0149-7B4B-BA52-4D6F6775FF26}"/>
              </a:ext>
            </a:extLst>
          </p:cNvPr>
          <p:cNvSpPr>
            <a:spLocks noGrp="1"/>
          </p:cNvSpPr>
          <p:nvPr>
            <p:ph type="title"/>
          </p:nvPr>
        </p:nvSpPr>
        <p:spPr/>
        <p:txBody>
          <a:bodyPr/>
          <a:lstStyle/>
          <a:p>
            <a:r>
              <a:rPr lang="en-US" dirty="0"/>
              <a:t>Answer question 7 - $50</a:t>
            </a:r>
          </a:p>
        </p:txBody>
      </p:sp>
      <p:sp>
        <p:nvSpPr>
          <p:cNvPr id="3" name="Content Placeholder 2">
            <a:extLst>
              <a:ext uri="{FF2B5EF4-FFF2-40B4-BE49-F238E27FC236}">
                <a16:creationId xmlns:a16="http://schemas.microsoft.com/office/drawing/2014/main" id="{DEF0CD69-A9A4-7845-96A2-D26F40727BC1}"/>
              </a:ext>
            </a:extLst>
          </p:cNvPr>
          <p:cNvSpPr>
            <a:spLocks noGrp="1"/>
          </p:cNvSpPr>
          <p:nvPr>
            <p:ph idx="1"/>
          </p:nvPr>
        </p:nvSpPr>
        <p:spPr/>
        <p:txBody>
          <a:bodyPr>
            <a:normAutofit/>
          </a:bodyPr>
          <a:lstStyle/>
          <a:p>
            <a:r>
              <a:rPr lang="en-US" sz="4000" dirty="0"/>
              <a:t>Wal-Mart slowly started to confuse WHY it existed—to serve people—with HOW it did business—to offer low prices </a:t>
            </a:r>
            <a:r>
              <a:rPr lang="en-US" sz="4000" dirty="0">
                <a:sym typeface="Wingdings" pitchFamily="2" charset="2"/>
              </a:rPr>
              <a:t> motivation became selling things for cheap</a:t>
            </a:r>
            <a:endParaRPr lang="en-US" sz="4000" dirty="0"/>
          </a:p>
          <a:p>
            <a:endParaRPr lang="en-US" dirty="0"/>
          </a:p>
        </p:txBody>
      </p:sp>
      <p:pic>
        <p:nvPicPr>
          <p:cNvPr id="4" name="Graphic 3" descr="House">
            <a:hlinkClick r:id="rId2" action="ppaction://hlinksldjump"/>
            <a:extLst>
              <a:ext uri="{FF2B5EF4-FFF2-40B4-BE49-F238E27FC236}">
                <a16:creationId xmlns:a16="http://schemas.microsoft.com/office/drawing/2014/main" id="{F706F7E7-8D2D-DB4E-9839-D946DC53276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16547074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DE1E-1BF1-474E-990C-9268793030B2}"/>
              </a:ext>
            </a:extLst>
          </p:cNvPr>
          <p:cNvSpPr>
            <a:spLocks noGrp="1"/>
          </p:cNvSpPr>
          <p:nvPr>
            <p:ph type="title"/>
          </p:nvPr>
        </p:nvSpPr>
        <p:spPr/>
        <p:txBody>
          <a:bodyPr/>
          <a:lstStyle/>
          <a:p>
            <a:r>
              <a:rPr lang="en-US" dirty="0"/>
              <a:t>Question 8 - $10</a:t>
            </a:r>
          </a:p>
        </p:txBody>
      </p:sp>
      <p:sp>
        <p:nvSpPr>
          <p:cNvPr id="3" name="Content Placeholder 2">
            <a:extLst>
              <a:ext uri="{FF2B5EF4-FFF2-40B4-BE49-F238E27FC236}">
                <a16:creationId xmlns:a16="http://schemas.microsoft.com/office/drawing/2014/main" id="{6978D782-83CA-4843-A434-EBE67F3193C7}"/>
              </a:ext>
            </a:extLst>
          </p:cNvPr>
          <p:cNvSpPr>
            <a:spLocks noGrp="1"/>
          </p:cNvSpPr>
          <p:nvPr>
            <p:ph idx="1"/>
          </p:nvPr>
        </p:nvSpPr>
        <p:spPr/>
        <p:txBody>
          <a:bodyPr>
            <a:normAutofit/>
          </a:bodyPr>
          <a:lstStyle/>
          <a:p>
            <a:r>
              <a:rPr lang="en-US" sz="4400" dirty="0"/>
              <a:t>What are companies always trying to do?</a:t>
            </a:r>
          </a:p>
        </p:txBody>
      </p:sp>
    </p:spTree>
    <p:extLst>
      <p:ext uri="{BB962C8B-B14F-4D97-AF65-F5344CB8AC3E}">
        <p14:creationId xmlns:p14="http://schemas.microsoft.com/office/powerpoint/2010/main" val="23174290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282B-37C1-A543-9FE2-AC1CE73C70CA}"/>
              </a:ext>
            </a:extLst>
          </p:cNvPr>
          <p:cNvSpPr>
            <a:spLocks noGrp="1"/>
          </p:cNvSpPr>
          <p:nvPr>
            <p:ph type="title"/>
          </p:nvPr>
        </p:nvSpPr>
        <p:spPr/>
        <p:txBody>
          <a:bodyPr/>
          <a:lstStyle/>
          <a:p>
            <a:r>
              <a:rPr lang="en-US" dirty="0"/>
              <a:t>Answer Question 8 - $10</a:t>
            </a:r>
          </a:p>
        </p:txBody>
      </p:sp>
      <p:sp>
        <p:nvSpPr>
          <p:cNvPr id="3" name="Content Placeholder 2">
            <a:extLst>
              <a:ext uri="{FF2B5EF4-FFF2-40B4-BE49-F238E27FC236}">
                <a16:creationId xmlns:a16="http://schemas.microsoft.com/office/drawing/2014/main" id="{E69FA245-9D22-824A-A3B3-38687DD6812B}"/>
              </a:ext>
            </a:extLst>
          </p:cNvPr>
          <p:cNvSpPr>
            <a:spLocks noGrp="1"/>
          </p:cNvSpPr>
          <p:nvPr>
            <p:ph idx="1"/>
          </p:nvPr>
        </p:nvSpPr>
        <p:spPr/>
        <p:txBody>
          <a:bodyPr/>
          <a:lstStyle/>
          <a:p>
            <a:r>
              <a:rPr lang="en-US" sz="4400" dirty="0"/>
              <a:t>They are always trying to be better than each other (Better quality. More features. Better service.)</a:t>
            </a:r>
          </a:p>
          <a:p>
            <a:endParaRPr lang="en-US" dirty="0"/>
          </a:p>
        </p:txBody>
      </p:sp>
      <p:pic>
        <p:nvPicPr>
          <p:cNvPr id="4" name="Graphic 3" descr="House">
            <a:hlinkClick r:id="rId2" action="ppaction://hlinksldjump"/>
            <a:extLst>
              <a:ext uri="{FF2B5EF4-FFF2-40B4-BE49-F238E27FC236}">
                <a16:creationId xmlns:a16="http://schemas.microsoft.com/office/drawing/2014/main" id="{9CE4E4B1-9A62-5E44-A899-AE2D807E3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8383638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5026-19B0-3D45-8899-CE072A61B433}"/>
              </a:ext>
            </a:extLst>
          </p:cNvPr>
          <p:cNvSpPr>
            <a:spLocks noGrp="1"/>
          </p:cNvSpPr>
          <p:nvPr>
            <p:ph type="title"/>
          </p:nvPr>
        </p:nvSpPr>
        <p:spPr/>
        <p:txBody>
          <a:bodyPr/>
          <a:lstStyle/>
          <a:p>
            <a:r>
              <a:rPr lang="en-US" dirty="0"/>
              <a:t>Question 8 - $20</a:t>
            </a:r>
          </a:p>
        </p:txBody>
      </p:sp>
      <p:sp>
        <p:nvSpPr>
          <p:cNvPr id="3" name="Content Placeholder 2">
            <a:extLst>
              <a:ext uri="{FF2B5EF4-FFF2-40B4-BE49-F238E27FC236}">
                <a16:creationId xmlns:a16="http://schemas.microsoft.com/office/drawing/2014/main" id="{EE54EC3D-3E62-F74F-9E36-1F1DE8117B0D}"/>
              </a:ext>
            </a:extLst>
          </p:cNvPr>
          <p:cNvSpPr>
            <a:spLocks noGrp="1"/>
          </p:cNvSpPr>
          <p:nvPr>
            <p:ph idx="1"/>
          </p:nvPr>
        </p:nvSpPr>
        <p:spPr/>
        <p:txBody>
          <a:bodyPr>
            <a:normAutofit/>
          </a:bodyPr>
          <a:lstStyle/>
          <a:p>
            <a:r>
              <a:rPr lang="en-US" sz="4400" dirty="0"/>
              <a:t>What is the overall message of chapter 14?</a:t>
            </a:r>
          </a:p>
        </p:txBody>
      </p:sp>
    </p:spTree>
    <p:extLst>
      <p:ext uri="{BB962C8B-B14F-4D97-AF65-F5344CB8AC3E}">
        <p14:creationId xmlns:p14="http://schemas.microsoft.com/office/powerpoint/2010/main" val="36037801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9534-806E-0644-9B5E-B5A0EBCC1658}"/>
              </a:ext>
            </a:extLst>
          </p:cNvPr>
          <p:cNvSpPr>
            <a:spLocks noGrp="1"/>
          </p:cNvSpPr>
          <p:nvPr>
            <p:ph type="title"/>
          </p:nvPr>
        </p:nvSpPr>
        <p:spPr/>
        <p:txBody>
          <a:bodyPr/>
          <a:lstStyle/>
          <a:p>
            <a:r>
              <a:rPr lang="en-US" dirty="0"/>
              <a:t>Answer question 8 - $20</a:t>
            </a:r>
          </a:p>
        </p:txBody>
      </p:sp>
      <p:sp>
        <p:nvSpPr>
          <p:cNvPr id="3" name="Content Placeholder 2">
            <a:extLst>
              <a:ext uri="{FF2B5EF4-FFF2-40B4-BE49-F238E27FC236}">
                <a16:creationId xmlns:a16="http://schemas.microsoft.com/office/drawing/2014/main" id="{06A7CE44-CD99-5E47-8B29-490C09A13896}"/>
              </a:ext>
            </a:extLst>
          </p:cNvPr>
          <p:cNvSpPr>
            <a:spLocks noGrp="1"/>
          </p:cNvSpPr>
          <p:nvPr>
            <p:ph idx="1"/>
          </p:nvPr>
        </p:nvSpPr>
        <p:spPr>
          <a:xfrm>
            <a:off x="1293812" y="2035176"/>
            <a:ext cx="9905999" cy="3541714"/>
          </a:xfrm>
        </p:spPr>
        <p:txBody>
          <a:bodyPr>
            <a:noAutofit/>
          </a:bodyPr>
          <a:lstStyle/>
          <a:p>
            <a:r>
              <a:rPr lang="en-US" sz="4400" b="1" dirty="0"/>
              <a:t>BE YOUR OWN COMPETITION!!! You are your best competition.</a:t>
            </a:r>
          </a:p>
          <a:p>
            <a:endParaRPr lang="en-US" sz="4400" dirty="0"/>
          </a:p>
        </p:txBody>
      </p:sp>
      <p:pic>
        <p:nvPicPr>
          <p:cNvPr id="4" name="Graphic 3" descr="House">
            <a:hlinkClick r:id="rId2" action="ppaction://hlinksldjump"/>
            <a:extLst>
              <a:ext uri="{FF2B5EF4-FFF2-40B4-BE49-F238E27FC236}">
                <a16:creationId xmlns:a16="http://schemas.microsoft.com/office/drawing/2014/main" id="{351ABF2C-C763-EB41-BD8C-11DE61F9A6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842839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4DA84-6FA1-C948-A5EF-4E77C3C1D147}"/>
              </a:ext>
            </a:extLst>
          </p:cNvPr>
          <p:cNvSpPr>
            <a:spLocks noGrp="1"/>
          </p:cNvSpPr>
          <p:nvPr>
            <p:ph type="title"/>
          </p:nvPr>
        </p:nvSpPr>
        <p:spPr/>
        <p:txBody>
          <a:bodyPr/>
          <a:lstStyle/>
          <a:p>
            <a:r>
              <a:rPr lang="en-US" dirty="0"/>
              <a:t>Question 8 - $30</a:t>
            </a:r>
          </a:p>
        </p:txBody>
      </p:sp>
      <p:sp>
        <p:nvSpPr>
          <p:cNvPr id="3" name="Content Placeholder 2">
            <a:extLst>
              <a:ext uri="{FF2B5EF4-FFF2-40B4-BE49-F238E27FC236}">
                <a16:creationId xmlns:a16="http://schemas.microsoft.com/office/drawing/2014/main" id="{176D2F33-CA7A-F14F-BAB3-3B3AE8601455}"/>
              </a:ext>
            </a:extLst>
          </p:cNvPr>
          <p:cNvSpPr>
            <a:spLocks noGrp="1"/>
          </p:cNvSpPr>
          <p:nvPr>
            <p:ph idx="1"/>
          </p:nvPr>
        </p:nvSpPr>
        <p:spPr/>
        <p:txBody>
          <a:bodyPr>
            <a:normAutofit/>
          </a:bodyPr>
          <a:lstStyle/>
          <a:p>
            <a:r>
              <a:rPr lang="en-US" sz="4000" dirty="0"/>
              <a:t>What happens to those that forget WHY?</a:t>
            </a:r>
          </a:p>
        </p:txBody>
      </p:sp>
    </p:spTree>
    <p:extLst>
      <p:ext uri="{BB962C8B-B14F-4D97-AF65-F5344CB8AC3E}">
        <p14:creationId xmlns:p14="http://schemas.microsoft.com/office/powerpoint/2010/main" val="30150685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3F94-1931-824D-8CD0-05B6E7BE3B5C}"/>
              </a:ext>
            </a:extLst>
          </p:cNvPr>
          <p:cNvSpPr>
            <a:spLocks noGrp="1"/>
          </p:cNvSpPr>
          <p:nvPr>
            <p:ph type="title"/>
          </p:nvPr>
        </p:nvSpPr>
        <p:spPr/>
        <p:txBody>
          <a:bodyPr/>
          <a:lstStyle/>
          <a:p>
            <a:r>
              <a:rPr lang="en-US" dirty="0"/>
              <a:t>Answer question 8 - $30</a:t>
            </a:r>
          </a:p>
        </p:txBody>
      </p:sp>
      <p:sp>
        <p:nvSpPr>
          <p:cNvPr id="3" name="Content Placeholder 2">
            <a:extLst>
              <a:ext uri="{FF2B5EF4-FFF2-40B4-BE49-F238E27FC236}">
                <a16:creationId xmlns:a16="http://schemas.microsoft.com/office/drawing/2014/main" id="{5AB252F3-6918-2942-AB2C-E8D4AC34B188}"/>
              </a:ext>
            </a:extLst>
          </p:cNvPr>
          <p:cNvSpPr>
            <a:spLocks noGrp="1"/>
          </p:cNvSpPr>
          <p:nvPr>
            <p:ph idx="1"/>
          </p:nvPr>
        </p:nvSpPr>
        <p:spPr/>
        <p:txBody>
          <a:bodyPr>
            <a:normAutofit/>
          </a:bodyPr>
          <a:lstStyle/>
          <a:p>
            <a:r>
              <a:rPr lang="en-US" sz="4400" dirty="0"/>
              <a:t>They show up to the race every day to outdo someone else instead of to outdo themselves.</a:t>
            </a:r>
          </a:p>
          <a:p>
            <a:endParaRPr lang="en-US" sz="4400" dirty="0"/>
          </a:p>
        </p:txBody>
      </p:sp>
      <p:pic>
        <p:nvPicPr>
          <p:cNvPr id="4" name="Graphic 3" descr="House">
            <a:hlinkClick r:id="rId2" action="ppaction://hlinksldjump"/>
            <a:extLst>
              <a:ext uri="{FF2B5EF4-FFF2-40B4-BE49-F238E27FC236}">
                <a16:creationId xmlns:a16="http://schemas.microsoft.com/office/drawing/2014/main" id="{CF18F7B7-486D-D64F-BFBE-158E73332B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31695817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8F929-9388-2E4A-BCE1-40E6A5C497D8}"/>
              </a:ext>
            </a:extLst>
          </p:cNvPr>
          <p:cNvSpPr>
            <a:spLocks noGrp="1"/>
          </p:cNvSpPr>
          <p:nvPr>
            <p:ph type="title"/>
          </p:nvPr>
        </p:nvSpPr>
        <p:spPr/>
        <p:txBody>
          <a:bodyPr/>
          <a:lstStyle/>
          <a:p>
            <a:r>
              <a:rPr lang="en-US" dirty="0"/>
              <a:t>Question 8 - $40</a:t>
            </a:r>
          </a:p>
        </p:txBody>
      </p:sp>
      <p:sp>
        <p:nvSpPr>
          <p:cNvPr id="3" name="Content Placeholder 2">
            <a:extLst>
              <a:ext uri="{FF2B5EF4-FFF2-40B4-BE49-F238E27FC236}">
                <a16:creationId xmlns:a16="http://schemas.microsoft.com/office/drawing/2014/main" id="{11CE0354-55DF-5C45-AC7B-01A0AF9D383D}"/>
              </a:ext>
            </a:extLst>
          </p:cNvPr>
          <p:cNvSpPr>
            <a:spLocks noGrp="1"/>
          </p:cNvSpPr>
          <p:nvPr>
            <p:ph idx="1"/>
          </p:nvPr>
        </p:nvSpPr>
        <p:spPr/>
        <p:txBody>
          <a:bodyPr>
            <a:normAutofit/>
          </a:bodyPr>
          <a:lstStyle/>
          <a:p>
            <a:r>
              <a:rPr lang="en-US" sz="4400" dirty="0"/>
              <a:t>Why are some companies able to maintain longevity over time?</a:t>
            </a:r>
          </a:p>
        </p:txBody>
      </p:sp>
    </p:spTree>
    <p:extLst>
      <p:ext uri="{BB962C8B-B14F-4D97-AF65-F5344CB8AC3E}">
        <p14:creationId xmlns:p14="http://schemas.microsoft.com/office/powerpoint/2010/main" val="228245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Answer Question 1 - $30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a:xfrm>
            <a:off x="533400" y="1917700"/>
            <a:ext cx="11353800" cy="4229100"/>
          </a:xfrm>
        </p:spPr>
        <p:txBody>
          <a:bodyPr>
            <a:normAutofit/>
          </a:bodyPr>
          <a:lstStyle/>
          <a:p>
            <a:r>
              <a:rPr lang="en-US" sz="5400" dirty="0"/>
              <a:t>One page!</a:t>
            </a:r>
          </a:p>
        </p:txBody>
      </p:sp>
      <p:pic>
        <p:nvPicPr>
          <p:cNvPr id="4" name="Graphic 3" descr="House">
            <a:hlinkClick r:id="rId2" action="ppaction://hlinksldjump"/>
            <a:extLst>
              <a:ext uri="{FF2B5EF4-FFF2-40B4-BE49-F238E27FC236}">
                <a16:creationId xmlns:a16="http://schemas.microsoft.com/office/drawing/2014/main" id="{2E71383E-C7BD-A141-BD8C-4BE1D7D605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27866723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14B9-AD99-464D-A577-2A4EA1897199}"/>
              </a:ext>
            </a:extLst>
          </p:cNvPr>
          <p:cNvSpPr>
            <a:spLocks noGrp="1"/>
          </p:cNvSpPr>
          <p:nvPr>
            <p:ph type="title"/>
          </p:nvPr>
        </p:nvSpPr>
        <p:spPr/>
        <p:txBody>
          <a:bodyPr/>
          <a:lstStyle/>
          <a:p>
            <a:r>
              <a:rPr lang="en-US" dirty="0"/>
              <a:t>Answer question - $40</a:t>
            </a:r>
          </a:p>
        </p:txBody>
      </p:sp>
      <p:sp>
        <p:nvSpPr>
          <p:cNvPr id="3" name="Content Placeholder 2">
            <a:extLst>
              <a:ext uri="{FF2B5EF4-FFF2-40B4-BE49-F238E27FC236}">
                <a16:creationId xmlns:a16="http://schemas.microsoft.com/office/drawing/2014/main" id="{8747570C-3FC6-7E44-9124-C0E0E13EC9E7}"/>
              </a:ext>
            </a:extLst>
          </p:cNvPr>
          <p:cNvSpPr>
            <a:spLocks noGrp="1"/>
          </p:cNvSpPr>
          <p:nvPr>
            <p:ph idx="1"/>
          </p:nvPr>
        </p:nvSpPr>
        <p:spPr/>
        <p:txBody>
          <a:bodyPr>
            <a:normAutofit/>
          </a:bodyPr>
          <a:lstStyle/>
          <a:p>
            <a:r>
              <a:rPr lang="en-US" sz="4400" dirty="0"/>
              <a:t>All organizations start with WHY, but only the great ones keep their WHY clear year after year. </a:t>
            </a:r>
          </a:p>
          <a:p>
            <a:endParaRPr lang="en-US" sz="4400" dirty="0"/>
          </a:p>
        </p:txBody>
      </p:sp>
      <p:pic>
        <p:nvPicPr>
          <p:cNvPr id="4" name="Graphic 3" descr="House">
            <a:hlinkClick r:id="rId2" action="ppaction://hlinksldjump"/>
            <a:extLst>
              <a:ext uri="{FF2B5EF4-FFF2-40B4-BE49-F238E27FC236}">
                <a16:creationId xmlns:a16="http://schemas.microsoft.com/office/drawing/2014/main" id="{4E575D2E-42E1-334C-87BF-5FAA6461180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8055869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7175-5B6F-FA42-83F9-3C7E27D9F6D1}"/>
              </a:ext>
            </a:extLst>
          </p:cNvPr>
          <p:cNvSpPr>
            <a:spLocks noGrp="1"/>
          </p:cNvSpPr>
          <p:nvPr>
            <p:ph type="title"/>
          </p:nvPr>
        </p:nvSpPr>
        <p:spPr/>
        <p:txBody>
          <a:bodyPr/>
          <a:lstStyle/>
          <a:p>
            <a:r>
              <a:rPr lang="en-US" dirty="0"/>
              <a:t>Question 8 - $50</a:t>
            </a:r>
          </a:p>
        </p:txBody>
      </p:sp>
      <p:sp>
        <p:nvSpPr>
          <p:cNvPr id="3" name="Content Placeholder 2">
            <a:extLst>
              <a:ext uri="{FF2B5EF4-FFF2-40B4-BE49-F238E27FC236}">
                <a16:creationId xmlns:a16="http://schemas.microsoft.com/office/drawing/2014/main" id="{4460DB8D-CCEC-F746-BF6F-CF4EFB06F04A}"/>
              </a:ext>
            </a:extLst>
          </p:cNvPr>
          <p:cNvSpPr>
            <a:spLocks noGrp="1"/>
          </p:cNvSpPr>
          <p:nvPr>
            <p:ph idx="1"/>
          </p:nvPr>
        </p:nvSpPr>
        <p:spPr/>
        <p:txBody>
          <a:bodyPr>
            <a:normAutofit/>
          </a:bodyPr>
          <a:lstStyle/>
          <a:p>
            <a:r>
              <a:rPr lang="en-US" sz="4800" dirty="0"/>
              <a:t>What does the Ben </a:t>
            </a:r>
            <a:r>
              <a:rPr lang="en-US" sz="4800" dirty="0" err="1"/>
              <a:t>Comen</a:t>
            </a:r>
            <a:r>
              <a:rPr lang="en-US" sz="4800" dirty="0"/>
              <a:t> example teach us?</a:t>
            </a:r>
          </a:p>
        </p:txBody>
      </p:sp>
    </p:spTree>
    <p:extLst>
      <p:ext uri="{BB962C8B-B14F-4D97-AF65-F5344CB8AC3E}">
        <p14:creationId xmlns:p14="http://schemas.microsoft.com/office/powerpoint/2010/main" val="4369308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06A8-7DA7-0742-9A34-2950052271D0}"/>
              </a:ext>
            </a:extLst>
          </p:cNvPr>
          <p:cNvSpPr>
            <a:spLocks noGrp="1"/>
          </p:cNvSpPr>
          <p:nvPr>
            <p:ph type="title"/>
          </p:nvPr>
        </p:nvSpPr>
        <p:spPr/>
        <p:txBody>
          <a:bodyPr/>
          <a:lstStyle/>
          <a:p>
            <a:r>
              <a:rPr lang="en-US" dirty="0"/>
              <a:t>Answer question 8 - $50</a:t>
            </a:r>
          </a:p>
        </p:txBody>
      </p:sp>
      <p:sp>
        <p:nvSpPr>
          <p:cNvPr id="3" name="Content Placeholder 2">
            <a:extLst>
              <a:ext uri="{FF2B5EF4-FFF2-40B4-BE49-F238E27FC236}">
                <a16:creationId xmlns:a16="http://schemas.microsoft.com/office/drawing/2014/main" id="{56A0D337-4248-BE42-9F53-D2650EC53070}"/>
              </a:ext>
            </a:extLst>
          </p:cNvPr>
          <p:cNvSpPr>
            <a:spLocks noGrp="1"/>
          </p:cNvSpPr>
          <p:nvPr>
            <p:ph idx="1"/>
          </p:nvPr>
        </p:nvSpPr>
        <p:spPr/>
        <p:txBody>
          <a:bodyPr>
            <a:noAutofit/>
          </a:bodyPr>
          <a:lstStyle/>
          <a:p>
            <a:pPr marL="0" indent="0">
              <a:buNone/>
            </a:pPr>
            <a:r>
              <a:rPr lang="en-US" sz="4800" dirty="0"/>
              <a:t>When you compete against everyone else, no one wants to help you. But when you compete against yourself, everyone wants to help you.</a:t>
            </a:r>
          </a:p>
        </p:txBody>
      </p:sp>
      <p:pic>
        <p:nvPicPr>
          <p:cNvPr id="4" name="Graphic 3" descr="House">
            <a:hlinkClick r:id="rId2" action="ppaction://hlinksldjump"/>
            <a:extLst>
              <a:ext uri="{FF2B5EF4-FFF2-40B4-BE49-F238E27FC236}">
                <a16:creationId xmlns:a16="http://schemas.microsoft.com/office/drawing/2014/main" id="{43B50C44-2920-9E42-ADAF-F5E8809BCA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52000" y="5664201"/>
            <a:ext cx="914400" cy="914400"/>
          </a:xfrm>
          <a:prstGeom prst="rect">
            <a:avLst/>
          </a:prstGeom>
        </p:spPr>
      </p:pic>
    </p:spTree>
    <p:extLst>
      <p:ext uri="{BB962C8B-B14F-4D97-AF65-F5344CB8AC3E}">
        <p14:creationId xmlns:p14="http://schemas.microsoft.com/office/powerpoint/2010/main" val="43133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9A0A-864E-0248-B412-9B547B4B53B8}"/>
              </a:ext>
            </a:extLst>
          </p:cNvPr>
          <p:cNvSpPr>
            <a:spLocks noGrp="1"/>
          </p:cNvSpPr>
          <p:nvPr>
            <p:ph type="title"/>
          </p:nvPr>
        </p:nvSpPr>
        <p:spPr/>
        <p:txBody>
          <a:bodyPr/>
          <a:lstStyle/>
          <a:p>
            <a:r>
              <a:rPr lang="en-US" dirty="0"/>
              <a:t>Question 1 - $40</a:t>
            </a:r>
          </a:p>
        </p:txBody>
      </p:sp>
      <p:sp>
        <p:nvSpPr>
          <p:cNvPr id="3" name="Content Placeholder 2">
            <a:extLst>
              <a:ext uri="{FF2B5EF4-FFF2-40B4-BE49-F238E27FC236}">
                <a16:creationId xmlns:a16="http://schemas.microsoft.com/office/drawing/2014/main" id="{E56647D4-B68E-9140-B900-BDB8CBC8E5D1}"/>
              </a:ext>
            </a:extLst>
          </p:cNvPr>
          <p:cNvSpPr>
            <a:spLocks noGrp="1"/>
          </p:cNvSpPr>
          <p:nvPr>
            <p:ph idx="1"/>
          </p:nvPr>
        </p:nvSpPr>
        <p:spPr/>
        <p:txBody>
          <a:bodyPr>
            <a:normAutofit/>
          </a:bodyPr>
          <a:lstStyle/>
          <a:p>
            <a:r>
              <a:rPr lang="en-US" sz="4400" dirty="0"/>
              <a:t>Name two types of resumes.</a:t>
            </a:r>
          </a:p>
        </p:txBody>
      </p:sp>
    </p:spTree>
    <p:extLst>
      <p:ext uri="{BB962C8B-B14F-4D97-AF65-F5344CB8AC3E}">
        <p14:creationId xmlns:p14="http://schemas.microsoft.com/office/powerpoint/2010/main" val="1283544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1366</TotalTime>
  <Words>1941</Words>
  <Application>Microsoft Macintosh PowerPoint</Application>
  <PresentationFormat>Widescreen</PresentationFormat>
  <Paragraphs>242</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Trebuchet MS</vt:lpstr>
      <vt:lpstr>Tw Cen MT</vt:lpstr>
      <vt:lpstr>Wingdings</vt:lpstr>
      <vt:lpstr>Circuit</vt:lpstr>
      <vt:lpstr>Business Communication Exam Review</vt:lpstr>
      <vt:lpstr>PowerPoint Presentation</vt:lpstr>
      <vt:lpstr>Question 1 - $10</vt:lpstr>
      <vt:lpstr>Answer Question 1 - $10</vt:lpstr>
      <vt:lpstr>Question 1 - $20</vt:lpstr>
      <vt:lpstr>Answer Question 1 - $20</vt:lpstr>
      <vt:lpstr>Question 1 - $30</vt:lpstr>
      <vt:lpstr>Answer Question 1 - $30</vt:lpstr>
      <vt:lpstr>Question 1 - $40</vt:lpstr>
      <vt:lpstr>Answer question 1 - $40 </vt:lpstr>
      <vt:lpstr>Question 1 - $50</vt:lpstr>
      <vt:lpstr>Answer question 1 - $50</vt:lpstr>
      <vt:lpstr>Question 2 - $10</vt:lpstr>
      <vt:lpstr>Answer question 2 - $10</vt:lpstr>
      <vt:lpstr>Question 2 - $20</vt:lpstr>
      <vt:lpstr>Answer question 2 - $20</vt:lpstr>
      <vt:lpstr>Question 2 - $30</vt:lpstr>
      <vt:lpstr>Answer question 2 - $30</vt:lpstr>
      <vt:lpstr>Question 2 - $40</vt:lpstr>
      <vt:lpstr>Answer question 2 - $40</vt:lpstr>
      <vt:lpstr>Question 2 - $50</vt:lpstr>
      <vt:lpstr>Answer question 2 - $50</vt:lpstr>
      <vt:lpstr>Question 3 - $10</vt:lpstr>
      <vt:lpstr>Answer question 3 - $10</vt:lpstr>
      <vt:lpstr>Question 3 - $20</vt:lpstr>
      <vt:lpstr>Answer question 3 - $20</vt:lpstr>
      <vt:lpstr>Question 3 - $30</vt:lpstr>
      <vt:lpstr>Answer question 3 - $30</vt:lpstr>
      <vt:lpstr>Question 3 - $40</vt:lpstr>
      <vt:lpstr>Answer question 3 - $40</vt:lpstr>
      <vt:lpstr>Question 3 - $50</vt:lpstr>
      <vt:lpstr>Answer question 3 - $50</vt:lpstr>
      <vt:lpstr>Question 4 - $10</vt:lpstr>
      <vt:lpstr>Answer question 4 - $10 </vt:lpstr>
      <vt:lpstr>Question 4 - $20</vt:lpstr>
      <vt:lpstr>Answer question 4 - $20</vt:lpstr>
      <vt:lpstr>Question 4 - $30</vt:lpstr>
      <vt:lpstr>Answer question 4 - $30</vt:lpstr>
      <vt:lpstr>Question 4 - $40</vt:lpstr>
      <vt:lpstr>Answer question 4 - $40</vt:lpstr>
      <vt:lpstr>Question 4 - $50</vt:lpstr>
      <vt:lpstr>Answer question 4 - $50 </vt:lpstr>
      <vt:lpstr>Question 5 - $10</vt:lpstr>
      <vt:lpstr>Answer Question 5 - $10</vt:lpstr>
      <vt:lpstr>Question 5 - $20</vt:lpstr>
      <vt:lpstr>Answer Question 5 - $20</vt:lpstr>
      <vt:lpstr>Question 5 - $30</vt:lpstr>
      <vt:lpstr>Answer question - $30</vt:lpstr>
      <vt:lpstr>Question 5 - $40</vt:lpstr>
      <vt:lpstr>Answer question 5 - $40</vt:lpstr>
      <vt:lpstr>Question 5 - $50</vt:lpstr>
      <vt:lpstr>Answer question 5 - $50</vt:lpstr>
      <vt:lpstr>Question 6 - $10</vt:lpstr>
      <vt:lpstr>Answer question 6 - $10</vt:lpstr>
      <vt:lpstr>Question 6 - $20</vt:lpstr>
      <vt:lpstr>Answer question 6 - $20</vt:lpstr>
      <vt:lpstr>Question 6 - $30</vt:lpstr>
      <vt:lpstr>Answer question 6 - $30</vt:lpstr>
      <vt:lpstr>Question 6 - $40</vt:lpstr>
      <vt:lpstr>Answer question 6 - $40</vt:lpstr>
      <vt:lpstr>Question 6 - $50</vt:lpstr>
      <vt:lpstr>Answer question 6 - $50</vt:lpstr>
      <vt:lpstr>Question 7 - $10</vt:lpstr>
      <vt:lpstr>Answer question 7 - $10</vt:lpstr>
      <vt:lpstr>Question 7 - $20</vt:lpstr>
      <vt:lpstr>Answer question 7 - $20</vt:lpstr>
      <vt:lpstr>Question 7 - $30</vt:lpstr>
      <vt:lpstr>Answer question 7 - $30</vt:lpstr>
      <vt:lpstr>Question 7 - $40</vt:lpstr>
      <vt:lpstr>Answer question 7 - $40</vt:lpstr>
      <vt:lpstr>Question 7 - $50</vt:lpstr>
      <vt:lpstr>Answer question 7 - $50</vt:lpstr>
      <vt:lpstr>Question 8 - $10</vt:lpstr>
      <vt:lpstr>Answer Question 8 - $10</vt:lpstr>
      <vt:lpstr>Question 8 - $20</vt:lpstr>
      <vt:lpstr>Answer question 8 - $20</vt:lpstr>
      <vt:lpstr>Question 8 - $30</vt:lpstr>
      <vt:lpstr>Answer question 8 - $30</vt:lpstr>
      <vt:lpstr>Question 8 - $40</vt:lpstr>
      <vt:lpstr>Answer question - $40</vt:lpstr>
      <vt:lpstr>Question 8 - $50</vt:lpstr>
      <vt:lpstr>Answer question 8 - $50</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Culture &amp; Society Exam Review  </dc:title>
  <dc:creator>Oumama Kabli</dc:creator>
  <cp:lastModifiedBy>Oumama Kabli</cp:lastModifiedBy>
  <cp:revision>167</cp:revision>
  <dcterms:created xsi:type="dcterms:W3CDTF">2018-12-02T22:07:07Z</dcterms:created>
  <dcterms:modified xsi:type="dcterms:W3CDTF">2019-04-30T21:03:04Z</dcterms:modified>
</cp:coreProperties>
</file>