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61" r:id="rId4"/>
    <p:sldId id="275" r:id="rId5"/>
    <p:sldId id="277" r:id="rId6"/>
    <p:sldId id="274" r:id="rId7"/>
    <p:sldId id="262" r:id="rId8"/>
    <p:sldId id="269" r:id="rId9"/>
    <p:sldId id="263" r:id="rId10"/>
    <p:sldId id="264" r:id="rId11"/>
    <p:sldId id="268" r:id="rId12"/>
    <p:sldId id="265" r:id="rId13"/>
    <p:sldId id="271" r:id="rId14"/>
    <p:sldId id="272" r:id="rId15"/>
    <p:sldId id="266" r:id="rId16"/>
    <p:sldId id="273"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p:restoredTop sz="94698"/>
  </p:normalViewPr>
  <p:slideViewPr>
    <p:cSldViewPr snapToGrid="0" snapToObjects="1">
      <p:cViewPr varScale="1">
        <p:scale>
          <a:sx n="88" d="100"/>
          <a:sy n="88"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4/29/19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4/29/19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5937-076A-7B46-A136-588038D0835E}"/>
              </a:ext>
            </a:extLst>
          </p:cNvPr>
          <p:cNvSpPr>
            <a:spLocks noGrp="1"/>
          </p:cNvSpPr>
          <p:nvPr>
            <p:ph type="ctrTitle"/>
          </p:nvPr>
        </p:nvSpPr>
        <p:spPr>
          <a:xfrm>
            <a:off x="-1034321" y="4973520"/>
            <a:ext cx="9473784" cy="1463040"/>
          </a:xfrm>
        </p:spPr>
        <p:txBody>
          <a:bodyPr>
            <a:normAutofit/>
          </a:bodyPr>
          <a:lstStyle/>
          <a:p>
            <a:r>
              <a:rPr lang="en-US" sz="4400" b="1" dirty="0"/>
              <a:t>Chapter 11: When WHY goes Fuzzy</a:t>
            </a:r>
          </a:p>
        </p:txBody>
      </p:sp>
      <p:sp>
        <p:nvSpPr>
          <p:cNvPr id="3" name="Subtitle 2">
            <a:extLst>
              <a:ext uri="{FF2B5EF4-FFF2-40B4-BE49-F238E27FC236}">
                <a16:creationId xmlns:a16="http://schemas.microsoft.com/office/drawing/2014/main" id="{C128EE85-C5EC-E847-BBE7-43920FD14581}"/>
              </a:ext>
            </a:extLst>
          </p:cNvPr>
          <p:cNvSpPr>
            <a:spLocks noGrp="1"/>
          </p:cNvSpPr>
          <p:nvPr>
            <p:ph type="subTitle" idx="1"/>
          </p:nvPr>
        </p:nvSpPr>
        <p:spPr/>
        <p:txBody>
          <a:bodyPr>
            <a:normAutofit/>
          </a:bodyPr>
          <a:lstStyle/>
          <a:p>
            <a:pPr algn="ctr"/>
            <a:r>
              <a:rPr lang="en-US" sz="2000" b="1" dirty="0"/>
              <a:t>Professor </a:t>
            </a:r>
            <a:r>
              <a:rPr lang="en-US" sz="2000" b="1" dirty="0" err="1"/>
              <a:t>Oumama</a:t>
            </a:r>
            <a:r>
              <a:rPr lang="en-US" sz="2000" b="1" dirty="0"/>
              <a:t> </a:t>
            </a:r>
            <a:r>
              <a:rPr lang="en-US" sz="2000" b="1" dirty="0" err="1"/>
              <a:t>Kabli</a:t>
            </a:r>
            <a:endParaRPr lang="en-US" sz="2000" b="1" dirty="0"/>
          </a:p>
          <a:p>
            <a:pPr algn="ctr"/>
            <a:r>
              <a:rPr lang="en-US" sz="2000" b="1" dirty="0"/>
              <a:t>April 23, 2019</a:t>
            </a:r>
          </a:p>
        </p:txBody>
      </p:sp>
      <p:pic>
        <p:nvPicPr>
          <p:cNvPr id="5" name="Picture 4">
            <a:extLst>
              <a:ext uri="{FF2B5EF4-FFF2-40B4-BE49-F238E27FC236}">
                <a16:creationId xmlns:a16="http://schemas.microsoft.com/office/drawing/2014/main" id="{5DA31297-C5D3-4645-82EC-7D03AF914096}"/>
              </a:ext>
            </a:extLst>
          </p:cNvPr>
          <p:cNvPicPr>
            <a:picLocks noChangeAspect="1"/>
          </p:cNvPicPr>
          <p:nvPr/>
        </p:nvPicPr>
        <p:blipFill>
          <a:blip r:embed="rId2"/>
          <a:stretch>
            <a:fillRect/>
          </a:stretch>
        </p:blipFill>
        <p:spPr>
          <a:xfrm>
            <a:off x="1376694" y="629586"/>
            <a:ext cx="9737305" cy="3237876"/>
          </a:xfrm>
          <a:prstGeom prst="rect">
            <a:avLst/>
          </a:prstGeom>
        </p:spPr>
      </p:pic>
    </p:spTree>
    <p:extLst>
      <p:ext uri="{BB962C8B-B14F-4D97-AF65-F5344CB8AC3E}">
        <p14:creationId xmlns:p14="http://schemas.microsoft.com/office/powerpoint/2010/main" val="503878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BD86-0383-DF42-9391-DEAC262FCF22}"/>
              </a:ext>
            </a:extLst>
          </p:cNvPr>
          <p:cNvSpPr>
            <a:spLocks noGrp="1"/>
          </p:cNvSpPr>
          <p:nvPr>
            <p:ph type="title"/>
          </p:nvPr>
        </p:nvSpPr>
        <p:spPr/>
        <p:txBody>
          <a:bodyPr/>
          <a:lstStyle/>
          <a:p>
            <a:pPr algn="ctr"/>
            <a:r>
              <a:rPr lang="en-US" b="1" dirty="0"/>
              <a:t>What started happening to Walmart? </a:t>
            </a:r>
            <a:r>
              <a:rPr lang="en-US" b="1" dirty="0" err="1"/>
              <a:t>Cont</a:t>
            </a:r>
            <a:r>
              <a:rPr lang="en-US" b="1" dirty="0"/>
              <a:t>…</a:t>
            </a:r>
          </a:p>
        </p:txBody>
      </p:sp>
      <p:sp>
        <p:nvSpPr>
          <p:cNvPr id="3" name="Content Placeholder 2">
            <a:extLst>
              <a:ext uri="{FF2B5EF4-FFF2-40B4-BE49-F238E27FC236}">
                <a16:creationId xmlns:a16="http://schemas.microsoft.com/office/drawing/2014/main" id="{33E238A6-5F8F-6F41-B11E-84EDE2206A33}"/>
              </a:ext>
            </a:extLst>
          </p:cNvPr>
          <p:cNvSpPr>
            <a:spLocks noGrp="1"/>
          </p:cNvSpPr>
          <p:nvPr>
            <p:ph idx="1"/>
          </p:nvPr>
        </p:nvSpPr>
        <p:spPr>
          <a:xfrm>
            <a:off x="173582" y="2084832"/>
            <a:ext cx="5984150" cy="4572000"/>
          </a:xfrm>
        </p:spPr>
        <p:txBody>
          <a:bodyPr>
            <a:normAutofit/>
          </a:bodyPr>
          <a:lstStyle/>
          <a:p>
            <a:pPr>
              <a:buFont typeface="Arial" panose="020B0604020202020204" pitchFamily="34" charset="0"/>
              <a:buChar char="•"/>
            </a:pPr>
            <a:r>
              <a:rPr lang="en-US" sz="3600" dirty="0"/>
              <a:t> Scandal-ridden for nearly a decade </a:t>
            </a:r>
            <a:r>
              <a:rPr lang="en-US" sz="3600" dirty="0">
                <a:sym typeface="Wingdings" pitchFamily="2" charset="2"/>
              </a:rPr>
              <a:t> </a:t>
            </a:r>
            <a:r>
              <a:rPr lang="en-US" sz="3600" dirty="0"/>
              <a:t>every scandal has centered on how poorly they treat their customers and their employees. </a:t>
            </a:r>
          </a:p>
          <a:p>
            <a:pPr>
              <a:buFont typeface="Arial" panose="020B0604020202020204" pitchFamily="34" charset="0"/>
              <a:buChar char="•"/>
            </a:pPr>
            <a:r>
              <a:rPr lang="en-US" sz="3600" dirty="0"/>
              <a:t> Wal-Mart faced seventy three class-action lawsuits related to wage violations</a:t>
            </a:r>
          </a:p>
          <a:p>
            <a:pPr marL="0" indent="0">
              <a:buNone/>
            </a:pPr>
            <a:endParaRPr lang="en-US" dirty="0"/>
          </a:p>
          <a:p>
            <a:pPr>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3995FC8A-820D-7B43-9327-F12E53D1E0B4}"/>
              </a:ext>
            </a:extLst>
          </p:cNvPr>
          <p:cNvPicPr>
            <a:picLocks noChangeAspect="1"/>
          </p:cNvPicPr>
          <p:nvPr/>
        </p:nvPicPr>
        <p:blipFill>
          <a:blip r:embed="rId2"/>
          <a:stretch>
            <a:fillRect/>
          </a:stretch>
        </p:blipFill>
        <p:spPr>
          <a:xfrm>
            <a:off x="6157732" y="2419109"/>
            <a:ext cx="6034268" cy="3727634"/>
          </a:xfrm>
          <a:prstGeom prst="rect">
            <a:avLst/>
          </a:prstGeom>
        </p:spPr>
      </p:pic>
    </p:spTree>
    <p:extLst>
      <p:ext uri="{BB962C8B-B14F-4D97-AF65-F5344CB8AC3E}">
        <p14:creationId xmlns:p14="http://schemas.microsoft.com/office/powerpoint/2010/main" val="3031678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368F6-7E7C-C64B-8A7B-134C9BF5D33A}"/>
              </a:ext>
            </a:extLst>
          </p:cNvPr>
          <p:cNvSpPr>
            <a:spLocks noGrp="1"/>
          </p:cNvSpPr>
          <p:nvPr>
            <p:ph type="title"/>
          </p:nvPr>
        </p:nvSpPr>
        <p:spPr/>
        <p:txBody>
          <a:bodyPr/>
          <a:lstStyle/>
          <a:p>
            <a:pPr algn="ctr"/>
            <a:r>
              <a:rPr lang="en-US" b="1" dirty="0"/>
              <a:t>What started happening to Walmart? </a:t>
            </a:r>
            <a:r>
              <a:rPr lang="en-US" b="1" dirty="0" err="1"/>
              <a:t>Cont</a:t>
            </a:r>
            <a:r>
              <a:rPr lang="en-US" b="1" dirty="0"/>
              <a:t>…</a:t>
            </a:r>
            <a:endParaRPr lang="en-US" dirty="0"/>
          </a:p>
        </p:txBody>
      </p:sp>
      <p:sp>
        <p:nvSpPr>
          <p:cNvPr id="3" name="Content Placeholder 2">
            <a:extLst>
              <a:ext uri="{FF2B5EF4-FFF2-40B4-BE49-F238E27FC236}">
                <a16:creationId xmlns:a16="http://schemas.microsoft.com/office/drawing/2014/main" id="{C12CF997-AD9B-EE44-B694-BBAE251F6A6F}"/>
              </a:ext>
            </a:extLst>
          </p:cNvPr>
          <p:cNvSpPr>
            <a:spLocks noGrp="1"/>
          </p:cNvSpPr>
          <p:nvPr>
            <p:ph idx="1"/>
          </p:nvPr>
        </p:nvSpPr>
        <p:spPr>
          <a:xfrm>
            <a:off x="375946" y="2193402"/>
            <a:ext cx="5179901" cy="4023360"/>
          </a:xfrm>
        </p:spPr>
        <p:txBody>
          <a:bodyPr/>
          <a:lstStyle/>
          <a:p>
            <a:pPr>
              <a:buFont typeface="Arial" panose="020B0604020202020204" pitchFamily="34" charset="0"/>
              <a:buChar char="•"/>
            </a:pPr>
            <a:r>
              <a:rPr lang="en-US" sz="3200" dirty="0"/>
              <a:t> Wal-Mart’s WHY started to go FUZZY (unclear) </a:t>
            </a:r>
            <a:r>
              <a:rPr lang="en-US" sz="3200" dirty="0">
                <a:sym typeface="Wingdings" pitchFamily="2" charset="2"/>
              </a:rPr>
              <a:t> </a:t>
            </a:r>
            <a:r>
              <a:rPr lang="en-US" sz="3200" dirty="0"/>
              <a:t>WHAT they do and HOW they are doing it; hasn’t changed BUT they went from a company once so loved to one that isn’t anymore</a:t>
            </a:r>
          </a:p>
          <a:p>
            <a:endParaRPr lang="en-US" dirty="0"/>
          </a:p>
        </p:txBody>
      </p:sp>
      <p:pic>
        <p:nvPicPr>
          <p:cNvPr id="5" name="Picture 4">
            <a:extLst>
              <a:ext uri="{FF2B5EF4-FFF2-40B4-BE49-F238E27FC236}">
                <a16:creationId xmlns:a16="http://schemas.microsoft.com/office/drawing/2014/main" id="{7941D5B3-0E5D-8E49-890B-5307906F238C}"/>
              </a:ext>
            </a:extLst>
          </p:cNvPr>
          <p:cNvPicPr>
            <a:picLocks noChangeAspect="1"/>
          </p:cNvPicPr>
          <p:nvPr/>
        </p:nvPicPr>
        <p:blipFill>
          <a:blip r:embed="rId2"/>
          <a:stretch>
            <a:fillRect/>
          </a:stretch>
        </p:blipFill>
        <p:spPr>
          <a:xfrm>
            <a:off x="5359078" y="2193402"/>
            <a:ext cx="6677715" cy="4173572"/>
          </a:xfrm>
          <a:prstGeom prst="rect">
            <a:avLst/>
          </a:prstGeom>
        </p:spPr>
      </p:pic>
    </p:spTree>
    <p:extLst>
      <p:ext uri="{BB962C8B-B14F-4D97-AF65-F5344CB8AC3E}">
        <p14:creationId xmlns:p14="http://schemas.microsoft.com/office/powerpoint/2010/main" val="330773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02A8-D54E-3B42-A22F-99DC271F6189}"/>
              </a:ext>
            </a:extLst>
          </p:cNvPr>
          <p:cNvSpPr>
            <a:spLocks noGrp="1"/>
          </p:cNvSpPr>
          <p:nvPr>
            <p:ph type="title"/>
          </p:nvPr>
        </p:nvSpPr>
        <p:spPr/>
        <p:txBody>
          <a:bodyPr/>
          <a:lstStyle/>
          <a:p>
            <a:pPr algn="ctr"/>
            <a:r>
              <a:rPr lang="en-US" b="1" dirty="0"/>
              <a:t>Being Successful vs. Feeling Successful</a:t>
            </a:r>
          </a:p>
        </p:txBody>
      </p:sp>
      <p:sp>
        <p:nvSpPr>
          <p:cNvPr id="3" name="Content Placeholder 2">
            <a:extLst>
              <a:ext uri="{FF2B5EF4-FFF2-40B4-BE49-F238E27FC236}">
                <a16:creationId xmlns:a16="http://schemas.microsoft.com/office/drawing/2014/main" id="{46899006-7047-9F4C-BA59-87AE6ADC2FA0}"/>
              </a:ext>
            </a:extLst>
          </p:cNvPr>
          <p:cNvSpPr>
            <a:spLocks noGrp="1"/>
          </p:cNvSpPr>
          <p:nvPr>
            <p:ph idx="1"/>
          </p:nvPr>
        </p:nvSpPr>
        <p:spPr>
          <a:xfrm>
            <a:off x="1024128" y="2286000"/>
            <a:ext cx="10805199" cy="4023360"/>
          </a:xfrm>
        </p:spPr>
        <p:txBody>
          <a:bodyPr>
            <a:normAutofit fontScale="40000" lnSpcReduction="20000"/>
          </a:bodyPr>
          <a:lstStyle/>
          <a:p>
            <a:pPr>
              <a:buFont typeface="Arial" panose="020B0604020202020204" pitchFamily="34" charset="0"/>
              <a:buChar char="•"/>
            </a:pPr>
            <a:r>
              <a:rPr lang="en-US" sz="9600" dirty="0"/>
              <a:t> Sinek attends a gathering of successful entrepreneurs  (Gathering of Titans)</a:t>
            </a:r>
          </a:p>
          <a:p>
            <a:pPr>
              <a:buFont typeface="Arial" panose="020B0604020202020204" pitchFamily="34" charset="0"/>
              <a:buChar char="•"/>
            </a:pPr>
            <a:r>
              <a:rPr lang="en-US" sz="9600" dirty="0"/>
              <a:t> Someone ask the group how many of them had achieved their financial goals </a:t>
            </a:r>
            <a:r>
              <a:rPr lang="en-US" sz="9600" dirty="0">
                <a:sym typeface="Wingdings" pitchFamily="2" charset="2"/>
              </a:rPr>
              <a:t> </a:t>
            </a:r>
            <a:r>
              <a:rPr lang="en-US" sz="9600" dirty="0"/>
              <a:t>80 percent of the hands went up.</a:t>
            </a:r>
          </a:p>
          <a:p>
            <a:pPr>
              <a:buFont typeface="Arial" panose="020B0604020202020204" pitchFamily="34" charset="0"/>
              <a:buChar char="•"/>
            </a:pPr>
            <a:r>
              <a:rPr lang="en-US" sz="9600" dirty="0"/>
              <a:t> Someone then asks, “How many of you feel successful?” </a:t>
            </a:r>
            <a:r>
              <a:rPr lang="en-US" sz="9600" dirty="0">
                <a:sym typeface="Wingdings" pitchFamily="2" charset="2"/>
              </a:rPr>
              <a:t> </a:t>
            </a:r>
            <a:r>
              <a:rPr lang="en-US" sz="9600" dirty="0"/>
              <a:t>80 percent of the hands went down.</a:t>
            </a:r>
          </a:p>
          <a:p>
            <a:endParaRPr lang="en-US" dirty="0"/>
          </a:p>
          <a:p>
            <a:endParaRPr lang="en-US" dirty="0"/>
          </a:p>
        </p:txBody>
      </p:sp>
    </p:spTree>
    <p:extLst>
      <p:ext uri="{BB962C8B-B14F-4D97-AF65-F5344CB8AC3E}">
        <p14:creationId xmlns:p14="http://schemas.microsoft.com/office/powerpoint/2010/main" val="163526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3924-289B-FA49-B50B-984188E26D85}"/>
              </a:ext>
            </a:extLst>
          </p:cNvPr>
          <p:cNvSpPr>
            <a:spLocks noGrp="1"/>
          </p:cNvSpPr>
          <p:nvPr>
            <p:ph type="title"/>
          </p:nvPr>
        </p:nvSpPr>
        <p:spPr/>
        <p:txBody>
          <a:bodyPr/>
          <a:lstStyle/>
          <a:p>
            <a:pPr algn="ctr"/>
            <a:r>
              <a:rPr lang="en-US" b="1" dirty="0"/>
              <a:t>Being Successful vs. Feeling Successful </a:t>
            </a:r>
            <a:r>
              <a:rPr lang="en-US" b="1" dirty="0" err="1"/>
              <a:t>cont</a:t>
            </a:r>
            <a:r>
              <a:rPr lang="en-US" b="1" dirty="0"/>
              <a:t>…</a:t>
            </a:r>
            <a:endParaRPr lang="en-US" dirty="0"/>
          </a:p>
        </p:txBody>
      </p:sp>
      <p:sp>
        <p:nvSpPr>
          <p:cNvPr id="3" name="Content Placeholder 2">
            <a:extLst>
              <a:ext uri="{FF2B5EF4-FFF2-40B4-BE49-F238E27FC236}">
                <a16:creationId xmlns:a16="http://schemas.microsoft.com/office/drawing/2014/main" id="{5D8D15AE-B67C-4646-9C35-A429B98083AB}"/>
              </a:ext>
            </a:extLst>
          </p:cNvPr>
          <p:cNvSpPr>
            <a:spLocks noGrp="1"/>
          </p:cNvSpPr>
          <p:nvPr>
            <p:ph idx="1"/>
          </p:nvPr>
        </p:nvSpPr>
        <p:spPr>
          <a:xfrm>
            <a:off x="1024128" y="2286000"/>
            <a:ext cx="10955669" cy="4023360"/>
          </a:xfrm>
        </p:spPr>
        <p:txBody>
          <a:bodyPr>
            <a:normAutofit fontScale="92500" lnSpcReduction="20000"/>
          </a:bodyPr>
          <a:lstStyle/>
          <a:p>
            <a:pPr>
              <a:buFont typeface="Arial" panose="020B0604020202020204" pitchFamily="34" charset="0"/>
              <a:buChar char="•"/>
            </a:pPr>
            <a:r>
              <a:rPr lang="en-US" sz="4000" dirty="0"/>
              <a:t> Sinek didn’t understand why a room full of multimillionaires and some one America’s brightest entrepreneurs still didn’t feel like they succeeded</a:t>
            </a:r>
          </a:p>
          <a:p>
            <a:pPr>
              <a:buFont typeface="Arial" panose="020B0604020202020204" pitchFamily="34" charset="0"/>
              <a:buChar char="•"/>
            </a:pPr>
            <a:r>
              <a:rPr lang="en-US" sz="4000" dirty="0"/>
              <a:t> As their tangible success grew, they began to miss something.</a:t>
            </a:r>
          </a:p>
          <a:p>
            <a:pPr>
              <a:buFont typeface="Arial" panose="020B0604020202020204" pitchFamily="34" charset="0"/>
              <a:buChar char="•"/>
            </a:pPr>
            <a:r>
              <a:rPr lang="en-US" sz="4000" dirty="0"/>
              <a:t> </a:t>
            </a:r>
            <a:r>
              <a:rPr lang="en-US" sz="4000" b="1" i="1" dirty="0">
                <a:solidFill>
                  <a:srgbClr val="FF0000"/>
                </a:solidFill>
              </a:rPr>
              <a:t>Every single one of these successful business owners knew WHAT they did. They knew HOW they did it. But for many, they no longer knew WHY.</a:t>
            </a:r>
          </a:p>
          <a:p>
            <a:endParaRPr lang="en-US" dirty="0"/>
          </a:p>
        </p:txBody>
      </p:sp>
    </p:spTree>
    <p:extLst>
      <p:ext uri="{BB962C8B-B14F-4D97-AF65-F5344CB8AC3E}">
        <p14:creationId xmlns:p14="http://schemas.microsoft.com/office/powerpoint/2010/main" val="280580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B3F35-2E16-6C48-BAAC-B18A666B3B0C}"/>
              </a:ext>
            </a:extLst>
          </p:cNvPr>
          <p:cNvSpPr>
            <a:spLocks noGrp="1"/>
          </p:cNvSpPr>
          <p:nvPr>
            <p:ph idx="1"/>
          </p:nvPr>
        </p:nvSpPr>
        <p:spPr>
          <a:xfrm>
            <a:off x="1035703" y="1487347"/>
            <a:ext cx="10527406" cy="4023360"/>
          </a:xfrm>
        </p:spPr>
        <p:txBody>
          <a:bodyPr>
            <a:normAutofit/>
          </a:bodyPr>
          <a:lstStyle/>
          <a:p>
            <a:r>
              <a:rPr lang="en-US" sz="4800" b="1" dirty="0"/>
              <a:t>What is the difference between Achievement and Success?</a:t>
            </a:r>
          </a:p>
          <a:p>
            <a:endParaRPr lang="en-US" sz="4800" dirty="0"/>
          </a:p>
          <a:p>
            <a:r>
              <a:rPr lang="en-US" sz="4800" dirty="0"/>
              <a:t>Discuss in the groups and come up with your own definitions. </a:t>
            </a:r>
          </a:p>
        </p:txBody>
      </p:sp>
    </p:spTree>
    <p:extLst>
      <p:ext uri="{BB962C8B-B14F-4D97-AF65-F5344CB8AC3E}">
        <p14:creationId xmlns:p14="http://schemas.microsoft.com/office/powerpoint/2010/main" val="2588422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1CA0-DD06-7841-B422-65C411CAC72D}"/>
              </a:ext>
            </a:extLst>
          </p:cNvPr>
          <p:cNvSpPr>
            <a:spLocks noGrp="1"/>
          </p:cNvSpPr>
          <p:nvPr>
            <p:ph type="title"/>
          </p:nvPr>
        </p:nvSpPr>
        <p:spPr/>
        <p:txBody>
          <a:bodyPr/>
          <a:lstStyle/>
          <a:p>
            <a:pPr algn="ctr"/>
            <a:r>
              <a:rPr lang="en-US" b="1" dirty="0"/>
              <a:t>Achievement vs. Success</a:t>
            </a:r>
            <a:br>
              <a:rPr lang="en-US" dirty="0"/>
            </a:br>
            <a:endParaRPr lang="en-US" dirty="0"/>
          </a:p>
        </p:txBody>
      </p:sp>
      <p:sp>
        <p:nvSpPr>
          <p:cNvPr id="3" name="Content Placeholder 2">
            <a:extLst>
              <a:ext uri="{FF2B5EF4-FFF2-40B4-BE49-F238E27FC236}">
                <a16:creationId xmlns:a16="http://schemas.microsoft.com/office/drawing/2014/main" id="{8D5AB225-4B57-984C-A20B-3EA346CCC21D}"/>
              </a:ext>
            </a:extLst>
          </p:cNvPr>
          <p:cNvSpPr>
            <a:spLocks noGrp="1"/>
          </p:cNvSpPr>
          <p:nvPr>
            <p:ph idx="1"/>
          </p:nvPr>
        </p:nvSpPr>
        <p:spPr>
          <a:xfrm>
            <a:off x="850507" y="2084832"/>
            <a:ext cx="10712601" cy="4023360"/>
          </a:xfrm>
        </p:spPr>
        <p:txBody>
          <a:bodyPr>
            <a:normAutofit lnSpcReduction="10000"/>
          </a:bodyPr>
          <a:lstStyle/>
          <a:p>
            <a:r>
              <a:rPr lang="en-US" sz="4000" b="1" dirty="0"/>
              <a:t>Achievement:  </a:t>
            </a:r>
            <a:r>
              <a:rPr lang="en-US" sz="4000" dirty="0"/>
              <a:t>is something you reach or attain, like a goal. It is something tangible, clearly defined and measurable. Achievement comes when you pursue and attain WHAT you want.</a:t>
            </a:r>
          </a:p>
          <a:p>
            <a:r>
              <a:rPr lang="en-US" sz="4000" b="1" dirty="0"/>
              <a:t>Success: </a:t>
            </a:r>
            <a:r>
              <a:rPr lang="en-US" sz="4000" dirty="0"/>
              <a:t>is a feeling or a state of “being.” Success comes when you are clear in pursuit of WHY you want it.</a:t>
            </a:r>
          </a:p>
          <a:p>
            <a:endParaRPr lang="en-US" dirty="0"/>
          </a:p>
        </p:txBody>
      </p:sp>
    </p:spTree>
    <p:extLst>
      <p:ext uri="{BB962C8B-B14F-4D97-AF65-F5344CB8AC3E}">
        <p14:creationId xmlns:p14="http://schemas.microsoft.com/office/powerpoint/2010/main" val="2132482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7395-13D1-0741-AFD8-6CB439C23BDE}"/>
              </a:ext>
            </a:extLst>
          </p:cNvPr>
          <p:cNvSpPr>
            <a:spLocks noGrp="1"/>
          </p:cNvSpPr>
          <p:nvPr>
            <p:ph type="title"/>
          </p:nvPr>
        </p:nvSpPr>
        <p:spPr/>
        <p:txBody>
          <a:bodyPr/>
          <a:lstStyle/>
          <a:p>
            <a:pPr algn="ctr"/>
            <a:r>
              <a:rPr lang="en-US" b="1" dirty="0"/>
              <a:t>Achievement vs. Success </a:t>
            </a:r>
            <a:r>
              <a:rPr lang="en-US" b="1" dirty="0" err="1"/>
              <a:t>cont</a:t>
            </a:r>
            <a:r>
              <a:rPr lang="en-US" b="1" dirty="0"/>
              <a:t>…</a:t>
            </a:r>
            <a:endParaRPr lang="en-US" dirty="0"/>
          </a:p>
        </p:txBody>
      </p:sp>
      <p:sp>
        <p:nvSpPr>
          <p:cNvPr id="3" name="Content Placeholder 2">
            <a:extLst>
              <a:ext uri="{FF2B5EF4-FFF2-40B4-BE49-F238E27FC236}">
                <a16:creationId xmlns:a16="http://schemas.microsoft.com/office/drawing/2014/main" id="{24BF1785-1972-8C4F-A2CA-A2AC49CA24E1}"/>
              </a:ext>
            </a:extLst>
          </p:cNvPr>
          <p:cNvSpPr>
            <a:spLocks noGrp="1"/>
          </p:cNvSpPr>
          <p:nvPr>
            <p:ph idx="1"/>
          </p:nvPr>
        </p:nvSpPr>
        <p:spPr>
          <a:xfrm>
            <a:off x="850508" y="2084832"/>
            <a:ext cx="11001968" cy="4023360"/>
          </a:xfrm>
        </p:spPr>
        <p:txBody>
          <a:bodyPr>
            <a:normAutofit/>
          </a:bodyPr>
          <a:lstStyle/>
          <a:p>
            <a:r>
              <a:rPr lang="en-US" sz="4000" i="1" dirty="0"/>
              <a:t>“In the course of building a business or a career, we become more confident in WHAT we do. We become greater experts in HOW to do it. With each achievement, the tangible measurements of success and the feeling of progress increase. Life is good. However, for most of us, somewhere in the journey we forget WHY we set out on the journey in the first place.”</a:t>
            </a:r>
          </a:p>
          <a:p>
            <a:endParaRPr lang="en-US" dirty="0"/>
          </a:p>
        </p:txBody>
      </p:sp>
    </p:spTree>
    <p:extLst>
      <p:ext uri="{BB962C8B-B14F-4D97-AF65-F5344CB8AC3E}">
        <p14:creationId xmlns:p14="http://schemas.microsoft.com/office/powerpoint/2010/main" val="3954565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05AE26-9486-C746-9962-D2FDC2CFF472}"/>
              </a:ext>
            </a:extLst>
          </p:cNvPr>
          <p:cNvSpPr>
            <a:spLocks noGrp="1"/>
          </p:cNvSpPr>
          <p:nvPr>
            <p:ph idx="1"/>
          </p:nvPr>
        </p:nvSpPr>
        <p:spPr>
          <a:xfrm>
            <a:off x="1071629" y="1383474"/>
            <a:ext cx="10494937" cy="4767943"/>
          </a:xfrm>
        </p:spPr>
        <p:txBody>
          <a:bodyPr>
            <a:normAutofit fontScale="77500" lnSpcReduction="20000"/>
          </a:bodyPr>
          <a:lstStyle/>
          <a:p>
            <a:r>
              <a:rPr lang="en-US" sz="4800" b="1" dirty="0"/>
              <a:t>Please discuss the following passage. What is Simon Sinek trying to say?</a:t>
            </a:r>
          </a:p>
          <a:p>
            <a:endParaRPr lang="en-US" sz="4800" dirty="0"/>
          </a:p>
          <a:p>
            <a:r>
              <a:rPr lang="en-US" sz="4800" dirty="0"/>
              <a:t>“For great leaders, The Golden Circle is in balance. They are in pursuit of WHY, they hold themselves accountable to HOW they do it and WHAT they do serves as the tangible proof of what they believe. But most of us, unfortunately, reach a place where WHAT we are doing and WHY we are doing it eventually fall out of balance.”</a:t>
            </a:r>
          </a:p>
          <a:p>
            <a:endParaRPr lang="en-US" dirty="0"/>
          </a:p>
        </p:txBody>
      </p:sp>
    </p:spTree>
    <p:extLst>
      <p:ext uri="{BB962C8B-B14F-4D97-AF65-F5344CB8AC3E}">
        <p14:creationId xmlns:p14="http://schemas.microsoft.com/office/powerpoint/2010/main" val="202899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C618-937B-554E-9976-CAA122ED00FF}"/>
              </a:ext>
            </a:extLst>
          </p:cNvPr>
          <p:cNvSpPr>
            <a:spLocks noGrp="1"/>
          </p:cNvSpPr>
          <p:nvPr>
            <p:ph type="title"/>
          </p:nvPr>
        </p:nvSpPr>
        <p:spPr/>
        <p:txBody>
          <a:bodyPr/>
          <a:lstStyle/>
          <a:p>
            <a:pPr algn="ctr"/>
            <a:r>
              <a:rPr lang="en-US" b="1" dirty="0"/>
              <a:t>Question(s) of the </a:t>
            </a:r>
            <a:r>
              <a:rPr lang="en-US" b="1" dirty="0" err="1"/>
              <a:t>DAy</a:t>
            </a:r>
            <a:endParaRPr lang="en-US" b="1" dirty="0"/>
          </a:p>
        </p:txBody>
      </p:sp>
      <p:sp>
        <p:nvSpPr>
          <p:cNvPr id="3" name="Content Placeholder 2">
            <a:extLst>
              <a:ext uri="{FF2B5EF4-FFF2-40B4-BE49-F238E27FC236}">
                <a16:creationId xmlns:a16="http://schemas.microsoft.com/office/drawing/2014/main" id="{0F6717D6-D3AB-3E46-BE8E-9D49BE626DBF}"/>
              </a:ext>
            </a:extLst>
          </p:cNvPr>
          <p:cNvSpPr>
            <a:spLocks noGrp="1"/>
          </p:cNvSpPr>
          <p:nvPr>
            <p:ph idx="1"/>
          </p:nvPr>
        </p:nvSpPr>
        <p:spPr>
          <a:xfrm>
            <a:off x="781240" y="2084832"/>
            <a:ext cx="11048810" cy="4023360"/>
          </a:xfrm>
        </p:spPr>
        <p:txBody>
          <a:bodyPr/>
          <a:lstStyle/>
          <a:p>
            <a:r>
              <a:rPr lang="en-US" sz="4800" dirty="0"/>
              <a:t>1. Have you ever failed at anything? If so, what?</a:t>
            </a:r>
          </a:p>
          <a:p>
            <a:r>
              <a:rPr lang="en-US" sz="4800" dirty="0"/>
              <a:t>2. What is the best piece of advice you’ve ever been given?</a:t>
            </a:r>
          </a:p>
          <a:p>
            <a:endParaRPr lang="en-US" dirty="0"/>
          </a:p>
        </p:txBody>
      </p:sp>
    </p:spTree>
    <p:extLst>
      <p:ext uri="{BB962C8B-B14F-4D97-AF65-F5344CB8AC3E}">
        <p14:creationId xmlns:p14="http://schemas.microsoft.com/office/powerpoint/2010/main" val="329632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56FB-5B48-774D-9F21-4196D4C52FB4}"/>
              </a:ext>
            </a:extLst>
          </p:cNvPr>
          <p:cNvSpPr>
            <a:spLocks noGrp="1"/>
          </p:cNvSpPr>
          <p:nvPr>
            <p:ph type="title"/>
          </p:nvPr>
        </p:nvSpPr>
        <p:spPr/>
        <p:txBody>
          <a:bodyPr/>
          <a:lstStyle/>
          <a:p>
            <a:pPr algn="ctr"/>
            <a:r>
              <a:rPr lang="en-US" b="1" dirty="0"/>
              <a:t>Sam Walton &amp; </a:t>
            </a:r>
            <a:r>
              <a:rPr lang="en-US" b="1" dirty="0" err="1"/>
              <a:t>Wal-mart</a:t>
            </a:r>
            <a:r>
              <a:rPr lang="en-US" b="1" dirty="0"/>
              <a:t> </a:t>
            </a:r>
          </a:p>
        </p:txBody>
      </p:sp>
      <p:sp>
        <p:nvSpPr>
          <p:cNvPr id="3" name="Content Placeholder 2">
            <a:extLst>
              <a:ext uri="{FF2B5EF4-FFF2-40B4-BE49-F238E27FC236}">
                <a16:creationId xmlns:a16="http://schemas.microsoft.com/office/drawing/2014/main" id="{DE4DB2A1-00B6-EF47-AC4D-4619B116896A}"/>
              </a:ext>
            </a:extLst>
          </p:cNvPr>
          <p:cNvSpPr>
            <a:spLocks noGrp="1"/>
          </p:cNvSpPr>
          <p:nvPr>
            <p:ph idx="1"/>
          </p:nvPr>
        </p:nvSpPr>
        <p:spPr>
          <a:xfrm>
            <a:off x="709335" y="2196059"/>
            <a:ext cx="10938023" cy="4023360"/>
          </a:xfrm>
        </p:spPr>
        <p:txBody>
          <a:bodyPr>
            <a:normAutofit/>
          </a:bodyPr>
          <a:lstStyle/>
          <a:p>
            <a:pPr>
              <a:buFont typeface="Arial" panose="020B0604020202020204" pitchFamily="34" charset="0"/>
              <a:buChar char="•"/>
            </a:pPr>
            <a:r>
              <a:rPr lang="en-US" sz="3200" dirty="0"/>
              <a:t> Turned Wal-Mart into single store in Bentonville, Arkansas </a:t>
            </a:r>
            <a:r>
              <a:rPr lang="en-US" sz="3200" dirty="0">
                <a:sym typeface="Wingdings" pitchFamily="2" charset="2"/>
              </a:rPr>
              <a:t> into a </a:t>
            </a:r>
            <a:r>
              <a:rPr lang="en-US" sz="3200" dirty="0"/>
              <a:t>retail giant with $44 billion in annual sales with 40 million people shopping in the stores per week.</a:t>
            </a:r>
          </a:p>
          <a:p>
            <a:r>
              <a:rPr lang="en-US" sz="3200" i="1" dirty="0"/>
              <a:t>"A lot of what goes on these days with high-flying companies and these overpaid CEOs, who're really just looting from the top and aren't watching out for anybody but themselves, really upsets me. It's one of the main things wrong with American business today.”</a:t>
            </a:r>
          </a:p>
          <a:p>
            <a:r>
              <a:rPr lang="en-US" sz="2400" i="1" dirty="0"/>
              <a:t>                                                                                                    - Sam Walton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86136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AD5510-B705-504B-AA69-78814F0E4703}"/>
              </a:ext>
            </a:extLst>
          </p:cNvPr>
          <p:cNvPicPr>
            <a:picLocks noGrp="1" noChangeAspect="1"/>
          </p:cNvPicPr>
          <p:nvPr>
            <p:ph idx="1"/>
          </p:nvPr>
        </p:nvPicPr>
        <p:blipFill>
          <a:blip r:embed="rId2"/>
          <a:stretch>
            <a:fillRect/>
          </a:stretch>
        </p:blipFill>
        <p:spPr>
          <a:xfrm>
            <a:off x="1" y="0"/>
            <a:ext cx="6096000" cy="3474720"/>
          </a:xfrm>
        </p:spPr>
      </p:pic>
      <p:pic>
        <p:nvPicPr>
          <p:cNvPr id="7" name="Picture 6">
            <a:extLst>
              <a:ext uri="{FF2B5EF4-FFF2-40B4-BE49-F238E27FC236}">
                <a16:creationId xmlns:a16="http://schemas.microsoft.com/office/drawing/2014/main" id="{6098C56E-94C8-5742-9524-928C35B70FCE}"/>
              </a:ext>
            </a:extLst>
          </p:cNvPr>
          <p:cNvPicPr>
            <a:picLocks noChangeAspect="1"/>
          </p:cNvPicPr>
          <p:nvPr/>
        </p:nvPicPr>
        <p:blipFill>
          <a:blip r:embed="rId3"/>
          <a:stretch>
            <a:fillRect/>
          </a:stretch>
        </p:blipFill>
        <p:spPr>
          <a:xfrm>
            <a:off x="6096001" y="1002030"/>
            <a:ext cx="6095999" cy="4179570"/>
          </a:xfrm>
          <a:prstGeom prst="rect">
            <a:avLst/>
          </a:prstGeom>
        </p:spPr>
      </p:pic>
      <p:pic>
        <p:nvPicPr>
          <p:cNvPr id="9" name="Picture 8">
            <a:extLst>
              <a:ext uri="{FF2B5EF4-FFF2-40B4-BE49-F238E27FC236}">
                <a16:creationId xmlns:a16="http://schemas.microsoft.com/office/drawing/2014/main" id="{1238EE91-0DC1-5444-8722-305FF7178646}"/>
              </a:ext>
            </a:extLst>
          </p:cNvPr>
          <p:cNvPicPr>
            <a:picLocks noChangeAspect="1"/>
          </p:cNvPicPr>
          <p:nvPr/>
        </p:nvPicPr>
        <p:blipFill>
          <a:blip r:embed="rId4"/>
          <a:stretch>
            <a:fillRect/>
          </a:stretch>
        </p:blipFill>
        <p:spPr>
          <a:xfrm>
            <a:off x="1" y="3474720"/>
            <a:ext cx="6096000" cy="3383280"/>
          </a:xfrm>
          <a:prstGeom prst="rect">
            <a:avLst/>
          </a:prstGeom>
        </p:spPr>
      </p:pic>
    </p:spTree>
    <p:extLst>
      <p:ext uri="{BB962C8B-B14F-4D97-AF65-F5344CB8AC3E}">
        <p14:creationId xmlns:p14="http://schemas.microsoft.com/office/powerpoint/2010/main" val="1033666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1E5D10-1274-A84C-8D83-AAB7069755DF}"/>
              </a:ext>
            </a:extLst>
          </p:cNvPr>
          <p:cNvPicPr>
            <a:picLocks noGrp="1" noChangeAspect="1"/>
          </p:cNvPicPr>
          <p:nvPr>
            <p:ph idx="1"/>
          </p:nvPr>
        </p:nvPicPr>
        <p:blipFill>
          <a:blip r:embed="rId2"/>
          <a:stretch>
            <a:fillRect/>
          </a:stretch>
        </p:blipFill>
        <p:spPr>
          <a:xfrm>
            <a:off x="-725714" y="0"/>
            <a:ext cx="7997371" cy="4712154"/>
          </a:xfrm>
        </p:spPr>
      </p:pic>
      <p:pic>
        <p:nvPicPr>
          <p:cNvPr id="7" name="Picture 6">
            <a:extLst>
              <a:ext uri="{FF2B5EF4-FFF2-40B4-BE49-F238E27FC236}">
                <a16:creationId xmlns:a16="http://schemas.microsoft.com/office/drawing/2014/main" id="{3915EB40-17CD-A241-AF02-CBA703767F7B}"/>
              </a:ext>
            </a:extLst>
          </p:cNvPr>
          <p:cNvPicPr>
            <a:picLocks noChangeAspect="1"/>
          </p:cNvPicPr>
          <p:nvPr/>
        </p:nvPicPr>
        <p:blipFill>
          <a:blip r:embed="rId3"/>
          <a:stretch>
            <a:fillRect/>
          </a:stretch>
        </p:blipFill>
        <p:spPr>
          <a:xfrm>
            <a:off x="6386287" y="3164115"/>
            <a:ext cx="5907314" cy="3693886"/>
          </a:xfrm>
          <a:prstGeom prst="rect">
            <a:avLst/>
          </a:prstGeom>
        </p:spPr>
      </p:pic>
    </p:spTree>
    <p:extLst>
      <p:ext uri="{BB962C8B-B14F-4D97-AF65-F5344CB8AC3E}">
        <p14:creationId xmlns:p14="http://schemas.microsoft.com/office/powerpoint/2010/main" val="219282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B988-7AB7-9442-91F3-FBFBDD195FF5}"/>
              </a:ext>
            </a:extLst>
          </p:cNvPr>
          <p:cNvSpPr>
            <a:spLocks noGrp="1"/>
          </p:cNvSpPr>
          <p:nvPr>
            <p:ph type="title"/>
          </p:nvPr>
        </p:nvSpPr>
        <p:spPr/>
        <p:txBody>
          <a:bodyPr/>
          <a:lstStyle/>
          <a:p>
            <a:pPr algn="ctr"/>
            <a:r>
              <a:rPr lang="en-US" b="1" dirty="0"/>
              <a:t>Sam Walton &amp; </a:t>
            </a:r>
            <a:r>
              <a:rPr lang="en-US" b="1" dirty="0" err="1"/>
              <a:t>Wal-mart</a:t>
            </a:r>
            <a:r>
              <a:rPr lang="en-US" b="1" dirty="0"/>
              <a:t> </a:t>
            </a:r>
            <a:r>
              <a:rPr lang="en-US" b="1" dirty="0" err="1"/>
              <a:t>cont</a:t>
            </a:r>
            <a:r>
              <a:rPr lang="en-US" b="1" dirty="0"/>
              <a:t>… </a:t>
            </a:r>
            <a:endParaRPr lang="en-US" dirty="0"/>
          </a:p>
        </p:txBody>
      </p:sp>
      <p:sp>
        <p:nvSpPr>
          <p:cNvPr id="3" name="Content Placeholder 2">
            <a:extLst>
              <a:ext uri="{FF2B5EF4-FFF2-40B4-BE49-F238E27FC236}">
                <a16:creationId xmlns:a16="http://schemas.microsoft.com/office/drawing/2014/main" id="{0CD35F51-509C-4140-913B-7EC3A2BA2F86}"/>
              </a:ext>
            </a:extLst>
          </p:cNvPr>
          <p:cNvSpPr>
            <a:spLocks noGrp="1"/>
          </p:cNvSpPr>
          <p:nvPr>
            <p:ph idx="1"/>
          </p:nvPr>
        </p:nvSpPr>
        <p:spPr>
          <a:xfrm>
            <a:off x="1024128" y="2286000"/>
            <a:ext cx="10847832" cy="4404360"/>
          </a:xfrm>
        </p:spPr>
        <p:txBody>
          <a:bodyPr>
            <a:normAutofit lnSpcReduction="10000"/>
          </a:bodyPr>
          <a:lstStyle/>
          <a:p>
            <a:pPr>
              <a:buFont typeface="Arial" panose="020B0604020202020204" pitchFamily="34" charset="0"/>
              <a:buChar char="•"/>
            </a:pPr>
            <a:r>
              <a:rPr lang="en-US" sz="3600" dirty="0"/>
              <a:t> </a:t>
            </a:r>
            <a:r>
              <a:rPr lang="en-US" sz="3600" b="1" dirty="0">
                <a:solidFill>
                  <a:srgbClr val="FF0000"/>
                </a:solidFill>
              </a:rPr>
              <a:t>Low prices are not what made Wal-Mart successful!</a:t>
            </a:r>
          </a:p>
          <a:p>
            <a:pPr>
              <a:buFont typeface="Arial" panose="020B0604020202020204" pitchFamily="34" charset="0"/>
              <a:buChar char="•"/>
            </a:pPr>
            <a:r>
              <a:rPr lang="en-US" sz="3600" dirty="0"/>
              <a:t> Sam Walton had a deeper cause or belief that drove him. </a:t>
            </a:r>
          </a:p>
          <a:p>
            <a:pPr>
              <a:buFont typeface="Arial" panose="020B0604020202020204" pitchFamily="34" charset="0"/>
              <a:buChar char="•"/>
            </a:pPr>
            <a:r>
              <a:rPr lang="en-US" sz="3600" dirty="0"/>
              <a:t> He believed in </a:t>
            </a:r>
            <a:r>
              <a:rPr lang="en-US" sz="3600" b="1" dirty="0">
                <a:solidFill>
                  <a:srgbClr val="FF0000"/>
                </a:solidFill>
              </a:rPr>
              <a:t>PEOPLE</a:t>
            </a:r>
            <a:r>
              <a:rPr lang="en-US" sz="3600" dirty="0"/>
              <a:t> </a:t>
            </a:r>
            <a:r>
              <a:rPr lang="en-US" sz="3600" dirty="0">
                <a:sym typeface="Wingdings" pitchFamily="2" charset="2"/>
              </a:rPr>
              <a:t> if he </a:t>
            </a:r>
            <a:r>
              <a:rPr lang="en-US" sz="3600" dirty="0"/>
              <a:t>looked after people, people would look after him.</a:t>
            </a:r>
          </a:p>
          <a:p>
            <a:pPr>
              <a:buFont typeface="Arial" panose="020B0604020202020204" pitchFamily="34" charset="0"/>
              <a:buChar char="•"/>
            </a:pPr>
            <a:r>
              <a:rPr lang="en-US" sz="3600" dirty="0"/>
              <a:t> </a:t>
            </a:r>
            <a:r>
              <a:rPr lang="en-US" sz="3600" i="1" dirty="0"/>
              <a:t>The more Walmart could give to employees, customers and the community, the more that employees, customers and the community would give back to Walmart.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46692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B9406-1537-6C4F-B85B-EB12AF9B3770}"/>
              </a:ext>
            </a:extLst>
          </p:cNvPr>
          <p:cNvSpPr>
            <a:spLocks noGrp="1"/>
          </p:cNvSpPr>
          <p:nvPr>
            <p:ph type="title"/>
          </p:nvPr>
        </p:nvSpPr>
        <p:spPr/>
        <p:txBody>
          <a:bodyPr/>
          <a:lstStyle/>
          <a:p>
            <a:pPr algn="ctr"/>
            <a:r>
              <a:rPr lang="en-US" b="1" dirty="0"/>
              <a:t>low-cost shopping model</a:t>
            </a:r>
          </a:p>
        </p:txBody>
      </p:sp>
      <p:sp>
        <p:nvSpPr>
          <p:cNvPr id="3" name="Content Placeholder 2">
            <a:extLst>
              <a:ext uri="{FF2B5EF4-FFF2-40B4-BE49-F238E27FC236}">
                <a16:creationId xmlns:a16="http://schemas.microsoft.com/office/drawing/2014/main" id="{BB10EBEA-C91E-944A-8B2D-A4352454FD03}"/>
              </a:ext>
            </a:extLst>
          </p:cNvPr>
          <p:cNvSpPr>
            <a:spLocks noGrp="1"/>
          </p:cNvSpPr>
          <p:nvPr>
            <p:ph idx="1"/>
          </p:nvPr>
        </p:nvSpPr>
        <p:spPr>
          <a:xfrm>
            <a:off x="521208" y="1965960"/>
            <a:ext cx="11167872" cy="4572000"/>
          </a:xfrm>
        </p:spPr>
        <p:txBody>
          <a:bodyPr>
            <a:normAutofit/>
          </a:bodyPr>
          <a:lstStyle/>
          <a:p>
            <a:pPr>
              <a:buFont typeface="Arial" panose="020B0604020202020204" pitchFamily="34" charset="0"/>
              <a:buChar char="•"/>
            </a:pPr>
            <a:r>
              <a:rPr lang="en-US" sz="4000" dirty="0"/>
              <a:t> Sam Walton did not invent the low-cost shopping model </a:t>
            </a:r>
            <a:r>
              <a:rPr lang="en-US" sz="4000" dirty="0">
                <a:sym typeface="Wingdings" pitchFamily="2" charset="2"/>
              </a:rPr>
              <a:t></a:t>
            </a:r>
            <a:r>
              <a:rPr lang="en-US" sz="4000" dirty="0"/>
              <a:t> was already a $2 billion industry when he decided to build the 1</a:t>
            </a:r>
            <a:r>
              <a:rPr lang="en-US" sz="4000" baseline="30000" dirty="0"/>
              <a:t>st</a:t>
            </a:r>
            <a:r>
              <a:rPr lang="en-US" sz="4000" dirty="0"/>
              <a:t> Wal-Mart</a:t>
            </a:r>
          </a:p>
          <a:p>
            <a:pPr>
              <a:buFont typeface="Arial" panose="020B0604020202020204" pitchFamily="34" charset="0"/>
              <a:buChar char="•"/>
            </a:pPr>
            <a:r>
              <a:rPr lang="en-US" sz="4000" dirty="0"/>
              <a:t> Sam admitted to borrowing many ideas about business from another retail discounter from Southern California </a:t>
            </a:r>
          </a:p>
          <a:p>
            <a:pPr marL="0" indent="0">
              <a:buNone/>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57960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8A86-D53F-9B44-BC77-5C8017FD8154}"/>
              </a:ext>
            </a:extLst>
          </p:cNvPr>
          <p:cNvSpPr>
            <a:spLocks noGrp="1"/>
          </p:cNvSpPr>
          <p:nvPr>
            <p:ph type="title"/>
          </p:nvPr>
        </p:nvSpPr>
        <p:spPr/>
        <p:txBody>
          <a:bodyPr/>
          <a:lstStyle/>
          <a:p>
            <a:pPr algn="ctr"/>
            <a:r>
              <a:rPr lang="en-US" b="1" dirty="0"/>
              <a:t>low-cost shopping model </a:t>
            </a:r>
            <a:r>
              <a:rPr lang="en-US" b="1" dirty="0" err="1"/>
              <a:t>cont</a:t>
            </a:r>
            <a:r>
              <a:rPr lang="en-US" b="1" dirty="0"/>
              <a:t>…</a:t>
            </a:r>
            <a:endParaRPr lang="en-US" dirty="0"/>
          </a:p>
        </p:txBody>
      </p:sp>
      <p:sp>
        <p:nvSpPr>
          <p:cNvPr id="3" name="Content Placeholder 2">
            <a:extLst>
              <a:ext uri="{FF2B5EF4-FFF2-40B4-BE49-F238E27FC236}">
                <a16:creationId xmlns:a16="http://schemas.microsoft.com/office/drawing/2014/main" id="{B6FB4248-0ADC-5843-81F0-78CD6C88ADDE}"/>
              </a:ext>
            </a:extLst>
          </p:cNvPr>
          <p:cNvSpPr>
            <a:spLocks noGrp="1"/>
          </p:cNvSpPr>
          <p:nvPr>
            <p:ph idx="1"/>
          </p:nvPr>
        </p:nvSpPr>
        <p:spPr>
          <a:xfrm>
            <a:off x="484343" y="2084832"/>
            <a:ext cx="5399821" cy="4023360"/>
          </a:xfrm>
        </p:spPr>
        <p:txBody>
          <a:bodyPr>
            <a:normAutofit fontScale="92500"/>
          </a:bodyPr>
          <a:lstStyle/>
          <a:p>
            <a:pPr>
              <a:buFont typeface="Arial" panose="020B0604020202020204" pitchFamily="34" charset="0"/>
              <a:buChar char="•"/>
            </a:pPr>
            <a:r>
              <a:rPr lang="en-US" sz="4800" dirty="0"/>
              <a:t> Price is a highly effective manipulation BUT… does not inspire people to root for you and give you the undying loyalty</a:t>
            </a:r>
          </a:p>
          <a:p>
            <a:endParaRPr lang="en-US" dirty="0"/>
          </a:p>
        </p:txBody>
      </p:sp>
      <p:pic>
        <p:nvPicPr>
          <p:cNvPr id="5" name="Picture 4">
            <a:extLst>
              <a:ext uri="{FF2B5EF4-FFF2-40B4-BE49-F238E27FC236}">
                <a16:creationId xmlns:a16="http://schemas.microsoft.com/office/drawing/2014/main" id="{4300C47E-5DE9-AD4F-8A09-82DAB8528567}"/>
              </a:ext>
            </a:extLst>
          </p:cNvPr>
          <p:cNvPicPr>
            <a:picLocks noChangeAspect="1"/>
          </p:cNvPicPr>
          <p:nvPr/>
        </p:nvPicPr>
        <p:blipFill>
          <a:blip r:embed="rId2"/>
          <a:stretch>
            <a:fillRect/>
          </a:stretch>
        </p:blipFill>
        <p:spPr>
          <a:xfrm>
            <a:off x="5884164" y="1702965"/>
            <a:ext cx="5783117" cy="5050958"/>
          </a:xfrm>
          <a:prstGeom prst="rect">
            <a:avLst/>
          </a:prstGeom>
        </p:spPr>
      </p:pic>
    </p:spTree>
    <p:extLst>
      <p:ext uri="{BB962C8B-B14F-4D97-AF65-F5344CB8AC3E}">
        <p14:creationId xmlns:p14="http://schemas.microsoft.com/office/powerpoint/2010/main" val="212537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F93F-00B1-0045-BD08-E74F4F2D1F87}"/>
              </a:ext>
            </a:extLst>
          </p:cNvPr>
          <p:cNvSpPr>
            <a:spLocks noGrp="1"/>
          </p:cNvSpPr>
          <p:nvPr>
            <p:ph type="title"/>
          </p:nvPr>
        </p:nvSpPr>
        <p:spPr/>
        <p:txBody>
          <a:bodyPr/>
          <a:lstStyle/>
          <a:p>
            <a:pPr algn="ctr"/>
            <a:r>
              <a:rPr lang="en-US" dirty="0"/>
              <a:t>What started happening to </a:t>
            </a:r>
            <a:r>
              <a:rPr lang="en-US" dirty="0" err="1"/>
              <a:t>Wal-mart</a:t>
            </a:r>
            <a:r>
              <a:rPr lang="en-US" dirty="0"/>
              <a:t>?</a:t>
            </a:r>
          </a:p>
        </p:txBody>
      </p:sp>
      <p:sp>
        <p:nvSpPr>
          <p:cNvPr id="3" name="Content Placeholder 2">
            <a:extLst>
              <a:ext uri="{FF2B5EF4-FFF2-40B4-BE49-F238E27FC236}">
                <a16:creationId xmlns:a16="http://schemas.microsoft.com/office/drawing/2014/main" id="{B437F2EE-BFCF-0547-866C-743BE2229D5C}"/>
              </a:ext>
            </a:extLst>
          </p:cNvPr>
          <p:cNvSpPr>
            <a:spLocks noGrp="1"/>
          </p:cNvSpPr>
          <p:nvPr>
            <p:ph idx="1"/>
          </p:nvPr>
        </p:nvSpPr>
        <p:spPr>
          <a:xfrm>
            <a:off x="902208" y="1844040"/>
            <a:ext cx="11167872" cy="4480560"/>
          </a:xfrm>
        </p:spPr>
        <p:txBody>
          <a:bodyPr>
            <a:noAutofit/>
          </a:bodyPr>
          <a:lstStyle/>
          <a:p>
            <a:pPr>
              <a:buFont typeface="Arial" panose="020B0604020202020204" pitchFamily="34" charset="0"/>
              <a:buChar char="•"/>
            </a:pPr>
            <a:r>
              <a:rPr lang="en-US" sz="3200" dirty="0"/>
              <a:t> Wal-Mart was WHAT Walton built to serve his fellow human beings. To serve the community, to serve employees and to serve customers </a:t>
            </a:r>
            <a:r>
              <a:rPr lang="en-US" sz="3200" dirty="0">
                <a:sym typeface="Wingdings" pitchFamily="2" charset="2"/>
              </a:rPr>
              <a:t> </a:t>
            </a:r>
            <a:r>
              <a:rPr lang="en-US" sz="3200" dirty="0"/>
              <a:t>Service was a higher cause.</a:t>
            </a:r>
          </a:p>
          <a:p>
            <a:pPr marL="0" indent="0">
              <a:buNone/>
            </a:pPr>
            <a:r>
              <a:rPr lang="en-US" sz="3200" b="1" u="sng" dirty="0"/>
              <a:t>Problems:</a:t>
            </a:r>
          </a:p>
          <a:p>
            <a:pPr>
              <a:buFont typeface="Arial" panose="020B0604020202020204" pitchFamily="34" charset="0"/>
              <a:buChar char="•"/>
            </a:pPr>
            <a:r>
              <a:rPr lang="en-US" sz="3200" dirty="0"/>
              <a:t> His cause was not clearly handed down after he died. </a:t>
            </a:r>
          </a:p>
          <a:p>
            <a:pPr>
              <a:buFont typeface="Arial" panose="020B0604020202020204" pitchFamily="34" charset="0"/>
              <a:buChar char="•"/>
            </a:pPr>
            <a:r>
              <a:rPr lang="en-US" sz="3200" dirty="0"/>
              <a:t>Wal-Mart slowly started to confuse WHY it existed—to serve people—with HOW it did business—to offer low prices </a:t>
            </a:r>
            <a:r>
              <a:rPr lang="en-US" sz="3200" dirty="0">
                <a:sym typeface="Wingdings" pitchFamily="2" charset="2"/>
              </a:rPr>
              <a:t> motivation became selling things for cheap</a:t>
            </a:r>
            <a:endParaRPr lang="en-US" sz="3200" dirty="0"/>
          </a:p>
        </p:txBody>
      </p:sp>
    </p:spTree>
    <p:extLst>
      <p:ext uri="{BB962C8B-B14F-4D97-AF65-F5344CB8AC3E}">
        <p14:creationId xmlns:p14="http://schemas.microsoft.com/office/powerpoint/2010/main" val="591194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366</TotalTime>
  <Words>844</Words>
  <Application>Microsoft Macintosh PowerPoint</Application>
  <PresentationFormat>Widescreen</PresentationFormat>
  <Paragraphs>50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Tw Cen MT</vt:lpstr>
      <vt:lpstr>Tw Cen MT Condensed</vt:lpstr>
      <vt:lpstr>Wingdings</vt:lpstr>
      <vt:lpstr>Wingdings 3</vt:lpstr>
      <vt:lpstr>Integral</vt:lpstr>
      <vt:lpstr>Chapter 11: When WHY goes Fuzzy</vt:lpstr>
      <vt:lpstr>Question(s) of the DAy</vt:lpstr>
      <vt:lpstr>Sam Walton &amp; Wal-mart </vt:lpstr>
      <vt:lpstr>PowerPoint Presentation</vt:lpstr>
      <vt:lpstr>PowerPoint Presentation</vt:lpstr>
      <vt:lpstr>Sam Walton &amp; Wal-mart cont… </vt:lpstr>
      <vt:lpstr>low-cost shopping model</vt:lpstr>
      <vt:lpstr>low-cost shopping model cont…</vt:lpstr>
      <vt:lpstr>What started happening to Wal-mart?</vt:lpstr>
      <vt:lpstr>What started happening to Walmart? Cont…</vt:lpstr>
      <vt:lpstr>What started happening to Walmart? Cont…</vt:lpstr>
      <vt:lpstr>Being Successful vs. Feeling Successful</vt:lpstr>
      <vt:lpstr>Being Successful vs. Feeling Successful cont…</vt:lpstr>
      <vt:lpstr>PowerPoint Presentation</vt:lpstr>
      <vt:lpstr>Achievement vs. Success </vt:lpstr>
      <vt:lpstr>Achievement vs. Success cont…</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When WHY goes Funny</dc:title>
  <dc:creator>Oumama Kabli</dc:creator>
  <cp:lastModifiedBy>Oumama Kabli</cp:lastModifiedBy>
  <cp:revision>30</cp:revision>
  <dcterms:created xsi:type="dcterms:W3CDTF">2019-04-22T18:36:24Z</dcterms:created>
  <dcterms:modified xsi:type="dcterms:W3CDTF">2019-04-29T16:26:21Z</dcterms:modified>
</cp:coreProperties>
</file>