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62" r:id="rId4"/>
    <p:sldId id="258" r:id="rId5"/>
    <p:sldId id="259" r:id="rId6"/>
    <p:sldId id="260"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4"/>
    <p:restoredTop sz="94698"/>
  </p:normalViewPr>
  <p:slideViewPr>
    <p:cSldViewPr snapToGrid="0" snapToObjects="1">
      <p:cViewPr varScale="1">
        <p:scale>
          <a:sx n="85" d="100"/>
          <a:sy n="85" d="100"/>
        </p:scale>
        <p:origin x="192"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4/28/19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4/28/19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4/28/19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4/28/19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4/28/19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4/28/19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4/28/19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4/28/19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4/28/19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4/28/19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cnbc.com/2017/08/29/steve-jobs-and-bill-gates-what-happened-when-microsoft-saved-apple.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7989E-8C13-6647-9107-E9527C286EBB}"/>
              </a:ext>
            </a:extLst>
          </p:cNvPr>
          <p:cNvSpPr>
            <a:spLocks noGrp="1"/>
          </p:cNvSpPr>
          <p:nvPr>
            <p:ph type="ctrTitle"/>
          </p:nvPr>
        </p:nvSpPr>
        <p:spPr/>
        <p:txBody>
          <a:bodyPr/>
          <a:lstStyle/>
          <a:p>
            <a:pPr algn="ctr"/>
            <a:r>
              <a:rPr lang="en-US" b="1" dirty="0"/>
              <a:t>Chapter 14: The New Competition </a:t>
            </a:r>
          </a:p>
        </p:txBody>
      </p:sp>
      <p:sp>
        <p:nvSpPr>
          <p:cNvPr id="3" name="Subtitle 2">
            <a:extLst>
              <a:ext uri="{FF2B5EF4-FFF2-40B4-BE49-F238E27FC236}">
                <a16:creationId xmlns:a16="http://schemas.microsoft.com/office/drawing/2014/main" id="{78994FC5-A3A2-DD48-9D61-E8FE1172D197}"/>
              </a:ext>
            </a:extLst>
          </p:cNvPr>
          <p:cNvSpPr>
            <a:spLocks noGrp="1"/>
          </p:cNvSpPr>
          <p:nvPr>
            <p:ph type="subTitle" idx="1"/>
          </p:nvPr>
        </p:nvSpPr>
        <p:spPr/>
        <p:txBody>
          <a:bodyPr/>
          <a:lstStyle/>
          <a:p>
            <a:pPr algn="ctr"/>
            <a:r>
              <a:rPr lang="en-US" b="1" dirty="0"/>
              <a:t>Professor </a:t>
            </a:r>
            <a:r>
              <a:rPr lang="en-US" b="1" dirty="0" err="1"/>
              <a:t>Oumama</a:t>
            </a:r>
            <a:r>
              <a:rPr lang="en-US" b="1" dirty="0"/>
              <a:t> </a:t>
            </a:r>
            <a:r>
              <a:rPr lang="en-US" b="1" dirty="0" err="1"/>
              <a:t>Kabli</a:t>
            </a:r>
            <a:endParaRPr lang="en-US" b="1" dirty="0"/>
          </a:p>
          <a:p>
            <a:pPr algn="ctr"/>
            <a:r>
              <a:rPr lang="en-US" b="1" dirty="0"/>
              <a:t>April 29, 2019</a:t>
            </a:r>
          </a:p>
        </p:txBody>
      </p:sp>
      <p:pic>
        <p:nvPicPr>
          <p:cNvPr id="7" name="Picture 6">
            <a:extLst>
              <a:ext uri="{FF2B5EF4-FFF2-40B4-BE49-F238E27FC236}">
                <a16:creationId xmlns:a16="http://schemas.microsoft.com/office/drawing/2014/main" id="{76664CAF-6522-B343-8737-4E7C3B9D8387}"/>
              </a:ext>
            </a:extLst>
          </p:cNvPr>
          <p:cNvPicPr>
            <a:picLocks noChangeAspect="1"/>
          </p:cNvPicPr>
          <p:nvPr/>
        </p:nvPicPr>
        <p:blipFill>
          <a:blip r:embed="rId2"/>
          <a:stretch>
            <a:fillRect/>
          </a:stretch>
        </p:blipFill>
        <p:spPr>
          <a:xfrm>
            <a:off x="8229600" y="1298448"/>
            <a:ext cx="3962400" cy="4524239"/>
          </a:xfrm>
          <a:prstGeom prst="rect">
            <a:avLst/>
          </a:prstGeom>
        </p:spPr>
      </p:pic>
    </p:spTree>
    <p:extLst>
      <p:ext uri="{BB962C8B-B14F-4D97-AF65-F5344CB8AC3E}">
        <p14:creationId xmlns:p14="http://schemas.microsoft.com/office/powerpoint/2010/main" val="3663270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237E-51FE-CC46-A606-E7EE1FB66F67}"/>
              </a:ext>
            </a:extLst>
          </p:cNvPr>
          <p:cNvSpPr>
            <a:spLocks noGrp="1"/>
          </p:cNvSpPr>
          <p:nvPr>
            <p:ph type="title"/>
          </p:nvPr>
        </p:nvSpPr>
        <p:spPr/>
        <p:txBody>
          <a:bodyPr/>
          <a:lstStyle/>
          <a:p>
            <a:pPr algn="ctr"/>
            <a:r>
              <a:rPr lang="en-US" b="1" dirty="0"/>
              <a:t>Ben </a:t>
            </a:r>
            <a:r>
              <a:rPr lang="en-US" b="1" dirty="0" err="1"/>
              <a:t>Comen</a:t>
            </a:r>
            <a:r>
              <a:rPr lang="en-US" b="1" dirty="0"/>
              <a:t> Example</a:t>
            </a:r>
            <a:br>
              <a:rPr lang="en-US" dirty="0"/>
            </a:br>
            <a:endParaRPr lang="en-US" dirty="0"/>
          </a:p>
        </p:txBody>
      </p:sp>
      <p:sp>
        <p:nvSpPr>
          <p:cNvPr id="3" name="Content Placeholder 2">
            <a:extLst>
              <a:ext uri="{FF2B5EF4-FFF2-40B4-BE49-F238E27FC236}">
                <a16:creationId xmlns:a16="http://schemas.microsoft.com/office/drawing/2014/main" id="{0008FBF8-486F-2041-A8EA-D27BB166D049}"/>
              </a:ext>
            </a:extLst>
          </p:cNvPr>
          <p:cNvSpPr>
            <a:spLocks noGrp="1"/>
          </p:cNvSpPr>
          <p:nvPr>
            <p:ph idx="1"/>
          </p:nvPr>
        </p:nvSpPr>
        <p:spPr>
          <a:xfrm>
            <a:off x="3524494" y="989349"/>
            <a:ext cx="8092884" cy="6400801"/>
          </a:xfrm>
        </p:spPr>
        <p:txBody>
          <a:bodyPr>
            <a:normAutofit fontScale="92500" lnSpcReduction="20000"/>
          </a:bodyPr>
          <a:lstStyle/>
          <a:p>
            <a:r>
              <a:rPr lang="en-US" sz="3200" dirty="0">
                <a:solidFill>
                  <a:schemeClr val="tx1"/>
                </a:solidFill>
              </a:rPr>
              <a:t>Ben </a:t>
            </a:r>
            <a:r>
              <a:rPr lang="en-US" sz="3200" dirty="0" err="1">
                <a:solidFill>
                  <a:schemeClr val="tx1"/>
                </a:solidFill>
              </a:rPr>
              <a:t>Comen</a:t>
            </a:r>
            <a:r>
              <a:rPr lang="en-US" sz="3200" dirty="0">
                <a:solidFill>
                  <a:schemeClr val="tx1"/>
                </a:solidFill>
              </a:rPr>
              <a:t> </a:t>
            </a:r>
            <a:r>
              <a:rPr lang="en-US" sz="3200" dirty="0">
                <a:solidFill>
                  <a:schemeClr val="tx1"/>
                </a:solidFill>
                <a:sym typeface="Wingdings" pitchFamily="2" charset="2"/>
              </a:rPr>
              <a:t> has a disability called cerebral palsy</a:t>
            </a:r>
          </a:p>
          <a:p>
            <a:r>
              <a:rPr lang="en-US" sz="3200" dirty="0">
                <a:solidFill>
                  <a:schemeClr val="tx1"/>
                </a:solidFill>
                <a:sym typeface="Wingdings" pitchFamily="2" charset="2"/>
              </a:rPr>
              <a:t>Despite Ben’s disability, falling over multiple times, and being in last place, he still finishes the race (the other racers after finishing the race, run with Ben and help him finish)</a:t>
            </a:r>
          </a:p>
          <a:p>
            <a:r>
              <a:rPr lang="en-US" sz="3200" b="1" dirty="0">
                <a:solidFill>
                  <a:schemeClr val="tx1"/>
                </a:solidFill>
                <a:sym typeface="Wingdings" pitchFamily="2" charset="2"/>
              </a:rPr>
              <a:t>Lesson: </a:t>
            </a:r>
            <a:r>
              <a:rPr lang="en-US" sz="3200" b="1" dirty="0">
                <a:solidFill>
                  <a:srgbClr val="FF0000"/>
                </a:solidFill>
              </a:rPr>
              <a:t>When you compete against everyone else, no one wants to help you. But when you compete against yourself, everyone wants to help you.</a:t>
            </a:r>
          </a:p>
          <a:p>
            <a:r>
              <a:rPr lang="en-US" sz="3200" dirty="0">
                <a:solidFill>
                  <a:schemeClr val="tx1"/>
                </a:solidFill>
              </a:rPr>
              <a:t>“Ben starts every race with a very clear sense of </a:t>
            </a:r>
            <a:r>
              <a:rPr lang="en-US" sz="3200" b="1" dirty="0">
                <a:solidFill>
                  <a:schemeClr val="tx1"/>
                </a:solidFill>
              </a:rPr>
              <a:t>WHY</a:t>
            </a:r>
            <a:r>
              <a:rPr lang="en-US" sz="3200" dirty="0">
                <a:solidFill>
                  <a:schemeClr val="tx1"/>
                </a:solidFill>
              </a:rPr>
              <a:t> he's running. He's not there to beat anyone but himself.”</a:t>
            </a:r>
          </a:p>
          <a:p>
            <a:r>
              <a:rPr lang="en-US" sz="3200" dirty="0">
                <a:solidFill>
                  <a:schemeClr val="tx1"/>
                </a:solidFill>
              </a:rPr>
              <a:t>“Ben never loses sight of that. His sense of </a:t>
            </a:r>
            <a:r>
              <a:rPr lang="en-US" sz="3200" b="1" dirty="0">
                <a:solidFill>
                  <a:schemeClr val="tx1"/>
                </a:solidFill>
              </a:rPr>
              <a:t>WHY</a:t>
            </a:r>
            <a:r>
              <a:rPr lang="en-US" sz="3200" dirty="0">
                <a:solidFill>
                  <a:schemeClr val="tx1"/>
                </a:solidFill>
              </a:rPr>
              <a:t> he’s running gives him the strength to keep going.”</a:t>
            </a:r>
          </a:p>
          <a:p>
            <a:endParaRPr lang="en-US" dirty="0"/>
          </a:p>
          <a:p>
            <a:endParaRPr lang="en-US" dirty="0">
              <a:sym typeface="Wingdings" pitchFamily="2" charset="2"/>
            </a:endParaRPr>
          </a:p>
          <a:p>
            <a:endParaRPr lang="en-US" dirty="0"/>
          </a:p>
        </p:txBody>
      </p:sp>
    </p:spTree>
    <p:extLst>
      <p:ext uri="{BB962C8B-B14F-4D97-AF65-F5344CB8AC3E}">
        <p14:creationId xmlns:p14="http://schemas.microsoft.com/office/powerpoint/2010/main" val="1531777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0DDE0C-4774-9B4C-B66B-03893661F3B0}"/>
              </a:ext>
            </a:extLst>
          </p:cNvPr>
          <p:cNvPicPr>
            <a:picLocks noGrp="1" noChangeAspect="1"/>
          </p:cNvPicPr>
          <p:nvPr>
            <p:ph idx="1"/>
          </p:nvPr>
        </p:nvPicPr>
        <p:blipFill>
          <a:blip r:embed="rId2"/>
          <a:stretch>
            <a:fillRect/>
          </a:stretch>
        </p:blipFill>
        <p:spPr>
          <a:xfrm>
            <a:off x="2021201" y="0"/>
            <a:ext cx="7542524" cy="6872077"/>
          </a:xfrm>
        </p:spPr>
      </p:pic>
    </p:spTree>
    <p:extLst>
      <p:ext uri="{BB962C8B-B14F-4D97-AF65-F5344CB8AC3E}">
        <p14:creationId xmlns:p14="http://schemas.microsoft.com/office/powerpoint/2010/main" val="712291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361BD-D618-7143-A8A5-FDAA24679466}"/>
              </a:ext>
            </a:extLst>
          </p:cNvPr>
          <p:cNvSpPr>
            <a:spLocks noGrp="1"/>
          </p:cNvSpPr>
          <p:nvPr>
            <p:ph type="title"/>
          </p:nvPr>
        </p:nvSpPr>
        <p:spPr/>
        <p:txBody>
          <a:bodyPr/>
          <a:lstStyle/>
          <a:p>
            <a:pPr algn="ctr"/>
            <a:r>
              <a:rPr lang="en-US" b="1" dirty="0"/>
              <a:t>Competition from a Business Standpoint</a:t>
            </a:r>
          </a:p>
        </p:txBody>
      </p:sp>
      <p:sp>
        <p:nvSpPr>
          <p:cNvPr id="3" name="Content Placeholder 2">
            <a:extLst>
              <a:ext uri="{FF2B5EF4-FFF2-40B4-BE49-F238E27FC236}">
                <a16:creationId xmlns:a16="http://schemas.microsoft.com/office/drawing/2014/main" id="{E81929FA-B5A2-C047-9E5C-FFF88E10F695}"/>
              </a:ext>
            </a:extLst>
          </p:cNvPr>
          <p:cNvSpPr>
            <a:spLocks noGrp="1"/>
          </p:cNvSpPr>
          <p:nvPr>
            <p:ph idx="1"/>
          </p:nvPr>
        </p:nvSpPr>
        <p:spPr>
          <a:xfrm>
            <a:off x="3854278" y="1066475"/>
            <a:ext cx="7688148" cy="5791525"/>
          </a:xfrm>
        </p:spPr>
        <p:txBody>
          <a:bodyPr>
            <a:normAutofit fontScale="92500" lnSpcReduction="20000"/>
          </a:bodyPr>
          <a:lstStyle/>
          <a:p>
            <a:r>
              <a:rPr lang="en-US" sz="3200" dirty="0">
                <a:solidFill>
                  <a:schemeClr val="tx1"/>
                </a:solidFill>
              </a:rPr>
              <a:t>We're always competing against someone else. </a:t>
            </a:r>
          </a:p>
          <a:p>
            <a:r>
              <a:rPr lang="en-US" sz="3200" dirty="0">
                <a:solidFill>
                  <a:schemeClr val="tx1"/>
                </a:solidFill>
              </a:rPr>
              <a:t>We're always trying to be better than someone else. Better quality. More features. Better service.</a:t>
            </a:r>
          </a:p>
          <a:p>
            <a:r>
              <a:rPr lang="en-US" sz="3200" dirty="0">
                <a:solidFill>
                  <a:srgbClr val="FF0000"/>
                </a:solidFill>
              </a:rPr>
              <a:t>All organizations start with WHY, but only the great ones keep their WHY clear year after year. </a:t>
            </a:r>
          </a:p>
          <a:p>
            <a:r>
              <a:rPr lang="en-US" sz="3200" dirty="0">
                <a:solidFill>
                  <a:schemeClr val="tx1"/>
                </a:solidFill>
              </a:rPr>
              <a:t>Those who forget WHY </a:t>
            </a:r>
            <a:r>
              <a:rPr lang="en-US" sz="3200" dirty="0">
                <a:solidFill>
                  <a:schemeClr val="tx1"/>
                </a:solidFill>
                <a:sym typeface="Wingdings" pitchFamily="2" charset="2"/>
              </a:rPr>
              <a:t> </a:t>
            </a:r>
            <a:r>
              <a:rPr lang="en-US" sz="3200" dirty="0">
                <a:solidFill>
                  <a:schemeClr val="tx1"/>
                </a:solidFill>
              </a:rPr>
              <a:t>show up to the race every day to outdo someone else instead of to outdo themselves.</a:t>
            </a:r>
          </a:p>
          <a:p>
            <a:r>
              <a:rPr lang="en-US" sz="3200" dirty="0">
                <a:solidFill>
                  <a:schemeClr val="tx1"/>
                </a:solidFill>
              </a:rPr>
              <a:t>What Simon is trying to say: </a:t>
            </a:r>
            <a:r>
              <a:rPr lang="en-US" sz="3200" b="1" dirty="0">
                <a:solidFill>
                  <a:schemeClr val="tx1"/>
                </a:solidFill>
              </a:rPr>
              <a:t>BE YOUR OWN COMPETITION!!! You are your best competition.</a:t>
            </a:r>
          </a:p>
          <a:p>
            <a:endParaRPr lang="en-US" dirty="0"/>
          </a:p>
          <a:p>
            <a:endParaRPr lang="en-US" dirty="0"/>
          </a:p>
        </p:txBody>
      </p:sp>
    </p:spTree>
    <p:extLst>
      <p:ext uri="{BB962C8B-B14F-4D97-AF65-F5344CB8AC3E}">
        <p14:creationId xmlns:p14="http://schemas.microsoft.com/office/powerpoint/2010/main" val="2933777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EC6F9-78ED-E74C-93CB-701DDE31DFED}"/>
              </a:ext>
            </a:extLst>
          </p:cNvPr>
          <p:cNvSpPr>
            <a:spLocks noGrp="1"/>
          </p:cNvSpPr>
          <p:nvPr>
            <p:ph type="title"/>
          </p:nvPr>
        </p:nvSpPr>
        <p:spPr/>
        <p:txBody>
          <a:bodyPr/>
          <a:lstStyle/>
          <a:p>
            <a:pPr algn="ctr"/>
            <a:r>
              <a:rPr lang="en-US" b="1" dirty="0"/>
              <a:t>Final Thoughts </a:t>
            </a:r>
          </a:p>
        </p:txBody>
      </p:sp>
      <p:sp>
        <p:nvSpPr>
          <p:cNvPr id="3" name="Content Placeholder 2">
            <a:extLst>
              <a:ext uri="{FF2B5EF4-FFF2-40B4-BE49-F238E27FC236}">
                <a16:creationId xmlns:a16="http://schemas.microsoft.com/office/drawing/2014/main" id="{831BEA74-811C-784B-AA57-1119184F5E5D}"/>
              </a:ext>
            </a:extLst>
          </p:cNvPr>
          <p:cNvSpPr>
            <a:spLocks noGrp="1"/>
          </p:cNvSpPr>
          <p:nvPr>
            <p:ph idx="1"/>
          </p:nvPr>
        </p:nvSpPr>
        <p:spPr>
          <a:xfrm>
            <a:off x="3869268" y="864108"/>
            <a:ext cx="7643178" cy="5120640"/>
          </a:xfrm>
        </p:spPr>
        <p:txBody>
          <a:bodyPr>
            <a:normAutofit/>
          </a:bodyPr>
          <a:lstStyle/>
          <a:p>
            <a:pPr marL="0" indent="0">
              <a:buNone/>
            </a:pPr>
            <a:r>
              <a:rPr lang="en-US" sz="4800" dirty="0">
                <a:solidFill>
                  <a:schemeClr val="tx1"/>
                </a:solidFill>
              </a:rPr>
              <a:t>“Our goal is to find customers who believe what we believe and work together so that we can all succeed. We're looking for people to stand shoulder-to-shoulder with us in pursuit of the same goal.”</a:t>
            </a:r>
          </a:p>
          <a:p>
            <a:endParaRPr lang="en-US" dirty="0"/>
          </a:p>
        </p:txBody>
      </p:sp>
    </p:spTree>
    <p:extLst>
      <p:ext uri="{BB962C8B-B14F-4D97-AF65-F5344CB8AC3E}">
        <p14:creationId xmlns:p14="http://schemas.microsoft.com/office/powerpoint/2010/main" val="2892862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3BE74-6B2C-3046-A524-6E2898E1CAD9}"/>
              </a:ext>
            </a:extLst>
          </p:cNvPr>
          <p:cNvSpPr>
            <a:spLocks noGrp="1"/>
          </p:cNvSpPr>
          <p:nvPr>
            <p:ph type="title"/>
          </p:nvPr>
        </p:nvSpPr>
        <p:spPr/>
        <p:txBody>
          <a:bodyPr/>
          <a:lstStyle/>
          <a:p>
            <a:pPr algn="ctr"/>
            <a:r>
              <a:rPr lang="en-US" b="1" dirty="0"/>
              <a:t>Final Thoughts </a:t>
            </a:r>
            <a:r>
              <a:rPr lang="en-US" b="1" dirty="0" err="1"/>
              <a:t>Cont</a:t>
            </a:r>
            <a:r>
              <a:rPr lang="en-US" b="1" dirty="0"/>
              <a:t>…</a:t>
            </a:r>
          </a:p>
        </p:txBody>
      </p:sp>
      <p:sp>
        <p:nvSpPr>
          <p:cNvPr id="3" name="Content Placeholder 2">
            <a:extLst>
              <a:ext uri="{FF2B5EF4-FFF2-40B4-BE49-F238E27FC236}">
                <a16:creationId xmlns:a16="http://schemas.microsoft.com/office/drawing/2014/main" id="{DC65526D-18C2-E542-AD0E-6F2216F7BBC8}"/>
              </a:ext>
            </a:extLst>
          </p:cNvPr>
          <p:cNvSpPr>
            <a:spLocks noGrp="1"/>
          </p:cNvSpPr>
          <p:nvPr>
            <p:ph idx="1"/>
          </p:nvPr>
        </p:nvSpPr>
        <p:spPr>
          <a:xfrm>
            <a:off x="3689387" y="648400"/>
            <a:ext cx="8107872" cy="6209600"/>
          </a:xfrm>
        </p:spPr>
        <p:txBody>
          <a:bodyPr>
            <a:normAutofit lnSpcReduction="10000"/>
          </a:bodyPr>
          <a:lstStyle/>
          <a:p>
            <a:r>
              <a:rPr lang="en-US" sz="4000" b="1" dirty="0">
                <a:solidFill>
                  <a:schemeClr val="tx1"/>
                </a:solidFill>
              </a:rPr>
              <a:t>"Well why should I do business with you then?”</a:t>
            </a:r>
          </a:p>
          <a:p>
            <a:r>
              <a:rPr lang="en-US" sz="4000" dirty="0">
                <a:solidFill>
                  <a:schemeClr val="tx1"/>
                </a:solidFill>
              </a:rPr>
              <a:t>"Because the work we're doing now is better than the work we were doing six months ago. And the work we'll be doing six months from now will be better than the work we're doing today. Because we wake up every day with a sense of WHY we come to work. We come to work to inspire people to do the things that inspire them.”</a:t>
            </a:r>
          </a:p>
          <a:p>
            <a:endParaRPr lang="en-US" dirty="0"/>
          </a:p>
        </p:txBody>
      </p:sp>
    </p:spTree>
    <p:extLst>
      <p:ext uri="{BB962C8B-B14F-4D97-AF65-F5344CB8AC3E}">
        <p14:creationId xmlns:p14="http://schemas.microsoft.com/office/powerpoint/2010/main" val="142669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B5924-5619-AA42-87A4-A8D4B3277635}"/>
              </a:ext>
            </a:extLst>
          </p:cNvPr>
          <p:cNvSpPr>
            <a:spLocks noGrp="1"/>
          </p:cNvSpPr>
          <p:nvPr>
            <p:ph type="title"/>
          </p:nvPr>
        </p:nvSpPr>
        <p:spPr/>
        <p:txBody>
          <a:bodyPr/>
          <a:lstStyle/>
          <a:p>
            <a:pPr algn="ctr"/>
            <a:r>
              <a:rPr lang="en-US" b="1" dirty="0"/>
              <a:t>Microsoft: Apple Is No More A Competition To Us (Example)</a:t>
            </a:r>
            <a:br>
              <a:rPr lang="en-US" b="1" dirty="0"/>
            </a:br>
            <a:endParaRPr lang="en-US" dirty="0"/>
          </a:p>
        </p:txBody>
      </p:sp>
      <p:sp>
        <p:nvSpPr>
          <p:cNvPr id="3" name="Content Placeholder 2">
            <a:extLst>
              <a:ext uri="{FF2B5EF4-FFF2-40B4-BE49-F238E27FC236}">
                <a16:creationId xmlns:a16="http://schemas.microsoft.com/office/drawing/2014/main" id="{7852FAD3-93C4-D349-A1FE-01E85E175AD5}"/>
              </a:ext>
            </a:extLst>
          </p:cNvPr>
          <p:cNvSpPr>
            <a:spLocks noGrp="1"/>
          </p:cNvSpPr>
          <p:nvPr>
            <p:ph idx="1"/>
          </p:nvPr>
        </p:nvSpPr>
        <p:spPr/>
        <p:txBody>
          <a:bodyPr/>
          <a:lstStyle/>
          <a:p>
            <a:r>
              <a:rPr lang="en-US" dirty="0">
                <a:hlinkClick r:id="rId2"/>
              </a:rPr>
              <a:t>https://www.cnbc.com/2017/08/29/steve-jobs-and-bill-gates-what-happened-when-microsoft-saved-apple.html</a:t>
            </a:r>
            <a:endParaRPr lang="en-US" dirty="0"/>
          </a:p>
          <a:p>
            <a:endParaRPr lang="en-US" dirty="0"/>
          </a:p>
          <a:p>
            <a:r>
              <a:rPr lang="en-US" dirty="0"/>
              <a:t>“There were too many people at Apple and in the Apple ecosystem playing [that] game,” he explained. “And it was clear that you didn’t have to play that game, because Apple wasn’t going to beat Microsoft.</a:t>
            </a:r>
          </a:p>
          <a:p>
            <a:r>
              <a:rPr lang="en-US" dirty="0"/>
              <a:t>“Apple didn’t have to beat Microsoft. Apple had to remember who Apple was because they’d forgotten who Apple was.”</a:t>
            </a:r>
          </a:p>
          <a:p>
            <a:r>
              <a:rPr lang="en-US" dirty="0"/>
              <a:t>To stay alive, Jobs had to step outside of the competitive mindset.</a:t>
            </a:r>
          </a:p>
          <a:p>
            <a:pPr marL="0" indent="0">
              <a:buNone/>
            </a:pPr>
            <a:endParaRPr lang="en-US" dirty="0"/>
          </a:p>
        </p:txBody>
      </p:sp>
    </p:spTree>
    <p:extLst>
      <p:ext uri="{BB962C8B-B14F-4D97-AF65-F5344CB8AC3E}">
        <p14:creationId xmlns:p14="http://schemas.microsoft.com/office/powerpoint/2010/main" val="401508305"/>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Frame</Template>
  <TotalTime>1371</TotalTime>
  <Words>458</Words>
  <Application>Microsoft Macintosh PowerPoint</Application>
  <PresentationFormat>Widescreen</PresentationFormat>
  <Paragraphs>27</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Corbel</vt:lpstr>
      <vt:lpstr>Wingdings</vt:lpstr>
      <vt:lpstr>Wingdings 2</vt:lpstr>
      <vt:lpstr>Frame</vt:lpstr>
      <vt:lpstr>Chapter 14: The New Competition </vt:lpstr>
      <vt:lpstr>Ben Comen Example </vt:lpstr>
      <vt:lpstr>PowerPoint Presentation</vt:lpstr>
      <vt:lpstr>Competition from a Business Standpoint</vt:lpstr>
      <vt:lpstr>Final Thoughts </vt:lpstr>
      <vt:lpstr>Final Thoughts Cont…</vt:lpstr>
      <vt:lpstr>Microsoft: Apple Is No More A Competition To Us (Example) </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 The New Competition </dc:title>
  <dc:creator>Oumama Kabli</dc:creator>
  <cp:lastModifiedBy>Oumama Kabli</cp:lastModifiedBy>
  <cp:revision>13</cp:revision>
  <dcterms:created xsi:type="dcterms:W3CDTF">2019-04-28T17:31:24Z</dcterms:created>
  <dcterms:modified xsi:type="dcterms:W3CDTF">2019-04-29T16:22:55Z</dcterms:modified>
</cp:coreProperties>
</file>