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72" r:id="rId4"/>
    <p:sldId id="273" r:id="rId5"/>
    <p:sldId id="274" r:id="rId6"/>
    <p:sldId id="275" r:id="rId7"/>
    <p:sldId id="276" r:id="rId8"/>
    <p:sldId id="277" r:id="rId9"/>
    <p:sldId id="264" r:id="rId10"/>
    <p:sldId id="279" r:id="rId11"/>
    <p:sldId id="266" r:id="rId12"/>
    <p:sldId id="267" r:id="rId13"/>
    <p:sldId id="280" r:id="rId14"/>
    <p:sldId id="281" r:id="rId15"/>
    <p:sldId id="278" r:id="rId16"/>
    <p:sldId id="282" r:id="rId17"/>
    <p:sldId id="283" r:id="rId18"/>
    <p:sldId id="284" r:id="rId19"/>
    <p:sldId id="286" r:id="rId20"/>
    <p:sldId id="28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9CD"/>
    <a:srgbClr val="E8DAC0"/>
    <a:srgbClr val="FFF1D4"/>
    <a:srgbClr val="DFB065"/>
    <a:srgbClr val="FFC974"/>
    <a:srgbClr val="F5C16F"/>
    <a:srgbClr val="C89D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5"/>
    <p:restoredTop sz="94665"/>
  </p:normalViewPr>
  <p:slideViewPr>
    <p:cSldViewPr snapToGrid="0" snapToObjects="1">
      <p:cViewPr>
        <p:scale>
          <a:sx n="78" d="100"/>
          <a:sy n="78" d="100"/>
        </p:scale>
        <p:origin x="288"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4/15/19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4/15/19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4/15/19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4/15/19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4/15/19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2zfqw8nhUw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l5Tw0PGcyN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E15A83E1-E1BE-0E43-A2C0-49969AB7ECAD}"/>
              </a:ext>
            </a:extLst>
          </p:cNvPr>
          <p:cNvSpPr>
            <a:spLocks noGrp="1"/>
          </p:cNvSpPr>
          <p:nvPr>
            <p:ph type="subTitle" idx="1"/>
          </p:nvPr>
        </p:nvSpPr>
        <p:spPr>
          <a:xfrm>
            <a:off x="1065220" y="121405"/>
            <a:ext cx="10218822" cy="742279"/>
          </a:xfrm>
        </p:spPr>
        <p:txBody>
          <a:bodyPr>
            <a:noAutofit/>
          </a:bodyPr>
          <a:lstStyle/>
          <a:p>
            <a:r>
              <a:rPr lang="fr-FR" sz="3200" dirty="0"/>
              <a:t>Start </a:t>
            </a:r>
            <a:r>
              <a:rPr lang="fr-FR" sz="3200" dirty="0" err="1"/>
              <a:t>with</a:t>
            </a:r>
            <a:r>
              <a:rPr lang="fr-FR" sz="3200" dirty="0"/>
              <a:t> </a:t>
            </a:r>
            <a:r>
              <a:rPr lang="fr-FR" sz="3200" dirty="0" err="1"/>
              <a:t>why</a:t>
            </a:r>
            <a:r>
              <a:rPr lang="fr-FR" sz="3200" dirty="0"/>
              <a:t>- By: Simon </a:t>
            </a:r>
            <a:r>
              <a:rPr lang="fr-FR" sz="3200" dirty="0" err="1"/>
              <a:t>Sinek</a:t>
            </a:r>
            <a:endParaRPr lang="fr-FR" sz="3200" dirty="0"/>
          </a:p>
        </p:txBody>
      </p:sp>
      <p:pic>
        <p:nvPicPr>
          <p:cNvPr id="8" name="Image 7">
            <a:extLst>
              <a:ext uri="{FF2B5EF4-FFF2-40B4-BE49-F238E27FC236}">
                <a16:creationId xmlns:a16="http://schemas.microsoft.com/office/drawing/2014/main" id="{B10B8385-3FA1-2446-8EC5-C62607F7ED7E}"/>
              </a:ext>
            </a:extLst>
          </p:cNvPr>
          <p:cNvPicPr>
            <a:picLocks noChangeAspect="1"/>
          </p:cNvPicPr>
          <p:nvPr/>
        </p:nvPicPr>
        <p:blipFill>
          <a:blip r:embed="rId2"/>
          <a:stretch>
            <a:fillRect/>
          </a:stretch>
        </p:blipFill>
        <p:spPr>
          <a:xfrm>
            <a:off x="3824018" y="975981"/>
            <a:ext cx="4726424" cy="4574587"/>
          </a:xfrm>
          <a:prstGeom prst="ellipse">
            <a:avLst/>
          </a:prstGeom>
        </p:spPr>
      </p:pic>
      <p:sp>
        <p:nvSpPr>
          <p:cNvPr id="9" name="Rectangle 8">
            <a:extLst>
              <a:ext uri="{FF2B5EF4-FFF2-40B4-BE49-F238E27FC236}">
                <a16:creationId xmlns:a16="http://schemas.microsoft.com/office/drawing/2014/main" id="{67711A57-F24E-6945-A6FD-0B203D28A256}"/>
              </a:ext>
            </a:extLst>
          </p:cNvPr>
          <p:cNvSpPr/>
          <p:nvPr/>
        </p:nvSpPr>
        <p:spPr>
          <a:xfrm>
            <a:off x="3798820" y="2970886"/>
            <a:ext cx="4751622" cy="584775"/>
          </a:xfrm>
          <a:prstGeom prst="rect">
            <a:avLst/>
          </a:prstGeom>
        </p:spPr>
        <p:txBody>
          <a:bodyPr wrap="none">
            <a:spAutoFit/>
          </a:bodyPr>
          <a:lstStyle/>
          <a:p>
            <a:pPr algn="ctr"/>
            <a:r>
              <a:rPr lang="fr-FR" sz="3200" b="1" dirty="0">
                <a:solidFill>
                  <a:schemeClr val="bg1"/>
                </a:solidFill>
              </a:rPr>
              <a:t>THE GOLDEN CIRCLE</a:t>
            </a:r>
          </a:p>
        </p:txBody>
      </p:sp>
      <p:sp>
        <p:nvSpPr>
          <p:cNvPr id="10" name="ZoneTexte 9">
            <a:extLst>
              <a:ext uri="{FF2B5EF4-FFF2-40B4-BE49-F238E27FC236}">
                <a16:creationId xmlns:a16="http://schemas.microsoft.com/office/drawing/2014/main" id="{E2568557-1B1C-AF4D-A077-33D6146FC428}"/>
              </a:ext>
            </a:extLst>
          </p:cNvPr>
          <p:cNvSpPr txBox="1"/>
          <p:nvPr/>
        </p:nvSpPr>
        <p:spPr>
          <a:xfrm>
            <a:off x="4157903" y="5870159"/>
            <a:ext cx="4392539" cy="830997"/>
          </a:xfrm>
          <a:prstGeom prst="rect">
            <a:avLst/>
          </a:prstGeom>
          <a:noFill/>
        </p:spPr>
        <p:txBody>
          <a:bodyPr wrap="square" rtlCol="0">
            <a:spAutoFit/>
          </a:bodyPr>
          <a:lstStyle/>
          <a:p>
            <a:pPr algn="ctr"/>
            <a:r>
              <a:rPr lang="fr-FR" sz="2400" dirty="0"/>
              <a:t>Professor </a:t>
            </a:r>
            <a:r>
              <a:rPr lang="fr-FR" sz="2400" dirty="0" err="1"/>
              <a:t>Oumama</a:t>
            </a:r>
            <a:r>
              <a:rPr lang="fr-FR" sz="2400" dirty="0"/>
              <a:t> </a:t>
            </a:r>
            <a:r>
              <a:rPr lang="fr-FR" sz="2400" dirty="0" err="1"/>
              <a:t>Kabli</a:t>
            </a:r>
            <a:endParaRPr lang="fr-FR" sz="2400" dirty="0"/>
          </a:p>
          <a:p>
            <a:pPr algn="ctr"/>
            <a:r>
              <a:rPr lang="fr-FR" sz="2400" dirty="0"/>
              <a:t>April 16, 2019</a:t>
            </a:r>
          </a:p>
        </p:txBody>
      </p:sp>
    </p:spTree>
    <p:extLst>
      <p:ext uri="{BB962C8B-B14F-4D97-AF65-F5344CB8AC3E}">
        <p14:creationId xmlns:p14="http://schemas.microsoft.com/office/powerpoint/2010/main" val="3514080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55A1E-A933-B542-9FAF-76B3068E883B}"/>
              </a:ext>
            </a:extLst>
          </p:cNvPr>
          <p:cNvSpPr>
            <a:spLocks noGrp="1"/>
          </p:cNvSpPr>
          <p:nvPr>
            <p:ph type="title"/>
          </p:nvPr>
        </p:nvSpPr>
        <p:spPr/>
        <p:txBody>
          <a:bodyPr/>
          <a:lstStyle/>
          <a:p>
            <a:pPr algn="ctr"/>
            <a:r>
              <a:rPr lang="en-US" dirty="0"/>
              <a:t>Apple, if they were like everyone else</a:t>
            </a:r>
          </a:p>
        </p:txBody>
      </p:sp>
      <p:sp>
        <p:nvSpPr>
          <p:cNvPr id="3" name="Content Placeholder 2">
            <a:extLst>
              <a:ext uri="{FF2B5EF4-FFF2-40B4-BE49-F238E27FC236}">
                <a16:creationId xmlns:a16="http://schemas.microsoft.com/office/drawing/2014/main" id="{B35811A1-974D-EA40-88DC-EF5E6096985D}"/>
              </a:ext>
            </a:extLst>
          </p:cNvPr>
          <p:cNvSpPr>
            <a:spLocks noGrp="1"/>
          </p:cNvSpPr>
          <p:nvPr>
            <p:ph idx="1"/>
          </p:nvPr>
        </p:nvSpPr>
        <p:spPr/>
        <p:txBody>
          <a:bodyPr/>
          <a:lstStyle/>
          <a:p>
            <a:pPr marL="0" indent="0">
              <a:buNone/>
            </a:pPr>
            <a:r>
              <a:rPr lang="en-US" sz="4400" dirty="0"/>
              <a:t>We make great computers. They're beautifully designed, simple to use and user-friendly.  </a:t>
            </a:r>
            <a:r>
              <a:rPr lang="en-US" sz="4400" dirty="0" err="1"/>
              <a:t>Wanna</a:t>
            </a:r>
            <a:r>
              <a:rPr lang="en-US" sz="4400" dirty="0"/>
              <a:t> buy one? </a:t>
            </a:r>
          </a:p>
          <a:p>
            <a:endParaRPr lang="en-US" dirty="0"/>
          </a:p>
        </p:txBody>
      </p:sp>
    </p:spTree>
    <p:extLst>
      <p:ext uri="{BB962C8B-B14F-4D97-AF65-F5344CB8AC3E}">
        <p14:creationId xmlns:p14="http://schemas.microsoft.com/office/powerpoint/2010/main" val="184962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13C93063-FE60-514C-9C24-36D30E87C0A8}"/>
              </a:ext>
            </a:extLst>
          </p:cNvPr>
          <p:cNvSpPr/>
          <p:nvPr/>
        </p:nvSpPr>
        <p:spPr>
          <a:xfrm>
            <a:off x="2911642" y="890338"/>
            <a:ext cx="6160169" cy="5751094"/>
          </a:xfrm>
          <a:prstGeom prst="ellipse">
            <a:avLst/>
          </a:prstGeom>
          <a:solidFill>
            <a:srgbClr val="C89D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a:extLst>
              <a:ext uri="{FF2B5EF4-FFF2-40B4-BE49-F238E27FC236}">
                <a16:creationId xmlns:a16="http://schemas.microsoft.com/office/drawing/2014/main" id="{6ED8B571-884D-9047-8580-8F8C95053668}"/>
              </a:ext>
            </a:extLst>
          </p:cNvPr>
          <p:cNvSpPr/>
          <p:nvPr/>
        </p:nvSpPr>
        <p:spPr>
          <a:xfrm>
            <a:off x="4138396" y="1904083"/>
            <a:ext cx="3892775" cy="3747668"/>
          </a:xfrm>
          <a:prstGeom prst="ellipse">
            <a:avLst/>
          </a:prstGeom>
          <a:solidFill>
            <a:srgbClr val="E8DAC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fr-FR" dirty="0"/>
          </a:p>
        </p:txBody>
      </p:sp>
      <p:sp>
        <p:nvSpPr>
          <p:cNvPr id="4" name="Ellipse 3">
            <a:extLst>
              <a:ext uri="{FF2B5EF4-FFF2-40B4-BE49-F238E27FC236}">
                <a16:creationId xmlns:a16="http://schemas.microsoft.com/office/drawing/2014/main" id="{F4C6946B-72CB-A34B-A588-B1F8770EA417}"/>
              </a:ext>
            </a:extLst>
          </p:cNvPr>
          <p:cNvSpPr/>
          <p:nvPr/>
        </p:nvSpPr>
        <p:spPr>
          <a:xfrm>
            <a:off x="5236496" y="2922968"/>
            <a:ext cx="1852157" cy="1709898"/>
          </a:xfrm>
          <a:prstGeom prst="ellipse">
            <a:avLst/>
          </a:prstGeom>
          <a:solidFill>
            <a:srgbClr val="FFF1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WHY </a:t>
            </a:r>
          </a:p>
        </p:txBody>
      </p:sp>
      <p:sp>
        <p:nvSpPr>
          <p:cNvPr id="7" name="ZoneTexte 6">
            <a:extLst>
              <a:ext uri="{FF2B5EF4-FFF2-40B4-BE49-F238E27FC236}">
                <a16:creationId xmlns:a16="http://schemas.microsoft.com/office/drawing/2014/main" id="{9CE3C379-996C-DA42-8AC1-FE0FDA34A32D}"/>
              </a:ext>
            </a:extLst>
          </p:cNvPr>
          <p:cNvSpPr txBox="1"/>
          <p:nvPr/>
        </p:nvSpPr>
        <p:spPr>
          <a:xfrm>
            <a:off x="3777915" y="3388216"/>
            <a:ext cx="1799216" cy="369332"/>
          </a:xfrm>
          <a:prstGeom prst="rect">
            <a:avLst/>
          </a:prstGeom>
          <a:noFill/>
        </p:spPr>
        <p:txBody>
          <a:bodyPr wrap="square" rtlCol="0">
            <a:spAutoFit/>
          </a:bodyPr>
          <a:lstStyle/>
          <a:p>
            <a:pPr algn="ctr"/>
            <a:r>
              <a:rPr lang="fr-FR" b="1" u="sng" dirty="0"/>
              <a:t>HOW</a:t>
            </a:r>
          </a:p>
        </p:txBody>
      </p:sp>
      <p:sp>
        <p:nvSpPr>
          <p:cNvPr id="8" name="ZoneTexte 7">
            <a:extLst>
              <a:ext uri="{FF2B5EF4-FFF2-40B4-BE49-F238E27FC236}">
                <a16:creationId xmlns:a16="http://schemas.microsoft.com/office/drawing/2014/main" id="{95155793-7698-6748-A03A-7F002725D302}"/>
              </a:ext>
            </a:extLst>
          </p:cNvPr>
          <p:cNvSpPr txBox="1"/>
          <p:nvPr/>
        </p:nvSpPr>
        <p:spPr>
          <a:xfrm>
            <a:off x="2572720" y="3822686"/>
            <a:ext cx="2011680" cy="400110"/>
          </a:xfrm>
          <a:prstGeom prst="rect">
            <a:avLst/>
          </a:prstGeom>
          <a:noFill/>
        </p:spPr>
        <p:txBody>
          <a:bodyPr wrap="square" rtlCol="0">
            <a:spAutoFit/>
          </a:bodyPr>
          <a:lstStyle/>
          <a:p>
            <a:pPr algn="ctr"/>
            <a:r>
              <a:rPr lang="fr-FR" sz="2000" b="1" u="sng" dirty="0"/>
              <a:t>WHAT</a:t>
            </a:r>
            <a:endParaRPr lang="fr-FR" sz="2000" b="1" dirty="0"/>
          </a:p>
        </p:txBody>
      </p:sp>
      <p:sp>
        <p:nvSpPr>
          <p:cNvPr id="10" name="Flèche droite rayée 9">
            <a:extLst>
              <a:ext uri="{FF2B5EF4-FFF2-40B4-BE49-F238E27FC236}">
                <a16:creationId xmlns:a16="http://schemas.microsoft.com/office/drawing/2014/main" id="{77F53386-70CD-7449-9597-114D6BA4E2EC}"/>
              </a:ext>
            </a:extLst>
          </p:cNvPr>
          <p:cNvSpPr/>
          <p:nvPr/>
        </p:nvSpPr>
        <p:spPr>
          <a:xfrm rot="20002838">
            <a:off x="3054422" y="4225506"/>
            <a:ext cx="2953633" cy="708880"/>
          </a:xfrm>
          <a:prstGeom prst="stripedRightArrow">
            <a:avLst>
              <a:gd name="adj1" fmla="val 37919"/>
              <a:gd name="adj2" fmla="val 50000"/>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Bande diagonale 13">
            <a:extLst>
              <a:ext uri="{FF2B5EF4-FFF2-40B4-BE49-F238E27FC236}">
                <a16:creationId xmlns:a16="http://schemas.microsoft.com/office/drawing/2014/main" id="{40A80ADF-2A23-BB42-8266-A1A43E41CB74}"/>
              </a:ext>
            </a:extLst>
          </p:cNvPr>
          <p:cNvSpPr/>
          <p:nvPr/>
        </p:nvSpPr>
        <p:spPr>
          <a:xfrm rot="3320305">
            <a:off x="5161364" y="-1180835"/>
            <a:ext cx="704448" cy="9513760"/>
          </a:xfrm>
          <a:prstGeom prst="diagStripe">
            <a:avLst>
              <a:gd name="adj" fmla="val 4197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Bande diagonale 14">
            <a:extLst>
              <a:ext uri="{FF2B5EF4-FFF2-40B4-BE49-F238E27FC236}">
                <a16:creationId xmlns:a16="http://schemas.microsoft.com/office/drawing/2014/main" id="{85AD793C-5F5D-0C40-936B-9467D2907014}"/>
              </a:ext>
            </a:extLst>
          </p:cNvPr>
          <p:cNvSpPr/>
          <p:nvPr/>
        </p:nvSpPr>
        <p:spPr>
          <a:xfrm rot="2432386">
            <a:off x="1802917" y="3177293"/>
            <a:ext cx="8992707" cy="1081988"/>
          </a:xfrm>
          <a:prstGeom prst="diagStri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a:extLst>
              <a:ext uri="{FF2B5EF4-FFF2-40B4-BE49-F238E27FC236}">
                <a16:creationId xmlns:a16="http://schemas.microsoft.com/office/drawing/2014/main" id="{FD7B3B25-1687-4B49-A90F-48E59FBA64D0}"/>
              </a:ext>
            </a:extLst>
          </p:cNvPr>
          <p:cNvSpPr txBox="1"/>
          <p:nvPr/>
        </p:nvSpPr>
        <p:spPr>
          <a:xfrm>
            <a:off x="1251284" y="180474"/>
            <a:ext cx="5053263" cy="523220"/>
          </a:xfrm>
          <a:prstGeom prst="rect">
            <a:avLst/>
          </a:prstGeom>
          <a:noFill/>
        </p:spPr>
        <p:txBody>
          <a:bodyPr wrap="square" rtlCol="0">
            <a:spAutoFit/>
          </a:bodyPr>
          <a:lstStyle/>
          <a:p>
            <a:r>
              <a:rPr lang="fr-FR" sz="2800" b="1" dirty="0"/>
              <a:t>THE GOLDEN CIRCLE</a:t>
            </a:r>
          </a:p>
        </p:txBody>
      </p:sp>
    </p:spTree>
    <p:extLst>
      <p:ext uri="{BB962C8B-B14F-4D97-AF65-F5344CB8AC3E}">
        <p14:creationId xmlns:p14="http://schemas.microsoft.com/office/powerpoint/2010/main" val="2549099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13C93063-FE60-514C-9C24-36D30E87C0A8}"/>
              </a:ext>
            </a:extLst>
          </p:cNvPr>
          <p:cNvSpPr/>
          <p:nvPr/>
        </p:nvSpPr>
        <p:spPr>
          <a:xfrm>
            <a:off x="2911642" y="703694"/>
            <a:ext cx="6521116" cy="5937738"/>
          </a:xfrm>
          <a:prstGeom prst="ellipse">
            <a:avLst/>
          </a:prstGeom>
          <a:solidFill>
            <a:srgbClr val="C89D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a:extLst>
              <a:ext uri="{FF2B5EF4-FFF2-40B4-BE49-F238E27FC236}">
                <a16:creationId xmlns:a16="http://schemas.microsoft.com/office/drawing/2014/main" id="{6ED8B571-884D-9047-8580-8F8C95053668}"/>
              </a:ext>
            </a:extLst>
          </p:cNvPr>
          <p:cNvSpPr/>
          <p:nvPr/>
        </p:nvSpPr>
        <p:spPr>
          <a:xfrm>
            <a:off x="4189716" y="1904083"/>
            <a:ext cx="3892775" cy="3747668"/>
          </a:xfrm>
          <a:prstGeom prst="ellipse">
            <a:avLst/>
          </a:prstGeom>
          <a:solidFill>
            <a:srgbClr val="E8DAC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fr-FR" dirty="0"/>
          </a:p>
        </p:txBody>
      </p:sp>
      <p:sp>
        <p:nvSpPr>
          <p:cNvPr id="4" name="Ellipse 3">
            <a:extLst>
              <a:ext uri="{FF2B5EF4-FFF2-40B4-BE49-F238E27FC236}">
                <a16:creationId xmlns:a16="http://schemas.microsoft.com/office/drawing/2014/main" id="{F4C6946B-72CB-A34B-A588-B1F8770EA417}"/>
              </a:ext>
            </a:extLst>
          </p:cNvPr>
          <p:cNvSpPr/>
          <p:nvPr/>
        </p:nvSpPr>
        <p:spPr>
          <a:xfrm>
            <a:off x="5236496" y="2922968"/>
            <a:ext cx="1852157" cy="1709898"/>
          </a:xfrm>
          <a:prstGeom prst="ellipse">
            <a:avLst/>
          </a:prstGeom>
          <a:solidFill>
            <a:srgbClr val="FFF1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WHY </a:t>
            </a:r>
          </a:p>
        </p:txBody>
      </p:sp>
      <p:sp>
        <p:nvSpPr>
          <p:cNvPr id="7" name="ZoneTexte 6">
            <a:extLst>
              <a:ext uri="{FF2B5EF4-FFF2-40B4-BE49-F238E27FC236}">
                <a16:creationId xmlns:a16="http://schemas.microsoft.com/office/drawing/2014/main" id="{9CE3C379-996C-DA42-8AC1-FE0FDA34A32D}"/>
              </a:ext>
            </a:extLst>
          </p:cNvPr>
          <p:cNvSpPr txBox="1"/>
          <p:nvPr/>
        </p:nvSpPr>
        <p:spPr>
          <a:xfrm>
            <a:off x="5893560" y="2382920"/>
            <a:ext cx="1799216" cy="369332"/>
          </a:xfrm>
          <a:prstGeom prst="rect">
            <a:avLst/>
          </a:prstGeom>
          <a:noFill/>
        </p:spPr>
        <p:txBody>
          <a:bodyPr wrap="square" rtlCol="0">
            <a:spAutoFit/>
          </a:bodyPr>
          <a:lstStyle/>
          <a:p>
            <a:pPr algn="ctr"/>
            <a:r>
              <a:rPr lang="fr-FR" b="1" u="sng" dirty="0"/>
              <a:t>HOW</a:t>
            </a:r>
          </a:p>
        </p:txBody>
      </p:sp>
      <p:sp>
        <p:nvSpPr>
          <p:cNvPr id="8" name="ZoneTexte 7">
            <a:extLst>
              <a:ext uri="{FF2B5EF4-FFF2-40B4-BE49-F238E27FC236}">
                <a16:creationId xmlns:a16="http://schemas.microsoft.com/office/drawing/2014/main" id="{95155793-7698-6748-A03A-7F002725D302}"/>
              </a:ext>
            </a:extLst>
          </p:cNvPr>
          <p:cNvSpPr txBox="1"/>
          <p:nvPr/>
        </p:nvSpPr>
        <p:spPr>
          <a:xfrm>
            <a:off x="6686936" y="1376269"/>
            <a:ext cx="2011680" cy="400110"/>
          </a:xfrm>
          <a:prstGeom prst="rect">
            <a:avLst/>
          </a:prstGeom>
          <a:noFill/>
        </p:spPr>
        <p:txBody>
          <a:bodyPr wrap="square" rtlCol="0">
            <a:spAutoFit/>
          </a:bodyPr>
          <a:lstStyle/>
          <a:p>
            <a:pPr algn="ctr"/>
            <a:r>
              <a:rPr lang="fr-FR" sz="2000" b="1" u="sng" dirty="0"/>
              <a:t>WHAT</a:t>
            </a:r>
            <a:endParaRPr lang="fr-FR" sz="2000" b="1" dirty="0"/>
          </a:p>
        </p:txBody>
      </p:sp>
      <p:sp>
        <p:nvSpPr>
          <p:cNvPr id="9" name="ZoneTexte 8">
            <a:extLst>
              <a:ext uri="{FF2B5EF4-FFF2-40B4-BE49-F238E27FC236}">
                <a16:creationId xmlns:a16="http://schemas.microsoft.com/office/drawing/2014/main" id="{FD7B3B25-1687-4B49-A90F-48E59FBA64D0}"/>
              </a:ext>
            </a:extLst>
          </p:cNvPr>
          <p:cNvSpPr txBox="1"/>
          <p:nvPr/>
        </p:nvSpPr>
        <p:spPr>
          <a:xfrm>
            <a:off x="1251284" y="180474"/>
            <a:ext cx="5053263" cy="523220"/>
          </a:xfrm>
          <a:prstGeom prst="rect">
            <a:avLst/>
          </a:prstGeom>
          <a:noFill/>
        </p:spPr>
        <p:txBody>
          <a:bodyPr wrap="square" rtlCol="0">
            <a:spAutoFit/>
          </a:bodyPr>
          <a:lstStyle/>
          <a:p>
            <a:r>
              <a:rPr lang="fr-FR" sz="2800" b="1" dirty="0"/>
              <a:t>THE GOLDEN CIRCLE</a:t>
            </a:r>
          </a:p>
        </p:txBody>
      </p:sp>
      <p:sp>
        <p:nvSpPr>
          <p:cNvPr id="10" name="Flèche droite rayée 9">
            <a:extLst>
              <a:ext uri="{FF2B5EF4-FFF2-40B4-BE49-F238E27FC236}">
                <a16:creationId xmlns:a16="http://schemas.microsoft.com/office/drawing/2014/main" id="{77F53386-70CD-7449-9597-114D6BA4E2EC}"/>
              </a:ext>
            </a:extLst>
          </p:cNvPr>
          <p:cNvSpPr/>
          <p:nvPr/>
        </p:nvSpPr>
        <p:spPr>
          <a:xfrm rot="18786687">
            <a:off x="6013892" y="2787364"/>
            <a:ext cx="2953633" cy="708880"/>
          </a:xfrm>
          <a:prstGeom prst="stripedRightArrow">
            <a:avLst>
              <a:gd name="adj1" fmla="val 3791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extBox 1">
            <a:extLst>
              <a:ext uri="{FF2B5EF4-FFF2-40B4-BE49-F238E27FC236}">
                <a16:creationId xmlns:a16="http://schemas.microsoft.com/office/drawing/2014/main" id="{E7D20E43-800F-6E4D-9C3D-9E354BCEE1BF}"/>
              </a:ext>
            </a:extLst>
          </p:cNvPr>
          <p:cNvSpPr txBox="1"/>
          <p:nvPr/>
        </p:nvSpPr>
        <p:spPr>
          <a:xfrm>
            <a:off x="8698616" y="537702"/>
            <a:ext cx="3109056" cy="646331"/>
          </a:xfrm>
          <a:prstGeom prst="rect">
            <a:avLst/>
          </a:prstGeom>
          <a:noFill/>
        </p:spPr>
        <p:txBody>
          <a:bodyPr wrap="none" rtlCol="0">
            <a:spAutoFit/>
          </a:bodyPr>
          <a:lstStyle/>
          <a:p>
            <a:r>
              <a:rPr lang="en-US" sz="3600" dirty="0"/>
              <a:t>Example: Apple </a:t>
            </a:r>
          </a:p>
        </p:txBody>
      </p:sp>
      <p:sp>
        <p:nvSpPr>
          <p:cNvPr id="11" name="Demi-cadre 11">
            <a:extLst>
              <a:ext uri="{FF2B5EF4-FFF2-40B4-BE49-F238E27FC236}">
                <a16:creationId xmlns:a16="http://schemas.microsoft.com/office/drawing/2014/main" id="{C16C5E77-866F-5343-93C3-795CFD9A2678}"/>
              </a:ext>
            </a:extLst>
          </p:cNvPr>
          <p:cNvSpPr/>
          <p:nvPr/>
        </p:nvSpPr>
        <p:spPr>
          <a:xfrm rot="13114071">
            <a:off x="10201853" y="989164"/>
            <a:ext cx="836726" cy="2123403"/>
          </a:xfrm>
          <a:prstGeom prst="halfFrame">
            <a:avLst>
              <a:gd name="adj1" fmla="val 18802"/>
              <a:gd name="adj2" fmla="val 3333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112475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CAAFF-16F9-0845-9BC7-9208CA4E6E70}"/>
              </a:ext>
            </a:extLst>
          </p:cNvPr>
          <p:cNvSpPr>
            <a:spLocks noGrp="1"/>
          </p:cNvSpPr>
          <p:nvPr>
            <p:ph type="title"/>
          </p:nvPr>
        </p:nvSpPr>
        <p:spPr/>
        <p:txBody>
          <a:bodyPr/>
          <a:lstStyle/>
          <a:p>
            <a:pPr algn="ctr"/>
            <a:r>
              <a:rPr lang="en-US" dirty="0"/>
              <a:t>How apple actually communicates</a:t>
            </a:r>
          </a:p>
        </p:txBody>
      </p:sp>
      <p:sp>
        <p:nvSpPr>
          <p:cNvPr id="5" name="Rectangle 4">
            <a:extLst>
              <a:ext uri="{FF2B5EF4-FFF2-40B4-BE49-F238E27FC236}">
                <a16:creationId xmlns:a16="http://schemas.microsoft.com/office/drawing/2014/main" id="{5348BC4D-D10B-AC44-8650-F8E33B9BFA4D}"/>
              </a:ext>
            </a:extLst>
          </p:cNvPr>
          <p:cNvSpPr/>
          <p:nvPr/>
        </p:nvSpPr>
        <p:spPr>
          <a:xfrm>
            <a:off x="1303756" y="2047938"/>
            <a:ext cx="10074166" cy="4401205"/>
          </a:xfrm>
          <a:prstGeom prst="rect">
            <a:avLst/>
          </a:prstGeom>
        </p:spPr>
        <p:txBody>
          <a:bodyPr wrap="square">
            <a:spAutoFit/>
          </a:bodyPr>
          <a:lstStyle/>
          <a:p>
            <a:r>
              <a:rPr lang="en-US" sz="4000" dirty="0"/>
              <a:t>Everything we do, we believe in challenging the status quo. We believe in thinking differently.</a:t>
            </a:r>
          </a:p>
          <a:p>
            <a:r>
              <a:rPr lang="en-US" sz="4000" dirty="0"/>
              <a:t>The way we challenge the status quo is by making our products beautifully designed, simple to use and user-friendly.</a:t>
            </a:r>
          </a:p>
          <a:p>
            <a:r>
              <a:rPr lang="en-US" sz="4000" dirty="0"/>
              <a:t>And we happen to make great computers. </a:t>
            </a:r>
            <a:r>
              <a:rPr lang="en-US" sz="4000" dirty="0" err="1"/>
              <a:t>Wanna</a:t>
            </a:r>
            <a:r>
              <a:rPr lang="en-US" sz="4000" dirty="0"/>
              <a:t> buy one?</a:t>
            </a:r>
          </a:p>
        </p:txBody>
      </p:sp>
    </p:spTree>
    <p:extLst>
      <p:ext uri="{BB962C8B-B14F-4D97-AF65-F5344CB8AC3E}">
        <p14:creationId xmlns:p14="http://schemas.microsoft.com/office/powerpoint/2010/main" val="456960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90A5-FA60-AB46-A626-7B3C0751263A}"/>
              </a:ext>
            </a:extLst>
          </p:cNvPr>
          <p:cNvSpPr>
            <a:spLocks noGrp="1"/>
          </p:cNvSpPr>
          <p:nvPr>
            <p:ph type="title"/>
          </p:nvPr>
        </p:nvSpPr>
        <p:spPr/>
        <p:txBody>
          <a:bodyPr/>
          <a:lstStyle/>
          <a:p>
            <a:pPr algn="ctr"/>
            <a:r>
              <a:rPr lang="en-US" dirty="0"/>
              <a:t>Apple Example </a:t>
            </a:r>
            <a:r>
              <a:rPr lang="en-US" dirty="0" err="1"/>
              <a:t>cont</a:t>
            </a:r>
            <a:r>
              <a:rPr lang="en-US" dirty="0"/>
              <a:t>…</a:t>
            </a:r>
          </a:p>
        </p:txBody>
      </p:sp>
      <p:sp>
        <p:nvSpPr>
          <p:cNvPr id="3" name="Content Placeholder 2">
            <a:extLst>
              <a:ext uri="{FF2B5EF4-FFF2-40B4-BE49-F238E27FC236}">
                <a16:creationId xmlns:a16="http://schemas.microsoft.com/office/drawing/2014/main" id="{296B1C56-3928-6142-AEB7-F6F5EFDB56D1}"/>
              </a:ext>
            </a:extLst>
          </p:cNvPr>
          <p:cNvSpPr>
            <a:spLocks noGrp="1"/>
          </p:cNvSpPr>
          <p:nvPr>
            <p:ph idx="1"/>
          </p:nvPr>
        </p:nvSpPr>
        <p:spPr/>
        <p:txBody>
          <a:bodyPr>
            <a:normAutofit fontScale="77500" lnSpcReduction="20000"/>
          </a:bodyPr>
          <a:lstStyle/>
          <a:p>
            <a:r>
              <a:rPr lang="en-US" sz="6000" dirty="0"/>
              <a:t>Apple's ability to design such innovative products so consistently</a:t>
            </a:r>
          </a:p>
          <a:p>
            <a:r>
              <a:rPr lang="en-US" sz="6000" dirty="0"/>
              <a:t>Their ability to command loyalty for their products comes from more than simply WHAT they do!!!</a:t>
            </a:r>
          </a:p>
          <a:p>
            <a:endParaRPr lang="en-US" dirty="0"/>
          </a:p>
        </p:txBody>
      </p:sp>
    </p:spTree>
    <p:extLst>
      <p:ext uri="{BB962C8B-B14F-4D97-AF65-F5344CB8AC3E}">
        <p14:creationId xmlns:p14="http://schemas.microsoft.com/office/powerpoint/2010/main" val="3540023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8C531EE-240B-B24D-A6CA-23A94F585F95}"/>
              </a:ext>
            </a:extLst>
          </p:cNvPr>
          <p:cNvSpPr/>
          <p:nvPr/>
        </p:nvSpPr>
        <p:spPr>
          <a:xfrm>
            <a:off x="1266494" y="441463"/>
            <a:ext cx="10610195" cy="6186309"/>
          </a:xfrm>
          <a:prstGeom prst="rect">
            <a:avLst/>
          </a:prstGeom>
        </p:spPr>
        <p:txBody>
          <a:bodyPr wrap="square">
            <a:spAutoFit/>
          </a:bodyPr>
          <a:lstStyle/>
          <a:p>
            <a:r>
              <a:rPr lang="en-US" sz="4400" b="1" dirty="0">
                <a:solidFill>
                  <a:srgbClr val="FF0000"/>
                </a:solidFill>
                <a:latin typeface="BookAntiqua"/>
              </a:rPr>
              <a:t>People don't buy WHAT you do, they buy WHY you do it. </a:t>
            </a:r>
          </a:p>
          <a:p>
            <a:endParaRPr lang="en-US" sz="4400" dirty="0">
              <a:latin typeface="BookAntiqua"/>
            </a:endParaRPr>
          </a:p>
          <a:p>
            <a:endParaRPr lang="en-US" sz="4400" dirty="0">
              <a:latin typeface="BookAntiqua"/>
            </a:endParaRPr>
          </a:p>
          <a:p>
            <a:r>
              <a:rPr lang="en-US" sz="4400" dirty="0">
                <a:latin typeface="BookAntiqua"/>
              </a:rPr>
              <a:t>What does this mean?</a:t>
            </a:r>
          </a:p>
          <a:p>
            <a:endParaRPr lang="en-US" sz="4400" dirty="0">
              <a:latin typeface="BookAntiqua"/>
            </a:endParaRPr>
          </a:p>
          <a:p>
            <a:r>
              <a:rPr lang="en-US" sz="4400" dirty="0">
                <a:latin typeface="BookAntiqua"/>
              </a:rPr>
              <a:t>Apple commercial 1984: </a:t>
            </a:r>
          </a:p>
          <a:p>
            <a:r>
              <a:rPr lang="en-US" sz="4400" dirty="0">
                <a:hlinkClick r:id="rId2"/>
              </a:rPr>
              <a:t>https://www.youtube.com/watch?v=2zfqw8nhUwA</a:t>
            </a:r>
            <a:endParaRPr lang="en-US" sz="4400" dirty="0">
              <a:latin typeface="BookAntiqua"/>
            </a:endParaRPr>
          </a:p>
        </p:txBody>
      </p:sp>
    </p:spTree>
    <p:extLst>
      <p:ext uri="{BB962C8B-B14F-4D97-AF65-F5344CB8AC3E}">
        <p14:creationId xmlns:p14="http://schemas.microsoft.com/office/powerpoint/2010/main" val="3108567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A5CD0-555F-2440-9382-43AABC32CA4A}"/>
              </a:ext>
            </a:extLst>
          </p:cNvPr>
          <p:cNvSpPr>
            <a:spLocks noGrp="1"/>
          </p:cNvSpPr>
          <p:nvPr>
            <p:ph type="title"/>
          </p:nvPr>
        </p:nvSpPr>
        <p:spPr/>
        <p:txBody>
          <a:bodyPr/>
          <a:lstStyle/>
          <a:p>
            <a:pPr algn="ctr"/>
            <a:r>
              <a:rPr lang="en-US" dirty="0" err="1"/>
              <a:t>Ipod</a:t>
            </a:r>
            <a:r>
              <a:rPr lang="en-US" dirty="0"/>
              <a:t> example</a:t>
            </a:r>
          </a:p>
        </p:txBody>
      </p:sp>
      <p:sp>
        <p:nvSpPr>
          <p:cNvPr id="3" name="Content Placeholder 2">
            <a:extLst>
              <a:ext uri="{FF2B5EF4-FFF2-40B4-BE49-F238E27FC236}">
                <a16:creationId xmlns:a16="http://schemas.microsoft.com/office/drawing/2014/main" id="{3AEAF52B-E95C-FE44-8FAE-5F3141A84A2D}"/>
              </a:ext>
            </a:extLst>
          </p:cNvPr>
          <p:cNvSpPr>
            <a:spLocks noGrp="1"/>
          </p:cNvSpPr>
          <p:nvPr>
            <p:ph idx="1"/>
          </p:nvPr>
        </p:nvSpPr>
        <p:spPr>
          <a:xfrm>
            <a:off x="1023078" y="1466195"/>
            <a:ext cx="10635522" cy="5391805"/>
          </a:xfrm>
        </p:spPr>
        <p:txBody>
          <a:bodyPr>
            <a:normAutofit fontScale="92500" lnSpcReduction="10000"/>
          </a:bodyPr>
          <a:lstStyle/>
          <a:p>
            <a:r>
              <a:rPr lang="en-US" sz="3600" dirty="0"/>
              <a:t>Apple did not invent the mp3 or the technology that became the iPod, yet they are credited with transforming the music industry </a:t>
            </a:r>
            <a:r>
              <a:rPr lang="en-US" sz="3600" dirty="0">
                <a:sym typeface="Wingdings" pitchFamily="2" charset="2"/>
              </a:rPr>
              <a:t> actually created by </a:t>
            </a:r>
            <a:r>
              <a:rPr lang="en-US" sz="3600" dirty="0"/>
              <a:t>Creative Technology Ltd</a:t>
            </a:r>
          </a:p>
          <a:p>
            <a:r>
              <a:rPr lang="en-US" sz="3600" dirty="0"/>
              <a:t>Creative </a:t>
            </a:r>
            <a:r>
              <a:rPr lang="en-US" sz="3600" dirty="0">
                <a:sym typeface="Wingdings" pitchFamily="2" charset="2"/>
              </a:rPr>
              <a:t> </a:t>
            </a:r>
            <a:r>
              <a:rPr lang="en-US" sz="3600" dirty="0"/>
              <a:t>advertised their product as a "5GB mp3 player”</a:t>
            </a:r>
          </a:p>
          <a:p>
            <a:r>
              <a:rPr lang="en-US" sz="3600" dirty="0"/>
              <a:t>Apple </a:t>
            </a:r>
            <a:r>
              <a:rPr lang="en-US" sz="3600" dirty="0">
                <a:sym typeface="Wingdings" pitchFamily="2" charset="2"/>
              </a:rPr>
              <a:t> advertised </a:t>
            </a:r>
            <a:r>
              <a:rPr lang="en-US" sz="3600" dirty="0"/>
              <a:t>"1,000 songs in your pocket." </a:t>
            </a:r>
          </a:p>
          <a:p>
            <a:pPr marL="0" indent="0">
              <a:buNone/>
            </a:pPr>
            <a:endParaRPr lang="en-US" sz="3600" dirty="0"/>
          </a:p>
          <a:p>
            <a:r>
              <a:rPr lang="en-US" sz="3600" dirty="0"/>
              <a:t>Creative told us WHAT their product was </a:t>
            </a:r>
          </a:p>
          <a:p>
            <a:r>
              <a:rPr lang="en-US" sz="3600" b="1" i="1" dirty="0">
                <a:solidFill>
                  <a:srgbClr val="FF0000"/>
                </a:solidFill>
              </a:rPr>
              <a:t>Apple told us WHY we needed it.</a:t>
            </a:r>
          </a:p>
          <a:p>
            <a:endParaRPr lang="en-US" dirty="0"/>
          </a:p>
          <a:p>
            <a:endParaRPr lang="en-US" dirty="0"/>
          </a:p>
        </p:txBody>
      </p:sp>
    </p:spTree>
    <p:extLst>
      <p:ext uri="{BB962C8B-B14F-4D97-AF65-F5344CB8AC3E}">
        <p14:creationId xmlns:p14="http://schemas.microsoft.com/office/powerpoint/2010/main" val="99598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0B0E-5976-FB43-9CC0-0A6ADC257401}"/>
              </a:ext>
            </a:extLst>
          </p:cNvPr>
          <p:cNvSpPr>
            <a:spLocks noGrp="1"/>
          </p:cNvSpPr>
          <p:nvPr>
            <p:ph type="title"/>
          </p:nvPr>
        </p:nvSpPr>
        <p:spPr/>
        <p:txBody>
          <a:bodyPr/>
          <a:lstStyle/>
          <a:p>
            <a:pPr algn="ctr"/>
            <a:r>
              <a:rPr lang="en-US" dirty="0"/>
              <a:t>Without first understanding WHY</a:t>
            </a:r>
          </a:p>
        </p:txBody>
      </p:sp>
      <p:sp>
        <p:nvSpPr>
          <p:cNvPr id="3" name="Content Placeholder 2">
            <a:extLst>
              <a:ext uri="{FF2B5EF4-FFF2-40B4-BE49-F238E27FC236}">
                <a16:creationId xmlns:a16="http://schemas.microsoft.com/office/drawing/2014/main" id="{188D7280-8EF0-AE48-A6E6-263C13DAE3D2}"/>
              </a:ext>
            </a:extLst>
          </p:cNvPr>
          <p:cNvSpPr>
            <a:spLocks noGrp="1"/>
          </p:cNvSpPr>
          <p:nvPr>
            <p:ph idx="1"/>
          </p:nvPr>
        </p:nvSpPr>
        <p:spPr/>
        <p:txBody>
          <a:bodyPr>
            <a:normAutofit fontScale="77500" lnSpcReduction="20000"/>
          </a:bodyPr>
          <a:lstStyle/>
          <a:p>
            <a:r>
              <a:rPr lang="en-US" sz="4400" dirty="0"/>
              <a:t>The concept of "better": based on what standard?</a:t>
            </a:r>
          </a:p>
          <a:p>
            <a:r>
              <a:rPr lang="en-US" sz="4400" dirty="0"/>
              <a:t> Is a Ferrari F430 sports car better than a Honda Odyssey minivan? </a:t>
            </a:r>
          </a:p>
          <a:p>
            <a:endParaRPr lang="en-US" sz="4400" dirty="0"/>
          </a:p>
          <a:p>
            <a:r>
              <a:rPr lang="en-US" sz="3800" dirty="0"/>
              <a:t>A company doesn't need to have the best products, they just need to be good or very good. Better or best is a relative comparison. </a:t>
            </a:r>
          </a:p>
          <a:p>
            <a:endParaRPr lang="en-US" dirty="0"/>
          </a:p>
          <a:p>
            <a:pPr marL="0" indent="0">
              <a:buNone/>
            </a:pPr>
            <a:endParaRPr lang="en-US" dirty="0"/>
          </a:p>
        </p:txBody>
      </p:sp>
    </p:spTree>
    <p:extLst>
      <p:ext uri="{BB962C8B-B14F-4D97-AF65-F5344CB8AC3E}">
        <p14:creationId xmlns:p14="http://schemas.microsoft.com/office/powerpoint/2010/main" val="114036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3F414-F725-4A44-98EE-A8D6C6D4A485}"/>
              </a:ext>
            </a:extLst>
          </p:cNvPr>
          <p:cNvSpPr>
            <a:spLocks noGrp="1"/>
          </p:cNvSpPr>
          <p:nvPr>
            <p:ph type="title"/>
          </p:nvPr>
        </p:nvSpPr>
        <p:spPr/>
        <p:txBody>
          <a:bodyPr/>
          <a:lstStyle/>
          <a:p>
            <a:pPr algn="ctr"/>
            <a:r>
              <a:rPr lang="en-US" dirty="0"/>
              <a:t>Conclusions</a:t>
            </a:r>
          </a:p>
        </p:txBody>
      </p:sp>
      <p:sp>
        <p:nvSpPr>
          <p:cNvPr id="3" name="Content Placeholder 2">
            <a:extLst>
              <a:ext uri="{FF2B5EF4-FFF2-40B4-BE49-F238E27FC236}">
                <a16:creationId xmlns:a16="http://schemas.microsoft.com/office/drawing/2014/main" id="{F03922A6-E4EC-9444-BCC0-2FC094BCDC84}"/>
              </a:ext>
            </a:extLst>
          </p:cNvPr>
          <p:cNvSpPr>
            <a:spLocks noGrp="1"/>
          </p:cNvSpPr>
          <p:nvPr>
            <p:ph idx="1"/>
          </p:nvPr>
        </p:nvSpPr>
        <p:spPr>
          <a:xfrm>
            <a:off x="1251678" y="2049518"/>
            <a:ext cx="10178322" cy="3593591"/>
          </a:xfrm>
        </p:spPr>
        <p:txBody>
          <a:bodyPr>
            <a:normAutofit fontScale="70000" lnSpcReduction="20000"/>
          </a:bodyPr>
          <a:lstStyle/>
          <a:p>
            <a:r>
              <a:rPr lang="en-US" sz="4800" b="1" dirty="0"/>
              <a:t>Knowing your WHY is not the only way to be successful, but it is the only way to maintain a lasting success</a:t>
            </a:r>
          </a:p>
          <a:p>
            <a:r>
              <a:rPr lang="en-US" sz="4800" b="1" dirty="0"/>
              <a:t>When a WHY goes fuzzy, it becomes much more difficult to maintain the growth, loyalty and inspiration that helped drive the original success.</a:t>
            </a:r>
          </a:p>
          <a:p>
            <a:endParaRPr lang="en-US" dirty="0"/>
          </a:p>
        </p:txBody>
      </p:sp>
    </p:spTree>
    <p:extLst>
      <p:ext uri="{BB962C8B-B14F-4D97-AF65-F5344CB8AC3E}">
        <p14:creationId xmlns:p14="http://schemas.microsoft.com/office/powerpoint/2010/main" val="1058283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556FC-BC51-1E4C-B946-B59CCC1E1E20}"/>
              </a:ext>
            </a:extLst>
          </p:cNvPr>
          <p:cNvSpPr>
            <a:spLocks noGrp="1"/>
          </p:cNvSpPr>
          <p:nvPr>
            <p:ph type="title"/>
          </p:nvPr>
        </p:nvSpPr>
        <p:spPr/>
        <p:txBody>
          <a:bodyPr/>
          <a:lstStyle/>
          <a:p>
            <a:pPr algn="ctr"/>
            <a:r>
              <a:rPr lang="en-US" dirty="0"/>
              <a:t>Simon </a:t>
            </a:r>
            <a:r>
              <a:rPr lang="en-US" dirty="0" err="1"/>
              <a:t>sinek</a:t>
            </a:r>
            <a:r>
              <a:rPr lang="en-US" dirty="0"/>
              <a:t> on the golden circle- </a:t>
            </a:r>
            <a:r>
              <a:rPr lang="en-US" dirty="0">
                <a:solidFill>
                  <a:srgbClr val="FF0000"/>
                </a:solidFill>
              </a:rPr>
              <a:t>TED Talk</a:t>
            </a:r>
          </a:p>
        </p:txBody>
      </p:sp>
      <p:sp>
        <p:nvSpPr>
          <p:cNvPr id="3" name="Content Placeholder 2">
            <a:extLst>
              <a:ext uri="{FF2B5EF4-FFF2-40B4-BE49-F238E27FC236}">
                <a16:creationId xmlns:a16="http://schemas.microsoft.com/office/drawing/2014/main" id="{6E21C403-9FED-FD4D-971D-843B4D87D392}"/>
              </a:ext>
            </a:extLst>
          </p:cNvPr>
          <p:cNvSpPr>
            <a:spLocks noGrp="1"/>
          </p:cNvSpPr>
          <p:nvPr>
            <p:ph idx="1"/>
          </p:nvPr>
        </p:nvSpPr>
        <p:spPr/>
        <p:txBody>
          <a:bodyPr>
            <a:normAutofit/>
          </a:bodyPr>
          <a:lstStyle/>
          <a:p>
            <a:pPr marL="0" indent="0">
              <a:buNone/>
            </a:pPr>
            <a:r>
              <a:rPr lang="en-US" sz="6000" dirty="0">
                <a:hlinkClick r:id="rId2"/>
              </a:rPr>
              <a:t>https://www.youtube.com/watch?v=l5Tw0PGcyN0</a:t>
            </a:r>
            <a:endParaRPr lang="en-US" sz="6000" dirty="0"/>
          </a:p>
        </p:txBody>
      </p:sp>
    </p:spTree>
    <p:extLst>
      <p:ext uri="{BB962C8B-B14F-4D97-AF65-F5344CB8AC3E}">
        <p14:creationId xmlns:p14="http://schemas.microsoft.com/office/powerpoint/2010/main" val="333278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4210-6E62-CF4D-B1C1-72B4A49DA4D2}"/>
              </a:ext>
            </a:extLst>
          </p:cNvPr>
          <p:cNvSpPr>
            <a:spLocks noGrp="1"/>
          </p:cNvSpPr>
          <p:nvPr>
            <p:ph type="title"/>
          </p:nvPr>
        </p:nvSpPr>
        <p:spPr/>
        <p:txBody>
          <a:bodyPr/>
          <a:lstStyle/>
          <a:p>
            <a:pPr algn="ctr"/>
            <a:r>
              <a:rPr lang="en-US" dirty="0"/>
              <a:t>Question(s) of the day</a:t>
            </a:r>
          </a:p>
        </p:txBody>
      </p:sp>
      <p:sp>
        <p:nvSpPr>
          <p:cNvPr id="3" name="Content Placeholder 2">
            <a:extLst>
              <a:ext uri="{FF2B5EF4-FFF2-40B4-BE49-F238E27FC236}">
                <a16:creationId xmlns:a16="http://schemas.microsoft.com/office/drawing/2014/main" id="{FFAE1164-1A65-AC48-9525-AC4AA5DC404A}"/>
              </a:ext>
            </a:extLst>
          </p:cNvPr>
          <p:cNvSpPr>
            <a:spLocks noGrp="1"/>
          </p:cNvSpPr>
          <p:nvPr>
            <p:ph idx="1"/>
          </p:nvPr>
        </p:nvSpPr>
        <p:spPr/>
        <p:txBody>
          <a:bodyPr>
            <a:normAutofit lnSpcReduction="10000"/>
          </a:bodyPr>
          <a:lstStyle/>
          <a:p>
            <a:pPr marL="0" indent="0">
              <a:buNone/>
            </a:pPr>
            <a:r>
              <a:rPr lang="en-US" sz="4000" b="1" dirty="0">
                <a:solidFill>
                  <a:srgbClr val="00B050"/>
                </a:solidFill>
              </a:rPr>
              <a:t>Welcome back!</a:t>
            </a:r>
          </a:p>
          <a:p>
            <a:pPr marL="0" indent="0">
              <a:buNone/>
            </a:pPr>
            <a:r>
              <a:rPr lang="en-US" sz="4000" dirty="0"/>
              <a:t>1.  What year of your life has been your favorite so far?</a:t>
            </a:r>
          </a:p>
          <a:p>
            <a:pPr marL="0" indent="0">
              <a:buNone/>
            </a:pPr>
            <a:r>
              <a:rPr lang="en-US" sz="4000" dirty="0"/>
              <a:t>2.  What is one thing in your life that you couldn’t live without?</a:t>
            </a:r>
          </a:p>
          <a:p>
            <a:pPr marL="0" indent="0">
              <a:buNone/>
            </a:pPr>
            <a:endParaRPr lang="en-US" dirty="0"/>
          </a:p>
          <a:p>
            <a:endParaRPr lang="en-US" dirty="0"/>
          </a:p>
        </p:txBody>
      </p:sp>
    </p:spTree>
    <p:extLst>
      <p:ext uri="{BB962C8B-B14F-4D97-AF65-F5344CB8AC3E}">
        <p14:creationId xmlns:p14="http://schemas.microsoft.com/office/powerpoint/2010/main" val="2608484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2655-AE92-024A-A591-140708C052F1}"/>
              </a:ext>
            </a:extLst>
          </p:cNvPr>
          <p:cNvSpPr>
            <a:spLocks noGrp="1"/>
          </p:cNvSpPr>
          <p:nvPr>
            <p:ph type="title"/>
          </p:nvPr>
        </p:nvSpPr>
        <p:spPr/>
        <p:txBody>
          <a:bodyPr/>
          <a:lstStyle/>
          <a:p>
            <a:pPr algn="ctr"/>
            <a:r>
              <a:rPr lang="en-US" dirty="0"/>
              <a:t>Discussion Questions</a:t>
            </a:r>
          </a:p>
        </p:txBody>
      </p:sp>
      <p:sp>
        <p:nvSpPr>
          <p:cNvPr id="3" name="Content Placeholder 2">
            <a:extLst>
              <a:ext uri="{FF2B5EF4-FFF2-40B4-BE49-F238E27FC236}">
                <a16:creationId xmlns:a16="http://schemas.microsoft.com/office/drawing/2014/main" id="{71BDDB55-19A4-8340-B1AE-388D93C6CAF8}"/>
              </a:ext>
            </a:extLst>
          </p:cNvPr>
          <p:cNvSpPr>
            <a:spLocks noGrp="1"/>
          </p:cNvSpPr>
          <p:nvPr>
            <p:ph idx="1"/>
          </p:nvPr>
        </p:nvSpPr>
        <p:spPr>
          <a:xfrm>
            <a:off x="1039406" y="1466302"/>
            <a:ext cx="10940322" cy="4950827"/>
          </a:xfrm>
        </p:spPr>
        <p:txBody>
          <a:bodyPr>
            <a:noAutofit/>
          </a:bodyPr>
          <a:lstStyle/>
          <a:p>
            <a:r>
              <a:rPr lang="en-US" sz="2800" dirty="0"/>
              <a:t>The inner, smallest ring of the Golden Circle is the why, what Sinek describes as your “purpose, cause, or belief.” He says that this is the one that few know, and it’s not just profit. The educational equivalent of profit is a grade. If we remove that as a “why,” then what is a why for you with regard to school? If there were no grades, what would lure you to education?</a:t>
            </a:r>
          </a:p>
          <a:p>
            <a:r>
              <a:rPr lang="en-US" sz="2800" dirty="0"/>
              <a:t>According to Sinek, most businesses go from the outside in, whereas inspired leaders go from the inside out (they start with their “why”). What makes this important? What does it matter if you start with what or start with why?</a:t>
            </a:r>
          </a:p>
        </p:txBody>
      </p:sp>
    </p:spTree>
    <p:extLst>
      <p:ext uri="{BB962C8B-B14F-4D97-AF65-F5344CB8AC3E}">
        <p14:creationId xmlns:p14="http://schemas.microsoft.com/office/powerpoint/2010/main" val="334839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9D4F-13AE-C041-BC82-FEAD70A41127}"/>
              </a:ext>
            </a:extLst>
          </p:cNvPr>
          <p:cNvSpPr>
            <a:spLocks noGrp="1"/>
          </p:cNvSpPr>
          <p:nvPr>
            <p:ph type="title"/>
          </p:nvPr>
        </p:nvSpPr>
        <p:spPr/>
        <p:txBody>
          <a:bodyPr/>
          <a:lstStyle/>
          <a:p>
            <a:pPr algn="ctr"/>
            <a:r>
              <a:rPr lang="fr-FR" dirty="0"/>
              <a:t>How do </a:t>
            </a:r>
            <a:r>
              <a:rPr lang="en-US" dirty="0"/>
              <a:t>great</a:t>
            </a:r>
            <a:r>
              <a:rPr lang="fr-FR" dirty="0"/>
              <a:t> leaders </a:t>
            </a:r>
            <a:r>
              <a:rPr lang="en-US" dirty="0"/>
              <a:t>inspire</a:t>
            </a:r>
            <a:r>
              <a:rPr lang="fr-FR" dirty="0"/>
              <a:t> action ?</a:t>
            </a:r>
            <a:endParaRPr lang="en-US" dirty="0"/>
          </a:p>
        </p:txBody>
      </p:sp>
      <p:sp>
        <p:nvSpPr>
          <p:cNvPr id="3" name="Content Placeholder 2">
            <a:extLst>
              <a:ext uri="{FF2B5EF4-FFF2-40B4-BE49-F238E27FC236}">
                <a16:creationId xmlns:a16="http://schemas.microsoft.com/office/drawing/2014/main" id="{5195C323-0A2A-0141-BC74-1312627C80D1}"/>
              </a:ext>
            </a:extLst>
          </p:cNvPr>
          <p:cNvSpPr>
            <a:spLocks noGrp="1"/>
          </p:cNvSpPr>
          <p:nvPr>
            <p:ph idx="1"/>
          </p:nvPr>
        </p:nvSpPr>
        <p:spPr>
          <a:xfrm>
            <a:off x="1251678" y="1718441"/>
            <a:ext cx="10430570" cy="5029200"/>
          </a:xfrm>
        </p:spPr>
        <p:txBody>
          <a:bodyPr>
            <a:normAutofit fontScale="92500" lnSpcReduction="10000"/>
          </a:bodyPr>
          <a:lstStyle/>
          <a:p>
            <a:r>
              <a:rPr lang="en-US" sz="3200" dirty="0"/>
              <a:t>Leaders choose to inspire rather than manipulate in order to motivate people. </a:t>
            </a:r>
          </a:p>
          <a:p>
            <a:r>
              <a:rPr lang="en-US" sz="3200" dirty="0"/>
              <a:t>Whether individuals or organizations, every single one of these inspiring leaders thinks, acts and communicates exactly the same way </a:t>
            </a:r>
            <a:endParaRPr lang="en-US" sz="3200" dirty="0">
              <a:sym typeface="Wingdings" pitchFamily="2" charset="2"/>
            </a:endParaRPr>
          </a:p>
          <a:p>
            <a:r>
              <a:rPr lang="en-US" sz="3200" dirty="0">
                <a:sym typeface="Wingdings" pitchFamily="2" charset="2"/>
              </a:rPr>
              <a:t>Leaders to this consciously by following  </a:t>
            </a:r>
            <a:r>
              <a:rPr lang="en-US" sz="3200" b="1" dirty="0">
                <a:solidFill>
                  <a:srgbClr val="FF0000"/>
                </a:solidFill>
                <a:sym typeface="Wingdings" pitchFamily="2" charset="2"/>
              </a:rPr>
              <a:t>THE GOLDEN CIRCLE</a:t>
            </a:r>
          </a:p>
          <a:p>
            <a:r>
              <a:rPr lang="en-US" sz="3200" dirty="0">
                <a:sym typeface="Wingdings" pitchFamily="2" charset="2"/>
              </a:rPr>
              <a:t>Golden Circle  inspired by the concept of the GOLDEN RATIO (</a:t>
            </a:r>
            <a:r>
              <a:rPr lang="en-US" sz="3200" dirty="0"/>
              <a:t>offers a formula that can produce repeatable and predictable results)</a:t>
            </a:r>
          </a:p>
          <a:p>
            <a:endParaRPr lang="en-US" sz="3200" dirty="0"/>
          </a:p>
          <a:p>
            <a:pPr marL="0" indent="0">
              <a:buNone/>
            </a:pPr>
            <a:endParaRPr lang="en-US" dirty="0"/>
          </a:p>
        </p:txBody>
      </p:sp>
    </p:spTree>
    <p:extLst>
      <p:ext uri="{BB962C8B-B14F-4D97-AF65-F5344CB8AC3E}">
        <p14:creationId xmlns:p14="http://schemas.microsoft.com/office/powerpoint/2010/main" val="46665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0C5CF-A5D0-E742-B34C-75F85B81F524}"/>
              </a:ext>
            </a:extLst>
          </p:cNvPr>
          <p:cNvSpPr>
            <a:spLocks noGrp="1"/>
          </p:cNvSpPr>
          <p:nvPr>
            <p:ph type="title"/>
          </p:nvPr>
        </p:nvSpPr>
        <p:spPr/>
        <p:txBody>
          <a:bodyPr/>
          <a:lstStyle/>
          <a:p>
            <a:r>
              <a:rPr lang="en-US" dirty="0"/>
              <a:t>What does the Golden Circle do?</a:t>
            </a:r>
          </a:p>
        </p:txBody>
      </p:sp>
      <p:sp>
        <p:nvSpPr>
          <p:cNvPr id="3" name="Content Placeholder 2">
            <a:extLst>
              <a:ext uri="{FF2B5EF4-FFF2-40B4-BE49-F238E27FC236}">
                <a16:creationId xmlns:a16="http://schemas.microsoft.com/office/drawing/2014/main" id="{28C7AE72-6486-394F-8C89-879952119055}"/>
              </a:ext>
            </a:extLst>
          </p:cNvPr>
          <p:cNvSpPr>
            <a:spLocks noGrp="1"/>
          </p:cNvSpPr>
          <p:nvPr>
            <p:ph idx="1"/>
          </p:nvPr>
        </p:nvSpPr>
        <p:spPr>
          <a:xfrm>
            <a:off x="851338" y="1324304"/>
            <a:ext cx="11508827" cy="5533696"/>
          </a:xfrm>
        </p:spPr>
        <p:txBody>
          <a:bodyPr>
            <a:normAutofit/>
          </a:bodyPr>
          <a:lstStyle/>
          <a:p>
            <a:r>
              <a:rPr lang="en-US" sz="3200" dirty="0"/>
              <a:t>The Golden Circle finds order and predictability in human behavior. </a:t>
            </a:r>
          </a:p>
          <a:p>
            <a:r>
              <a:rPr lang="en-US" sz="3200" dirty="0"/>
              <a:t>It helps us understand </a:t>
            </a:r>
            <a:r>
              <a:rPr lang="en-US" sz="3200" b="1" dirty="0"/>
              <a:t>why we do what we do. </a:t>
            </a:r>
          </a:p>
          <a:p>
            <a:r>
              <a:rPr lang="en-US" sz="3200" dirty="0"/>
              <a:t>The Golden Circle </a:t>
            </a:r>
            <a:r>
              <a:rPr lang="en-US" sz="3200" dirty="0">
                <a:sym typeface="Wingdings" pitchFamily="2" charset="2"/>
              </a:rPr>
              <a:t> </a:t>
            </a:r>
            <a:r>
              <a:rPr lang="en-US" sz="3200" dirty="0"/>
              <a:t>evidence of how much more we can achieve if we remind ourselves to start everything we do by first asking why.</a:t>
            </a:r>
          </a:p>
          <a:p>
            <a:r>
              <a:rPr lang="en-US" sz="3200" dirty="0"/>
              <a:t>Examples: Apple, Harley Davidson, Southwest Airlines</a:t>
            </a:r>
          </a:p>
          <a:p>
            <a:pPr marL="0" indent="0">
              <a:buNone/>
            </a:pPr>
            <a:r>
              <a:rPr lang="en-US" sz="3200" dirty="0">
                <a:solidFill>
                  <a:srgbClr val="FF0000"/>
                </a:solidFill>
              </a:rPr>
              <a:t>***The Golden Circle shows how these leaders were able to inspire action instead of manipulating people to act.</a:t>
            </a:r>
          </a:p>
          <a:p>
            <a:endParaRPr lang="en-US" sz="3600" dirty="0"/>
          </a:p>
        </p:txBody>
      </p:sp>
    </p:spTree>
    <p:extLst>
      <p:ext uri="{BB962C8B-B14F-4D97-AF65-F5344CB8AC3E}">
        <p14:creationId xmlns:p14="http://schemas.microsoft.com/office/powerpoint/2010/main" val="262520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2B6BAA-8271-4845-B443-84EF5FD34A33}"/>
              </a:ext>
            </a:extLst>
          </p:cNvPr>
          <p:cNvPicPr>
            <a:picLocks noChangeAspect="1"/>
          </p:cNvPicPr>
          <p:nvPr/>
        </p:nvPicPr>
        <p:blipFill>
          <a:blip r:embed="rId2"/>
          <a:stretch>
            <a:fillRect/>
          </a:stretch>
        </p:blipFill>
        <p:spPr>
          <a:xfrm>
            <a:off x="2061240" y="0"/>
            <a:ext cx="8265174" cy="6863371"/>
          </a:xfrm>
          <a:prstGeom prst="rect">
            <a:avLst/>
          </a:prstGeom>
        </p:spPr>
      </p:pic>
    </p:spTree>
    <p:extLst>
      <p:ext uri="{BB962C8B-B14F-4D97-AF65-F5344CB8AC3E}">
        <p14:creationId xmlns:p14="http://schemas.microsoft.com/office/powerpoint/2010/main" val="353618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99E59-7A4F-D84E-9FD3-605D09A88CA3}"/>
              </a:ext>
            </a:extLst>
          </p:cNvPr>
          <p:cNvSpPr>
            <a:spLocks noGrp="1"/>
          </p:cNvSpPr>
          <p:nvPr>
            <p:ph type="title"/>
          </p:nvPr>
        </p:nvSpPr>
        <p:spPr/>
        <p:txBody>
          <a:bodyPr/>
          <a:lstStyle/>
          <a:p>
            <a:pPr algn="ctr"/>
            <a:r>
              <a:rPr lang="en-US" dirty="0"/>
              <a:t>what</a:t>
            </a:r>
          </a:p>
        </p:txBody>
      </p:sp>
      <p:sp>
        <p:nvSpPr>
          <p:cNvPr id="3" name="Content Placeholder 2">
            <a:extLst>
              <a:ext uri="{FF2B5EF4-FFF2-40B4-BE49-F238E27FC236}">
                <a16:creationId xmlns:a16="http://schemas.microsoft.com/office/drawing/2014/main" id="{0A0249B5-E506-8C4A-AC5D-08BAD056D7AE}"/>
              </a:ext>
            </a:extLst>
          </p:cNvPr>
          <p:cNvSpPr>
            <a:spLocks noGrp="1"/>
          </p:cNvSpPr>
          <p:nvPr>
            <p:ph idx="1"/>
          </p:nvPr>
        </p:nvSpPr>
        <p:spPr>
          <a:xfrm>
            <a:off x="1125553" y="1608085"/>
            <a:ext cx="10588226" cy="4571998"/>
          </a:xfrm>
        </p:spPr>
        <p:txBody>
          <a:bodyPr>
            <a:normAutofit fontScale="92500" lnSpcReduction="10000"/>
          </a:bodyPr>
          <a:lstStyle/>
          <a:p>
            <a:r>
              <a:rPr lang="en-US" sz="3600" dirty="0"/>
              <a:t>Every single company and organization on the planet knows WHAT they do. </a:t>
            </a:r>
          </a:p>
          <a:p>
            <a:r>
              <a:rPr lang="en-US" sz="3600" dirty="0"/>
              <a:t>No matter how big or small, no matter what industry. Everyone is easily able to describe the products or services a company sells or the job function they have within that system. </a:t>
            </a:r>
          </a:p>
          <a:p>
            <a:r>
              <a:rPr lang="en-US" sz="3600" dirty="0"/>
              <a:t>These are products they sell or the services they offer.</a:t>
            </a:r>
          </a:p>
          <a:p>
            <a:pPr marL="0" indent="0">
              <a:buNone/>
            </a:pPr>
            <a:r>
              <a:rPr lang="en-US" sz="3600" dirty="0"/>
              <a:t>***WHATs are easy to identify.</a:t>
            </a:r>
          </a:p>
          <a:p>
            <a:endParaRPr lang="en-US" dirty="0"/>
          </a:p>
        </p:txBody>
      </p:sp>
    </p:spTree>
    <p:extLst>
      <p:ext uri="{BB962C8B-B14F-4D97-AF65-F5344CB8AC3E}">
        <p14:creationId xmlns:p14="http://schemas.microsoft.com/office/powerpoint/2010/main" val="33116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68391-2428-0B43-95FC-B94E7D0A9059}"/>
              </a:ext>
            </a:extLst>
          </p:cNvPr>
          <p:cNvSpPr>
            <a:spLocks noGrp="1"/>
          </p:cNvSpPr>
          <p:nvPr>
            <p:ph type="title"/>
          </p:nvPr>
        </p:nvSpPr>
        <p:spPr/>
        <p:txBody>
          <a:bodyPr/>
          <a:lstStyle/>
          <a:p>
            <a:pPr algn="ctr"/>
            <a:r>
              <a:rPr lang="en-US" dirty="0"/>
              <a:t>How</a:t>
            </a:r>
          </a:p>
        </p:txBody>
      </p:sp>
      <p:sp>
        <p:nvSpPr>
          <p:cNvPr id="3" name="Content Placeholder 2">
            <a:extLst>
              <a:ext uri="{FF2B5EF4-FFF2-40B4-BE49-F238E27FC236}">
                <a16:creationId xmlns:a16="http://schemas.microsoft.com/office/drawing/2014/main" id="{12AD93F3-1695-2B4C-AF0C-CF684B777136}"/>
              </a:ext>
            </a:extLst>
          </p:cNvPr>
          <p:cNvSpPr>
            <a:spLocks noGrp="1"/>
          </p:cNvSpPr>
          <p:nvPr>
            <p:ph idx="1"/>
          </p:nvPr>
        </p:nvSpPr>
        <p:spPr>
          <a:xfrm>
            <a:off x="1251678" y="1412230"/>
            <a:ext cx="10335977" cy="5603425"/>
          </a:xfrm>
        </p:spPr>
        <p:txBody>
          <a:bodyPr>
            <a:noAutofit/>
          </a:bodyPr>
          <a:lstStyle/>
          <a:p>
            <a:r>
              <a:rPr lang="en-US" sz="4000" dirty="0"/>
              <a:t>Some companies and people know HOW they do WHAT they do. </a:t>
            </a:r>
          </a:p>
          <a:p>
            <a:r>
              <a:rPr lang="en-US" sz="4000" dirty="0"/>
              <a:t>HOWs are often given to explain how something is different or better. </a:t>
            </a:r>
          </a:p>
          <a:p>
            <a:r>
              <a:rPr lang="en-US" sz="4000" dirty="0"/>
              <a:t>These are the things that make them special or set them apart from their competition</a:t>
            </a:r>
          </a:p>
          <a:p>
            <a:pPr marL="0" indent="0">
              <a:buNone/>
            </a:pPr>
            <a:r>
              <a:rPr lang="en-US" sz="4000" dirty="0"/>
              <a:t>***Not as obvious as WHATs</a:t>
            </a:r>
          </a:p>
        </p:txBody>
      </p:sp>
    </p:spTree>
    <p:extLst>
      <p:ext uri="{BB962C8B-B14F-4D97-AF65-F5344CB8AC3E}">
        <p14:creationId xmlns:p14="http://schemas.microsoft.com/office/powerpoint/2010/main" val="234879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81AF-9D88-9A41-891C-A7D926B10652}"/>
              </a:ext>
            </a:extLst>
          </p:cNvPr>
          <p:cNvSpPr>
            <a:spLocks noGrp="1"/>
          </p:cNvSpPr>
          <p:nvPr>
            <p:ph type="title"/>
          </p:nvPr>
        </p:nvSpPr>
        <p:spPr/>
        <p:txBody>
          <a:bodyPr/>
          <a:lstStyle/>
          <a:p>
            <a:pPr algn="ctr"/>
            <a:r>
              <a:rPr lang="en-US" dirty="0"/>
              <a:t>Why</a:t>
            </a:r>
          </a:p>
        </p:txBody>
      </p:sp>
      <p:sp>
        <p:nvSpPr>
          <p:cNvPr id="3" name="Content Placeholder 2">
            <a:extLst>
              <a:ext uri="{FF2B5EF4-FFF2-40B4-BE49-F238E27FC236}">
                <a16:creationId xmlns:a16="http://schemas.microsoft.com/office/drawing/2014/main" id="{FEA76EB4-2C3C-9545-A958-E84D87496DDD}"/>
              </a:ext>
            </a:extLst>
          </p:cNvPr>
          <p:cNvSpPr>
            <a:spLocks noGrp="1"/>
          </p:cNvSpPr>
          <p:nvPr>
            <p:ph idx="1"/>
          </p:nvPr>
        </p:nvSpPr>
        <p:spPr>
          <a:xfrm>
            <a:off x="1251678" y="1592318"/>
            <a:ext cx="10335977" cy="4634116"/>
          </a:xfrm>
        </p:spPr>
        <p:txBody>
          <a:bodyPr>
            <a:normAutofit fontScale="85000" lnSpcReduction="10000"/>
          </a:bodyPr>
          <a:lstStyle/>
          <a:p>
            <a:r>
              <a:rPr lang="en-US" sz="4000" dirty="0"/>
              <a:t>Very few people or companies can clearly articulate WHY they do WHAT they do. </a:t>
            </a:r>
          </a:p>
          <a:p>
            <a:r>
              <a:rPr lang="en-US" sz="4000" dirty="0"/>
              <a:t>WHY </a:t>
            </a:r>
            <a:r>
              <a:rPr lang="en-US" sz="4000" dirty="0">
                <a:sym typeface="Wingdings" pitchFamily="2" charset="2"/>
              </a:rPr>
              <a:t> </a:t>
            </a:r>
            <a:r>
              <a:rPr lang="en-US" sz="4000" dirty="0"/>
              <a:t>what is your purpose, cause or belief? WHY does your company exist? WHY do you get out of bed every morning? And WHY should anyone care? </a:t>
            </a:r>
          </a:p>
          <a:p>
            <a:pPr marL="0" indent="0">
              <a:buNone/>
            </a:pPr>
            <a:r>
              <a:rPr lang="en-US" sz="4000" dirty="0"/>
              <a:t>**WHY is not about making money.  That’s a result. It’s a purpose, cause or belief. It’s the very reason your organization exists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9147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13C93063-FE60-514C-9C24-36D30E87C0A8}"/>
              </a:ext>
            </a:extLst>
          </p:cNvPr>
          <p:cNvSpPr/>
          <p:nvPr/>
        </p:nvSpPr>
        <p:spPr>
          <a:xfrm>
            <a:off x="2930243" y="923984"/>
            <a:ext cx="6160169" cy="5751094"/>
          </a:xfrm>
          <a:prstGeom prst="ellipse">
            <a:avLst/>
          </a:prstGeom>
          <a:solidFill>
            <a:srgbClr val="C89D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a:extLst>
              <a:ext uri="{FF2B5EF4-FFF2-40B4-BE49-F238E27FC236}">
                <a16:creationId xmlns:a16="http://schemas.microsoft.com/office/drawing/2014/main" id="{6ED8B571-884D-9047-8580-8F8C95053668}"/>
              </a:ext>
            </a:extLst>
          </p:cNvPr>
          <p:cNvSpPr/>
          <p:nvPr/>
        </p:nvSpPr>
        <p:spPr>
          <a:xfrm>
            <a:off x="4189716" y="1904083"/>
            <a:ext cx="3892775" cy="3747668"/>
          </a:xfrm>
          <a:prstGeom prst="ellipse">
            <a:avLst/>
          </a:prstGeom>
          <a:solidFill>
            <a:srgbClr val="E8DAC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fr-FR" dirty="0"/>
          </a:p>
        </p:txBody>
      </p:sp>
      <p:sp>
        <p:nvSpPr>
          <p:cNvPr id="4" name="Ellipse 3">
            <a:extLst>
              <a:ext uri="{FF2B5EF4-FFF2-40B4-BE49-F238E27FC236}">
                <a16:creationId xmlns:a16="http://schemas.microsoft.com/office/drawing/2014/main" id="{F4C6946B-72CB-A34B-A588-B1F8770EA417}"/>
              </a:ext>
            </a:extLst>
          </p:cNvPr>
          <p:cNvSpPr/>
          <p:nvPr/>
        </p:nvSpPr>
        <p:spPr>
          <a:xfrm>
            <a:off x="5236496" y="2922968"/>
            <a:ext cx="1852157" cy="1709898"/>
          </a:xfrm>
          <a:prstGeom prst="ellipse">
            <a:avLst/>
          </a:prstGeom>
          <a:solidFill>
            <a:srgbClr val="FFF1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WHY </a:t>
            </a:r>
          </a:p>
        </p:txBody>
      </p:sp>
      <p:sp>
        <p:nvSpPr>
          <p:cNvPr id="7" name="ZoneTexte 6">
            <a:extLst>
              <a:ext uri="{FF2B5EF4-FFF2-40B4-BE49-F238E27FC236}">
                <a16:creationId xmlns:a16="http://schemas.microsoft.com/office/drawing/2014/main" id="{9CE3C379-996C-DA42-8AC1-FE0FDA34A32D}"/>
              </a:ext>
            </a:extLst>
          </p:cNvPr>
          <p:cNvSpPr txBox="1"/>
          <p:nvPr/>
        </p:nvSpPr>
        <p:spPr>
          <a:xfrm>
            <a:off x="3806164" y="3799531"/>
            <a:ext cx="1799216" cy="369332"/>
          </a:xfrm>
          <a:prstGeom prst="rect">
            <a:avLst/>
          </a:prstGeom>
          <a:noFill/>
        </p:spPr>
        <p:txBody>
          <a:bodyPr wrap="square" rtlCol="0">
            <a:spAutoFit/>
          </a:bodyPr>
          <a:lstStyle/>
          <a:p>
            <a:pPr algn="ctr"/>
            <a:r>
              <a:rPr lang="fr-FR" b="1" u="sng" dirty="0"/>
              <a:t>HOW</a:t>
            </a:r>
          </a:p>
        </p:txBody>
      </p:sp>
      <p:sp>
        <p:nvSpPr>
          <p:cNvPr id="8" name="ZoneTexte 7">
            <a:extLst>
              <a:ext uri="{FF2B5EF4-FFF2-40B4-BE49-F238E27FC236}">
                <a16:creationId xmlns:a16="http://schemas.microsoft.com/office/drawing/2014/main" id="{95155793-7698-6748-A03A-7F002725D302}"/>
              </a:ext>
            </a:extLst>
          </p:cNvPr>
          <p:cNvSpPr txBox="1"/>
          <p:nvPr/>
        </p:nvSpPr>
        <p:spPr>
          <a:xfrm>
            <a:off x="2523502" y="4262093"/>
            <a:ext cx="2011680" cy="400110"/>
          </a:xfrm>
          <a:prstGeom prst="rect">
            <a:avLst/>
          </a:prstGeom>
          <a:noFill/>
        </p:spPr>
        <p:txBody>
          <a:bodyPr wrap="square" rtlCol="0">
            <a:spAutoFit/>
          </a:bodyPr>
          <a:lstStyle/>
          <a:p>
            <a:pPr algn="ctr"/>
            <a:r>
              <a:rPr lang="fr-FR" sz="2000" b="1" u="sng" dirty="0"/>
              <a:t>WHAT</a:t>
            </a:r>
            <a:endParaRPr lang="fr-FR" sz="2000" b="1" dirty="0"/>
          </a:p>
        </p:txBody>
      </p:sp>
      <p:sp>
        <p:nvSpPr>
          <p:cNvPr id="9" name="ZoneTexte 8">
            <a:extLst>
              <a:ext uri="{FF2B5EF4-FFF2-40B4-BE49-F238E27FC236}">
                <a16:creationId xmlns:a16="http://schemas.microsoft.com/office/drawing/2014/main" id="{FD7B3B25-1687-4B49-A90F-48E59FBA64D0}"/>
              </a:ext>
            </a:extLst>
          </p:cNvPr>
          <p:cNvSpPr txBox="1"/>
          <p:nvPr/>
        </p:nvSpPr>
        <p:spPr>
          <a:xfrm>
            <a:off x="1251284" y="180474"/>
            <a:ext cx="5053263" cy="523220"/>
          </a:xfrm>
          <a:prstGeom prst="rect">
            <a:avLst/>
          </a:prstGeom>
          <a:noFill/>
        </p:spPr>
        <p:txBody>
          <a:bodyPr wrap="square" rtlCol="0">
            <a:spAutoFit/>
          </a:bodyPr>
          <a:lstStyle/>
          <a:p>
            <a:r>
              <a:rPr lang="fr-FR" sz="2800" b="1" dirty="0"/>
              <a:t>THE GOLDEN CIRCLE</a:t>
            </a:r>
          </a:p>
        </p:txBody>
      </p:sp>
      <p:sp>
        <p:nvSpPr>
          <p:cNvPr id="10" name="Flèche droite rayée 9">
            <a:extLst>
              <a:ext uri="{FF2B5EF4-FFF2-40B4-BE49-F238E27FC236}">
                <a16:creationId xmlns:a16="http://schemas.microsoft.com/office/drawing/2014/main" id="{77F53386-70CD-7449-9597-114D6BA4E2EC}"/>
              </a:ext>
            </a:extLst>
          </p:cNvPr>
          <p:cNvSpPr/>
          <p:nvPr/>
        </p:nvSpPr>
        <p:spPr>
          <a:xfrm rot="20002838">
            <a:off x="3054422" y="4225506"/>
            <a:ext cx="2953633" cy="708880"/>
          </a:xfrm>
          <a:prstGeom prst="stripedRightArrow">
            <a:avLst>
              <a:gd name="adj1" fmla="val 3791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extBox 1">
            <a:extLst>
              <a:ext uri="{FF2B5EF4-FFF2-40B4-BE49-F238E27FC236}">
                <a16:creationId xmlns:a16="http://schemas.microsoft.com/office/drawing/2014/main" id="{C0D16DC8-CF8A-854F-B58C-F805664F480E}"/>
              </a:ext>
            </a:extLst>
          </p:cNvPr>
          <p:cNvSpPr txBox="1"/>
          <p:nvPr/>
        </p:nvSpPr>
        <p:spPr>
          <a:xfrm>
            <a:off x="8466043" y="442084"/>
            <a:ext cx="3121612" cy="3170099"/>
          </a:xfrm>
          <a:prstGeom prst="rect">
            <a:avLst/>
          </a:prstGeom>
          <a:noFill/>
        </p:spPr>
        <p:txBody>
          <a:bodyPr wrap="square" rtlCol="0">
            <a:spAutoFit/>
          </a:bodyPr>
          <a:lstStyle/>
          <a:p>
            <a:pPr algn="ctr"/>
            <a:r>
              <a:rPr lang="en-US" sz="4000" dirty="0"/>
              <a:t>Most companies today (everyone else)</a:t>
            </a:r>
          </a:p>
        </p:txBody>
      </p:sp>
    </p:spTree>
    <p:extLst>
      <p:ext uri="{BB962C8B-B14F-4D97-AF65-F5344CB8AC3E}">
        <p14:creationId xmlns:p14="http://schemas.microsoft.com/office/powerpoint/2010/main" val="90747360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58333E-6 -4.07407E-6 L 4.58333E-6 4.44444E-6 " pathEditMode="relative" rAng="0" ptsTypes="AA">
                                      <p:cBhvr>
                                        <p:cTn id="6" dur="2000" fill="hold"/>
                                        <p:tgtEl>
                                          <p:spTgt spid="10"/>
                                        </p:tgtEl>
                                        <p:attrNameLst>
                                          <p:attrName>ppt_x</p:attrName>
                                          <p:attrName>ppt_y</p:attrName>
                                        </p:attrNameLst>
                                      </p:cBhvr>
                                      <p:rCtr x="1589" y="-15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292</TotalTime>
  <Words>885</Words>
  <Application>Microsoft Macintosh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BookAntiqua</vt:lpstr>
      <vt:lpstr>Gill Sans MT</vt:lpstr>
      <vt:lpstr>Impact</vt:lpstr>
      <vt:lpstr>Wingdings</vt:lpstr>
      <vt:lpstr>Badge</vt:lpstr>
      <vt:lpstr>PowerPoint Presentation</vt:lpstr>
      <vt:lpstr>Question(s) of the day</vt:lpstr>
      <vt:lpstr>How do great leaders inspire action ?</vt:lpstr>
      <vt:lpstr>What does the Golden Circle do?</vt:lpstr>
      <vt:lpstr>PowerPoint Presentation</vt:lpstr>
      <vt:lpstr>what</vt:lpstr>
      <vt:lpstr>How</vt:lpstr>
      <vt:lpstr>Why</vt:lpstr>
      <vt:lpstr>PowerPoint Presentation</vt:lpstr>
      <vt:lpstr>Apple, if they were like everyone else</vt:lpstr>
      <vt:lpstr>PowerPoint Presentation</vt:lpstr>
      <vt:lpstr>PowerPoint Presentation</vt:lpstr>
      <vt:lpstr>How apple actually communicates</vt:lpstr>
      <vt:lpstr>Apple Example cont…</vt:lpstr>
      <vt:lpstr>PowerPoint Presentation</vt:lpstr>
      <vt:lpstr>Ipod example</vt:lpstr>
      <vt:lpstr>Without first understanding WHY</vt:lpstr>
      <vt:lpstr>Conclusions</vt:lpstr>
      <vt:lpstr>Simon sinek on the golden circle- TED Talk</vt:lpstr>
      <vt:lpstr>Discussion Questions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Khaoula</dc:creator>
  <cp:lastModifiedBy>Oumama Kabli</cp:lastModifiedBy>
  <cp:revision>37</cp:revision>
  <dcterms:created xsi:type="dcterms:W3CDTF">2018-11-06T15:11:44Z</dcterms:created>
  <dcterms:modified xsi:type="dcterms:W3CDTF">2019-04-16T00:35:16Z</dcterms:modified>
</cp:coreProperties>
</file>