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80" r:id="rId5"/>
    <p:sldId id="262" r:id="rId6"/>
    <p:sldId id="263" r:id="rId7"/>
    <p:sldId id="264" r:id="rId8"/>
    <p:sldId id="266" r:id="rId9"/>
    <p:sldId id="265" r:id="rId10"/>
    <p:sldId id="260" r:id="rId11"/>
    <p:sldId id="257" r:id="rId12"/>
    <p:sldId id="269" r:id="rId13"/>
    <p:sldId id="268" r:id="rId14"/>
    <p:sldId id="271" r:id="rId15"/>
    <p:sldId id="274" r:id="rId16"/>
    <p:sldId id="278" r:id="rId17"/>
    <p:sldId id="275" r:id="rId18"/>
    <p:sldId id="272" r:id="rId19"/>
    <p:sldId id="273" r:id="rId20"/>
    <p:sldId id="261" r:id="rId21"/>
    <p:sldId id="270" r:id="rId22"/>
    <p:sldId id="277" r:id="rId23"/>
    <p:sldId id="276" r:id="rId24"/>
    <p:sldId id="267"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0"/>
    <p:restoredTop sz="94718"/>
  </p:normalViewPr>
  <p:slideViewPr>
    <p:cSldViewPr snapToGrid="0" snapToObjects="1">
      <p:cViewPr>
        <p:scale>
          <a:sx n="79" d="100"/>
          <a:sy n="79" d="100"/>
        </p:scale>
        <p:origin x="640"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10/28/18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10/28/18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10/28/18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family.lovetoknow.com/definition-nuclear-family" TargetMode="External"/><Relationship Id="rId3" Type="http://schemas.openxmlformats.org/officeDocument/2006/relationships/hyperlink" Target="https://www.entitymag.com/shattering-glass-history-womens-liberation-movement-america/" TargetMode="External"/><Relationship Id="rId7" Type="http://schemas.openxmlformats.org/officeDocument/2006/relationships/hyperlink" Target="https://en.wikipedia.org/wiki/Equality_feminism" TargetMode="External"/><Relationship Id="rId2" Type="http://schemas.openxmlformats.org/officeDocument/2006/relationships/hyperlink" Target="https://www.ducksters.com/history/civil_rights/elizabeth_cady_stanton.php" TargetMode="External"/><Relationship Id="rId1" Type="http://schemas.openxmlformats.org/officeDocument/2006/relationships/slideLayout" Target="../slideLayouts/slideLayout2.xml"/><Relationship Id="rId6" Type="http://schemas.openxmlformats.org/officeDocument/2006/relationships/hyperlink" Target="http://womenshistory.info/declaration-sentiments-1848-womens-rights-convention/" TargetMode="External"/><Relationship Id="rId5" Type="http://schemas.openxmlformats.org/officeDocument/2006/relationships/hyperlink" Target="https://www.thoughtco.com/seneca-falls-declaration-of-sentiments-3530487" TargetMode="External"/><Relationship Id="rId10" Type="http://schemas.openxmlformats.org/officeDocument/2006/relationships/hyperlink" Target="https://dailyhistory.org/What_was_the_Second_Wave_Feminist_Movement%3F" TargetMode="External"/><Relationship Id="rId4" Type="http://schemas.openxmlformats.org/officeDocument/2006/relationships/hyperlink" Target="https://www.thoughtco.com/womens-liberation-movement-3528926" TargetMode="External"/><Relationship Id="rId9" Type="http://schemas.openxmlformats.org/officeDocument/2006/relationships/hyperlink" Target="https://www.thoughtco.com/what-is-radical-feminism-352899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outube.com/watch?v=VEmOUHxes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9341-3E07-234D-B0A2-28FFD78F539D}"/>
              </a:ext>
            </a:extLst>
          </p:cNvPr>
          <p:cNvSpPr>
            <a:spLocks noGrp="1"/>
          </p:cNvSpPr>
          <p:nvPr>
            <p:ph type="ctrTitle"/>
          </p:nvPr>
        </p:nvSpPr>
        <p:spPr>
          <a:xfrm>
            <a:off x="1469748" y="1919851"/>
            <a:ext cx="8825658" cy="2677648"/>
          </a:xfrm>
        </p:spPr>
        <p:txBody>
          <a:bodyPr/>
          <a:lstStyle/>
          <a:p>
            <a:pPr algn="ctr"/>
            <a:r>
              <a:rPr lang="en-US" b="1" dirty="0"/>
              <a:t>Civil Rights Movements (Gender) </a:t>
            </a:r>
          </a:p>
        </p:txBody>
      </p:sp>
      <p:sp>
        <p:nvSpPr>
          <p:cNvPr id="3" name="Subtitle 2">
            <a:extLst>
              <a:ext uri="{FF2B5EF4-FFF2-40B4-BE49-F238E27FC236}">
                <a16:creationId xmlns:a16="http://schemas.microsoft.com/office/drawing/2014/main" id="{19D257BD-CCA2-DC48-9234-C811AE025C1E}"/>
              </a:ext>
            </a:extLst>
          </p:cNvPr>
          <p:cNvSpPr>
            <a:spLocks noGrp="1"/>
          </p:cNvSpPr>
          <p:nvPr>
            <p:ph type="subTitle" idx="1"/>
          </p:nvPr>
        </p:nvSpPr>
        <p:spPr/>
        <p:txBody>
          <a:bodyPr/>
          <a:lstStyle/>
          <a:p>
            <a:pPr algn="ctr"/>
            <a:r>
              <a:rPr lang="en-US" b="1" dirty="0"/>
              <a:t>Professor </a:t>
            </a:r>
            <a:r>
              <a:rPr lang="en-US" b="1" dirty="0" err="1"/>
              <a:t>Oumama</a:t>
            </a:r>
            <a:r>
              <a:rPr lang="en-US" b="1" dirty="0"/>
              <a:t> </a:t>
            </a:r>
            <a:r>
              <a:rPr lang="en-US" b="1" dirty="0" err="1"/>
              <a:t>Kabli</a:t>
            </a:r>
            <a:endParaRPr lang="en-US" b="1" dirty="0"/>
          </a:p>
          <a:p>
            <a:pPr algn="ctr"/>
            <a:r>
              <a:rPr lang="en-US" b="1" dirty="0"/>
              <a:t>October 29, 2018</a:t>
            </a:r>
          </a:p>
        </p:txBody>
      </p:sp>
      <p:pic>
        <p:nvPicPr>
          <p:cNvPr id="5" name="Picture 4">
            <a:extLst>
              <a:ext uri="{FF2B5EF4-FFF2-40B4-BE49-F238E27FC236}">
                <a16:creationId xmlns:a16="http://schemas.microsoft.com/office/drawing/2014/main" id="{6F7B45EF-8E30-FD44-8B6B-4FC23FE9C548}"/>
              </a:ext>
            </a:extLst>
          </p:cNvPr>
          <p:cNvPicPr>
            <a:picLocks noChangeAspect="1"/>
          </p:cNvPicPr>
          <p:nvPr/>
        </p:nvPicPr>
        <p:blipFill>
          <a:blip r:embed="rId2"/>
          <a:stretch>
            <a:fillRect/>
          </a:stretch>
        </p:blipFill>
        <p:spPr>
          <a:xfrm>
            <a:off x="7495082" y="683935"/>
            <a:ext cx="3631765" cy="2264972"/>
          </a:xfrm>
          <a:prstGeom prst="rect">
            <a:avLst/>
          </a:prstGeom>
        </p:spPr>
      </p:pic>
      <p:pic>
        <p:nvPicPr>
          <p:cNvPr id="7" name="Picture 6">
            <a:extLst>
              <a:ext uri="{FF2B5EF4-FFF2-40B4-BE49-F238E27FC236}">
                <a16:creationId xmlns:a16="http://schemas.microsoft.com/office/drawing/2014/main" id="{7F9EAA04-135A-4F4C-8EBA-A35788D04AB0}"/>
              </a:ext>
            </a:extLst>
          </p:cNvPr>
          <p:cNvPicPr>
            <a:picLocks noChangeAspect="1"/>
          </p:cNvPicPr>
          <p:nvPr/>
        </p:nvPicPr>
        <p:blipFill>
          <a:blip r:embed="rId3"/>
          <a:stretch>
            <a:fillRect/>
          </a:stretch>
        </p:blipFill>
        <p:spPr>
          <a:xfrm>
            <a:off x="570338" y="3897442"/>
            <a:ext cx="3351323" cy="2318318"/>
          </a:xfrm>
          <a:prstGeom prst="rect">
            <a:avLst/>
          </a:prstGeom>
        </p:spPr>
      </p:pic>
      <p:pic>
        <p:nvPicPr>
          <p:cNvPr id="9" name="Picture 8">
            <a:extLst>
              <a:ext uri="{FF2B5EF4-FFF2-40B4-BE49-F238E27FC236}">
                <a16:creationId xmlns:a16="http://schemas.microsoft.com/office/drawing/2014/main" id="{350F3D21-1B60-9340-810D-51D17079C836}"/>
              </a:ext>
            </a:extLst>
          </p:cNvPr>
          <p:cNvPicPr>
            <a:picLocks noChangeAspect="1"/>
          </p:cNvPicPr>
          <p:nvPr/>
        </p:nvPicPr>
        <p:blipFill>
          <a:blip r:embed="rId4"/>
          <a:stretch>
            <a:fillRect/>
          </a:stretch>
        </p:blipFill>
        <p:spPr>
          <a:xfrm>
            <a:off x="7495082" y="3897442"/>
            <a:ext cx="3926883" cy="2303328"/>
          </a:xfrm>
          <a:prstGeom prst="rect">
            <a:avLst/>
          </a:prstGeom>
        </p:spPr>
      </p:pic>
      <p:pic>
        <p:nvPicPr>
          <p:cNvPr id="11" name="Picture 10">
            <a:extLst>
              <a:ext uri="{FF2B5EF4-FFF2-40B4-BE49-F238E27FC236}">
                <a16:creationId xmlns:a16="http://schemas.microsoft.com/office/drawing/2014/main" id="{AA787E44-0A0F-4C4A-B2F5-ADDB988C4912}"/>
              </a:ext>
            </a:extLst>
          </p:cNvPr>
          <p:cNvPicPr>
            <a:picLocks noChangeAspect="1"/>
          </p:cNvPicPr>
          <p:nvPr/>
        </p:nvPicPr>
        <p:blipFill>
          <a:blip r:embed="rId5"/>
          <a:stretch>
            <a:fillRect/>
          </a:stretch>
        </p:blipFill>
        <p:spPr>
          <a:xfrm>
            <a:off x="2396281" y="592884"/>
            <a:ext cx="1525380" cy="2294171"/>
          </a:xfrm>
          <a:prstGeom prst="rect">
            <a:avLst/>
          </a:prstGeom>
        </p:spPr>
      </p:pic>
    </p:spTree>
    <p:extLst>
      <p:ext uri="{BB962C8B-B14F-4D97-AF65-F5344CB8AC3E}">
        <p14:creationId xmlns:p14="http://schemas.microsoft.com/office/powerpoint/2010/main" val="412451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0286-017F-5342-9D9B-0EA4990B9DFA}"/>
              </a:ext>
            </a:extLst>
          </p:cNvPr>
          <p:cNvSpPr>
            <a:spLocks noGrp="1"/>
          </p:cNvSpPr>
          <p:nvPr>
            <p:ph type="title"/>
          </p:nvPr>
        </p:nvSpPr>
        <p:spPr/>
        <p:txBody>
          <a:bodyPr/>
          <a:lstStyle/>
          <a:p>
            <a:pPr algn="ctr"/>
            <a:r>
              <a:rPr lang="en-US" b="1" dirty="0"/>
              <a:t>Second Wave of Feminism </a:t>
            </a:r>
          </a:p>
        </p:txBody>
      </p:sp>
      <p:sp>
        <p:nvSpPr>
          <p:cNvPr id="3" name="Content Placeholder 2">
            <a:extLst>
              <a:ext uri="{FF2B5EF4-FFF2-40B4-BE49-F238E27FC236}">
                <a16:creationId xmlns:a16="http://schemas.microsoft.com/office/drawing/2014/main" id="{395AF075-6021-F54C-BC56-573711121A26}"/>
              </a:ext>
            </a:extLst>
          </p:cNvPr>
          <p:cNvSpPr>
            <a:spLocks noGrp="1"/>
          </p:cNvSpPr>
          <p:nvPr>
            <p:ph idx="1"/>
          </p:nvPr>
        </p:nvSpPr>
        <p:spPr>
          <a:xfrm>
            <a:off x="391886" y="2407557"/>
            <a:ext cx="12061371" cy="4189186"/>
          </a:xfrm>
        </p:spPr>
        <p:txBody>
          <a:bodyPr>
            <a:normAutofit/>
          </a:bodyPr>
          <a:lstStyle/>
          <a:p>
            <a:r>
              <a:rPr lang="en-US" sz="3200" dirty="0"/>
              <a:t>Second-wave feminism is also known as the </a:t>
            </a:r>
            <a:r>
              <a:rPr lang="en-US" sz="3200" b="1" dirty="0"/>
              <a:t>Women’s Liberation Movement</a:t>
            </a:r>
            <a:r>
              <a:rPr lang="en-US" sz="3200" dirty="0"/>
              <a:t>. </a:t>
            </a:r>
          </a:p>
          <a:p>
            <a:r>
              <a:rPr lang="en-US" sz="3200" dirty="0"/>
              <a:t>The second wave made strides towards equality in the 1960s to 1980s. It fought for female equality in the professional and domestic spheres, family and reproductive rights and for freedom of female sexual expression. </a:t>
            </a:r>
          </a:p>
          <a:p>
            <a:pPr marL="0" indent="0">
              <a:buNone/>
            </a:pPr>
            <a:endParaRPr lang="en-US" dirty="0"/>
          </a:p>
        </p:txBody>
      </p:sp>
    </p:spTree>
    <p:extLst>
      <p:ext uri="{BB962C8B-B14F-4D97-AF65-F5344CB8AC3E}">
        <p14:creationId xmlns:p14="http://schemas.microsoft.com/office/powerpoint/2010/main" val="385451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F185-9C42-664C-A5C5-DD76CF763C7E}"/>
              </a:ext>
            </a:extLst>
          </p:cNvPr>
          <p:cNvSpPr>
            <a:spLocks noGrp="1"/>
          </p:cNvSpPr>
          <p:nvPr>
            <p:ph type="title"/>
          </p:nvPr>
        </p:nvSpPr>
        <p:spPr/>
        <p:txBody>
          <a:bodyPr/>
          <a:lstStyle/>
          <a:p>
            <a:pPr algn="ctr"/>
            <a:r>
              <a:rPr lang="en-US" b="1" dirty="0"/>
              <a:t>The Women’s Liberation Movement</a:t>
            </a:r>
          </a:p>
        </p:txBody>
      </p:sp>
      <p:sp>
        <p:nvSpPr>
          <p:cNvPr id="3" name="Content Placeholder 2">
            <a:extLst>
              <a:ext uri="{FF2B5EF4-FFF2-40B4-BE49-F238E27FC236}">
                <a16:creationId xmlns:a16="http://schemas.microsoft.com/office/drawing/2014/main" id="{BAC58FD9-88F1-5D40-AC16-DE898B6F4B46}"/>
              </a:ext>
            </a:extLst>
          </p:cNvPr>
          <p:cNvSpPr>
            <a:spLocks noGrp="1"/>
          </p:cNvSpPr>
          <p:nvPr>
            <p:ph idx="1"/>
          </p:nvPr>
        </p:nvSpPr>
        <p:spPr>
          <a:xfrm>
            <a:off x="0" y="2662691"/>
            <a:ext cx="5959929" cy="3362552"/>
          </a:xfrm>
        </p:spPr>
        <p:txBody>
          <a:bodyPr>
            <a:noAutofit/>
          </a:bodyPr>
          <a:lstStyle/>
          <a:p>
            <a:r>
              <a:rPr lang="en-US" sz="2400" dirty="0"/>
              <a:t>It’s goal was to free women from oppression and male supremacy.</a:t>
            </a:r>
          </a:p>
          <a:p>
            <a:r>
              <a:rPr lang="en-US" sz="2400" dirty="0"/>
              <a:t>The movement consisted of women's liberation groups, advocacy, protests, feminist theory, and a variety of diverse individual and group actions on behalf of women and freedom. </a:t>
            </a:r>
          </a:p>
        </p:txBody>
      </p:sp>
      <p:pic>
        <p:nvPicPr>
          <p:cNvPr id="5" name="Picture 4">
            <a:extLst>
              <a:ext uri="{FF2B5EF4-FFF2-40B4-BE49-F238E27FC236}">
                <a16:creationId xmlns:a16="http://schemas.microsoft.com/office/drawing/2014/main" id="{3A1E0323-E417-0C43-BEF1-3CCA53720D9C}"/>
              </a:ext>
            </a:extLst>
          </p:cNvPr>
          <p:cNvPicPr>
            <a:picLocks noChangeAspect="1"/>
          </p:cNvPicPr>
          <p:nvPr/>
        </p:nvPicPr>
        <p:blipFill>
          <a:blip r:embed="rId2"/>
          <a:stretch>
            <a:fillRect/>
          </a:stretch>
        </p:blipFill>
        <p:spPr>
          <a:xfrm>
            <a:off x="5796643" y="2479788"/>
            <a:ext cx="6395357" cy="3728358"/>
          </a:xfrm>
          <a:prstGeom prst="rect">
            <a:avLst/>
          </a:prstGeom>
        </p:spPr>
      </p:pic>
    </p:spTree>
    <p:extLst>
      <p:ext uri="{BB962C8B-B14F-4D97-AF65-F5344CB8AC3E}">
        <p14:creationId xmlns:p14="http://schemas.microsoft.com/office/powerpoint/2010/main" val="3657416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F41A-2355-0245-88C5-C44E5E705E9A}"/>
              </a:ext>
            </a:extLst>
          </p:cNvPr>
          <p:cNvSpPr>
            <a:spLocks noGrp="1"/>
          </p:cNvSpPr>
          <p:nvPr>
            <p:ph type="title"/>
          </p:nvPr>
        </p:nvSpPr>
        <p:spPr/>
        <p:txBody>
          <a:bodyPr/>
          <a:lstStyle/>
          <a:p>
            <a:pPr algn="ctr"/>
            <a:r>
              <a:rPr lang="en-US" b="1" dirty="0"/>
              <a:t>Second Wave of Feminism </a:t>
            </a:r>
            <a:r>
              <a:rPr lang="en-US" b="1" dirty="0" err="1"/>
              <a:t>cont</a:t>
            </a:r>
            <a:r>
              <a:rPr lang="en-US" b="1" dirty="0"/>
              <a:t>… </a:t>
            </a:r>
          </a:p>
        </p:txBody>
      </p:sp>
      <p:sp>
        <p:nvSpPr>
          <p:cNvPr id="3" name="Content Placeholder 2">
            <a:extLst>
              <a:ext uri="{FF2B5EF4-FFF2-40B4-BE49-F238E27FC236}">
                <a16:creationId xmlns:a16="http://schemas.microsoft.com/office/drawing/2014/main" id="{57B1E405-E170-8C4F-8392-B583BA25B82D}"/>
              </a:ext>
            </a:extLst>
          </p:cNvPr>
          <p:cNvSpPr>
            <a:spLocks noGrp="1"/>
          </p:cNvSpPr>
          <p:nvPr>
            <p:ph idx="1"/>
          </p:nvPr>
        </p:nvSpPr>
        <p:spPr>
          <a:xfrm>
            <a:off x="550797" y="2570843"/>
            <a:ext cx="10846546" cy="4091214"/>
          </a:xfrm>
        </p:spPr>
        <p:txBody>
          <a:bodyPr>
            <a:normAutofit lnSpcReduction="10000"/>
          </a:bodyPr>
          <a:lstStyle/>
          <a:p>
            <a:r>
              <a:rPr lang="en-US" sz="2400" dirty="0"/>
              <a:t>Women during this time disagreed with the “nuclear family” as the ideal situation for women. </a:t>
            </a:r>
          </a:p>
          <a:p>
            <a:r>
              <a:rPr lang="en-US" sz="2400" dirty="0"/>
              <a:t>They also fought to banish the unjust treatment of women in the workplace, in school and in their personal lives. Additionally, women tried to secure divorce rights and legalize abortion.</a:t>
            </a:r>
          </a:p>
          <a:p>
            <a:r>
              <a:rPr lang="en-US" sz="2400" dirty="0"/>
              <a:t>Liberals and conservatives found themselves united in the fight for women, but divided on different social issues.</a:t>
            </a:r>
          </a:p>
          <a:p>
            <a:r>
              <a:rPr lang="en-US" sz="2400" dirty="0"/>
              <a:t>Also, the second wave of feminism argued that sex and gender were independent of each other. Sex, to them, was biologically defined while gender was socially defined.</a:t>
            </a:r>
          </a:p>
          <a:p>
            <a:endParaRPr lang="en-US" dirty="0"/>
          </a:p>
        </p:txBody>
      </p:sp>
    </p:spTree>
    <p:extLst>
      <p:ext uri="{BB962C8B-B14F-4D97-AF65-F5344CB8AC3E}">
        <p14:creationId xmlns:p14="http://schemas.microsoft.com/office/powerpoint/2010/main" val="264824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9CE1-B0A4-0A40-9EA4-95C191E55886}"/>
              </a:ext>
            </a:extLst>
          </p:cNvPr>
          <p:cNvSpPr>
            <a:spLocks noGrp="1"/>
          </p:cNvSpPr>
          <p:nvPr>
            <p:ph type="title"/>
          </p:nvPr>
        </p:nvSpPr>
        <p:spPr/>
        <p:txBody>
          <a:bodyPr/>
          <a:lstStyle/>
          <a:p>
            <a:pPr algn="ctr"/>
            <a:r>
              <a:rPr lang="en-US" b="1" dirty="0"/>
              <a:t>The Nuclear Family</a:t>
            </a:r>
          </a:p>
        </p:txBody>
      </p:sp>
      <p:sp>
        <p:nvSpPr>
          <p:cNvPr id="3" name="Content Placeholder 2">
            <a:extLst>
              <a:ext uri="{FF2B5EF4-FFF2-40B4-BE49-F238E27FC236}">
                <a16:creationId xmlns:a16="http://schemas.microsoft.com/office/drawing/2014/main" id="{7DDE5A2E-DF73-7043-B785-A5495EC44B67}"/>
              </a:ext>
            </a:extLst>
          </p:cNvPr>
          <p:cNvSpPr>
            <a:spLocks noGrp="1"/>
          </p:cNvSpPr>
          <p:nvPr>
            <p:ph idx="1"/>
          </p:nvPr>
        </p:nvSpPr>
        <p:spPr>
          <a:xfrm>
            <a:off x="567400" y="2554514"/>
            <a:ext cx="4968260" cy="3416300"/>
          </a:xfrm>
        </p:spPr>
        <p:txBody>
          <a:bodyPr>
            <a:normAutofit lnSpcReduction="10000"/>
          </a:bodyPr>
          <a:lstStyle/>
          <a:p>
            <a:pPr marL="0" indent="0">
              <a:buNone/>
            </a:pPr>
            <a:r>
              <a:rPr lang="en-US" sz="2400" dirty="0"/>
              <a:t>The traditional definition of a nuclear family is a family unit that includes two married parents of opposite genders and their biological or adopted children living in the same residence. </a:t>
            </a:r>
          </a:p>
          <a:p>
            <a:pPr marL="0" indent="0">
              <a:buNone/>
            </a:pPr>
            <a:r>
              <a:rPr lang="en-US" sz="2400" b="1" dirty="0"/>
              <a:t>How has the image of the nuclear family changed today?</a:t>
            </a:r>
          </a:p>
        </p:txBody>
      </p:sp>
      <p:pic>
        <p:nvPicPr>
          <p:cNvPr id="5" name="Picture 4">
            <a:extLst>
              <a:ext uri="{FF2B5EF4-FFF2-40B4-BE49-F238E27FC236}">
                <a16:creationId xmlns:a16="http://schemas.microsoft.com/office/drawing/2014/main" id="{06C79168-2106-2A40-AF8E-FA779F17E413}"/>
              </a:ext>
            </a:extLst>
          </p:cNvPr>
          <p:cNvPicPr>
            <a:picLocks noChangeAspect="1"/>
          </p:cNvPicPr>
          <p:nvPr/>
        </p:nvPicPr>
        <p:blipFill>
          <a:blip r:embed="rId2"/>
          <a:stretch>
            <a:fillRect/>
          </a:stretch>
        </p:blipFill>
        <p:spPr>
          <a:xfrm>
            <a:off x="5535660" y="1803187"/>
            <a:ext cx="6117772" cy="4918953"/>
          </a:xfrm>
          <a:prstGeom prst="rect">
            <a:avLst/>
          </a:prstGeom>
        </p:spPr>
      </p:pic>
    </p:spTree>
    <p:extLst>
      <p:ext uri="{BB962C8B-B14F-4D97-AF65-F5344CB8AC3E}">
        <p14:creationId xmlns:p14="http://schemas.microsoft.com/office/powerpoint/2010/main" val="283992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C52D-BA90-B44C-AB5D-EF4809B2966F}"/>
              </a:ext>
            </a:extLst>
          </p:cNvPr>
          <p:cNvSpPr>
            <a:spLocks noGrp="1"/>
          </p:cNvSpPr>
          <p:nvPr>
            <p:ph type="title"/>
          </p:nvPr>
        </p:nvSpPr>
        <p:spPr/>
        <p:txBody>
          <a:bodyPr/>
          <a:lstStyle/>
          <a:p>
            <a:pPr algn="ctr"/>
            <a:r>
              <a:rPr lang="en-US" b="1" dirty="0"/>
              <a:t>Equal Rights Feminism</a:t>
            </a:r>
          </a:p>
        </p:txBody>
      </p:sp>
      <p:sp>
        <p:nvSpPr>
          <p:cNvPr id="3" name="Content Placeholder 2">
            <a:extLst>
              <a:ext uri="{FF2B5EF4-FFF2-40B4-BE49-F238E27FC236}">
                <a16:creationId xmlns:a16="http://schemas.microsoft.com/office/drawing/2014/main" id="{378E869B-1C9F-F749-87BF-7C27550EC479}"/>
              </a:ext>
            </a:extLst>
          </p:cNvPr>
          <p:cNvSpPr>
            <a:spLocks noGrp="1"/>
          </p:cNvSpPr>
          <p:nvPr>
            <p:ph idx="1"/>
          </p:nvPr>
        </p:nvSpPr>
        <p:spPr>
          <a:xfrm>
            <a:off x="354853" y="2578099"/>
            <a:ext cx="6421503" cy="3416300"/>
          </a:xfrm>
        </p:spPr>
        <p:txBody>
          <a:bodyPr>
            <a:normAutofit fontScale="92500" lnSpcReduction="10000"/>
          </a:bodyPr>
          <a:lstStyle/>
          <a:p>
            <a:r>
              <a:rPr lang="en-US" sz="2400" dirty="0"/>
              <a:t>Focuses on the basic similarities between men and women, and whose ultimate goal is the equality of the sexes in all domains.</a:t>
            </a:r>
          </a:p>
          <a:p>
            <a:r>
              <a:rPr lang="en-US" sz="2400" dirty="0"/>
              <a:t>This includes economic and political equality, equal access within the workplace, freedom from oppressive gender stereotyping.</a:t>
            </a:r>
          </a:p>
          <a:p>
            <a:r>
              <a:rPr lang="en-US" sz="2400" dirty="0"/>
              <a:t>The equal-rights feminists were largely white, older in age, and most came from affluent backgrounds.</a:t>
            </a:r>
          </a:p>
        </p:txBody>
      </p:sp>
      <p:pic>
        <p:nvPicPr>
          <p:cNvPr id="5" name="Picture 4">
            <a:extLst>
              <a:ext uri="{FF2B5EF4-FFF2-40B4-BE49-F238E27FC236}">
                <a16:creationId xmlns:a16="http://schemas.microsoft.com/office/drawing/2014/main" id="{F356BFC7-524C-874C-B8FB-B6B5C28E9083}"/>
              </a:ext>
            </a:extLst>
          </p:cNvPr>
          <p:cNvPicPr>
            <a:picLocks noChangeAspect="1"/>
          </p:cNvPicPr>
          <p:nvPr/>
        </p:nvPicPr>
        <p:blipFill>
          <a:blip r:embed="rId2"/>
          <a:stretch>
            <a:fillRect/>
          </a:stretch>
        </p:blipFill>
        <p:spPr>
          <a:xfrm>
            <a:off x="6940660" y="2554514"/>
            <a:ext cx="4957425" cy="3990218"/>
          </a:xfrm>
          <a:prstGeom prst="rect">
            <a:avLst/>
          </a:prstGeom>
        </p:spPr>
      </p:pic>
    </p:spTree>
    <p:extLst>
      <p:ext uri="{BB962C8B-B14F-4D97-AF65-F5344CB8AC3E}">
        <p14:creationId xmlns:p14="http://schemas.microsoft.com/office/powerpoint/2010/main" val="3590475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FC4B-187F-4C46-94A3-488A142EBE61}"/>
              </a:ext>
            </a:extLst>
          </p:cNvPr>
          <p:cNvSpPr>
            <a:spLocks noGrp="1"/>
          </p:cNvSpPr>
          <p:nvPr>
            <p:ph type="title"/>
          </p:nvPr>
        </p:nvSpPr>
        <p:spPr/>
        <p:txBody>
          <a:bodyPr/>
          <a:lstStyle/>
          <a:p>
            <a:pPr algn="ctr"/>
            <a:r>
              <a:rPr lang="en-US" b="1" dirty="0"/>
              <a:t>Radical Feminism</a:t>
            </a:r>
          </a:p>
        </p:txBody>
      </p:sp>
      <p:sp>
        <p:nvSpPr>
          <p:cNvPr id="3" name="Content Placeholder 2">
            <a:extLst>
              <a:ext uri="{FF2B5EF4-FFF2-40B4-BE49-F238E27FC236}">
                <a16:creationId xmlns:a16="http://schemas.microsoft.com/office/drawing/2014/main" id="{5B24FFAB-4631-F448-BD01-765111349504}"/>
              </a:ext>
            </a:extLst>
          </p:cNvPr>
          <p:cNvSpPr>
            <a:spLocks noGrp="1"/>
          </p:cNvSpPr>
          <p:nvPr>
            <p:ph idx="1"/>
          </p:nvPr>
        </p:nvSpPr>
        <p:spPr>
          <a:xfrm>
            <a:off x="0" y="2521856"/>
            <a:ext cx="6564086" cy="4450444"/>
          </a:xfrm>
        </p:spPr>
        <p:txBody>
          <a:bodyPr>
            <a:noAutofit/>
          </a:bodyPr>
          <a:lstStyle/>
          <a:p>
            <a:r>
              <a:rPr lang="en-US" sz="2000" dirty="0"/>
              <a:t>Radical feminism is a philosophy emphasizing the patriarchal roots of inequality between men and women, or, more specifically, the social domination of women by men. </a:t>
            </a:r>
          </a:p>
          <a:p>
            <a:r>
              <a:rPr lang="en-US" sz="2000" dirty="0"/>
              <a:t>Radical feminism views patriarchy as dividing societal rights, privileges, and power primarily along the lines of sex, and as a result oppressing women and privileging men.</a:t>
            </a:r>
          </a:p>
          <a:p>
            <a:r>
              <a:rPr lang="en-US" sz="2000" dirty="0"/>
              <a:t>Radical feminists were made up younger white affluent women, and minority women of all ages who were active in the Civil Rights movement.</a:t>
            </a:r>
          </a:p>
        </p:txBody>
      </p:sp>
      <p:pic>
        <p:nvPicPr>
          <p:cNvPr id="5" name="Picture 4">
            <a:extLst>
              <a:ext uri="{FF2B5EF4-FFF2-40B4-BE49-F238E27FC236}">
                <a16:creationId xmlns:a16="http://schemas.microsoft.com/office/drawing/2014/main" id="{4862829E-12A4-314E-9789-FD5D1E73F854}"/>
              </a:ext>
            </a:extLst>
          </p:cNvPr>
          <p:cNvPicPr>
            <a:picLocks noChangeAspect="1"/>
          </p:cNvPicPr>
          <p:nvPr/>
        </p:nvPicPr>
        <p:blipFill>
          <a:blip r:embed="rId2"/>
          <a:stretch>
            <a:fillRect/>
          </a:stretch>
        </p:blipFill>
        <p:spPr>
          <a:xfrm>
            <a:off x="6564087" y="2857500"/>
            <a:ext cx="5627914" cy="3118757"/>
          </a:xfrm>
          <a:prstGeom prst="rect">
            <a:avLst/>
          </a:prstGeom>
        </p:spPr>
      </p:pic>
    </p:spTree>
    <p:extLst>
      <p:ext uri="{BB962C8B-B14F-4D97-AF65-F5344CB8AC3E}">
        <p14:creationId xmlns:p14="http://schemas.microsoft.com/office/powerpoint/2010/main" val="427059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91B07F-B767-5C47-91BC-9A21AEE3D550}"/>
              </a:ext>
            </a:extLst>
          </p:cNvPr>
          <p:cNvPicPr>
            <a:picLocks noGrp="1" noChangeAspect="1"/>
          </p:cNvPicPr>
          <p:nvPr>
            <p:ph idx="1"/>
          </p:nvPr>
        </p:nvPicPr>
        <p:blipFill>
          <a:blip r:embed="rId2"/>
          <a:stretch>
            <a:fillRect/>
          </a:stretch>
        </p:blipFill>
        <p:spPr>
          <a:xfrm>
            <a:off x="1583872" y="0"/>
            <a:ext cx="8017329" cy="6858000"/>
          </a:xfrm>
        </p:spPr>
      </p:pic>
    </p:spTree>
    <p:extLst>
      <p:ext uri="{BB962C8B-B14F-4D97-AF65-F5344CB8AC3E}">
        <p14:creationId xmlns:p14="http://schemas.microsoft.com/office/powerpoint/2010/main" val="347445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2169-D2B0-2641-87DB-D82A59C5974C}"/>
              </a:ext>
            </a:extLst>
          </p:cNvPr>
          <p:cNvSpPr>
            <a:spLocks noGrp="1"/>
          </p:cNvSpPr>
          <p:nvPr>
            <p:ph type="title"/>
          </p:nvPr>
        </p:nvSpPr>
        <p:spPr/>
        <p:txBody>
          <a:bodyPr/>
          <a:lstStyle/>
          <a:p>
            <a:pPr algn="ctr"/>
            <a:r>
              <a:rPr lang="en-US" b="1" dirty="0"/>
              <a:t>Key Issues</a:t>
            </a:r>
          </a:p>
        </p:txBody>
      </p:sp>
      <p:sp>
        <p:nvSpPr>
          <p:cNvPr id="3" name="Content Placeholder 2">
            <a:extLst>
              <a:ext uri="{FF2B5EF4-FFF2-40B4-BE49-F238E27FC236}">
                <a16:creationId xmlns:a16="http://schemas.microsoft.com/office/drawing/2014/main" id="{51345974-DF14-5145-A684-6EF48BBCAE6A}"/>
              </a:ext>
            </a:extLst>
          </p:cNvPr>
          <p:cNvSpPr>
            <a:spLocks noGrp="1"/>
          </p:cNvSpPr>
          <p:nvPr>
            <p:ph idx="1"/>
          </p:nvPr>
        </p:nvSpPr>
        <p:spPr>
          <a:xfrm>
            <a:off x="0" y="2514597"/>
            <a:ext cx="12192000" cy="4147460"/>
          </a:xfrm>
        </p:spPr>
        <p:txBody>
          <a:bodyPr>
            <a:noAutofit/>
          </a:bodyPr>
          <a:lstStyle/>
          <a:p>
            <a:r>
              <a:rPr lang="en-US" sz="2000" dirty="0"/>
              <a:t>Reproductive rights for women, including freedom to make choices to give birth, have an abortion, use birth control, or get sterilized.</a:t>
            </a:r>
          </a:p>
          <a:p>
            <a:r>
              <a:rPr lang="en-US" sz="2000" dirty="0"/>
              <a:t>Evaluating and then breaking down traditional gender roles in private relationships as well as in public policies.</a:t>
            </a:r>
          </a:p>
          <a:p>
            <a:r>
              <a:rPr lang="en-US" sz="2000" dirty="0"/>
              <a:t>Understanding pornography as an industry and practice leading to harm to women</a:t>
            </a:r>
          </a:p>
          <a:p>
            <a:r>
              <a:rPr lang="en-US" sz="2000" dirty="0"/>
              <a:t>Understanding rape as an expression of patriarchal power, not a seeking of sex.</a:t>
            </a:r>
          </a:p>
          <a:p>
            <a:r>
              <a:rPr lang="en-US" sz="2000" dirty="0"/>
              <a:t>Understanding prostitution under patriarchy as oppression of women, sexually and economically.</a:t>
            </a:r>
          </a:p>
          <a:p>
            <a:r>
              <a:rPr lang="en-US" sz="2000" dirty="0"/>
              <a:t>A critique of motherhood, marriage, the nuclear family, and sexuality, questioning how much of our culture is based on patriarchal assumptions.</a:t>
            </a:r>
          </a:p>
        </p:txBody>
      </p:sp>
      <p:pic>
        <p:nvPicPr>
          <p:cNvPr id="5" name="Picture 4">
            <a:extLst>
              <a:ext uri="{FF2B5EF4-FFF2-40B4-BE49-F238E27FC236}">
                <a16:creationId xmlns:a16="http://schemas.microsoft.com/office/drawing/2014/main" id="{376F97C4-2667-A74F-B739-34708EB16FCC}"/>
              </a:ext>
            </a:extLst>
          </p:cNvPr>
          <p:cNvPicPr>
            <a:picLocks noChangeAspect="1"/>
          </p:cNvPicPr>
          <p:nvPr/>
        </p:nvPicPr>
        <p:blipFill>
          <a:blip r:embed="rId2"/>
          <a:stretch>
            <a:fillRect/>
          </a:stretch>
        </p:blipFill>
        <p:spPr>
          <a:xfrm flipH="1">
            <a:off x="10172701" y="0"/>
            <a:ext cx="1180192" cy="1596011"/>
          </a:xfrm>
          <a:prstGeom prst="rect">
            <a:avLst/>
          </a:prstGeom>
        </p:spPr>
      </p:pic>
    </p:spTree>
    <p:extLst>
      <p:ext uri="{BB962C8B-B14F-4D97-AF65-F5344CB8AC3E}">
        <p14:creationId xmlns:p14="http://schemas.microsoft.com/office/powerpoint/2010/main" val="50536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EFA3-C896-DD43-8AA4-4E9EE0BC0197}"/>
              </a:ext>
            </a:extLst>
          </p:cNvPr>
          <p:cNvSpPr>
            <a:spLocks noGrp="1"/>
          </p:cNvSpPr>
          <p:nvPr>
            <p:ph type="title"/>
          </p:nvPr>
        </p:nvSpPr>
        <p:spPr/>
        <p:txBody>
          <a:bodyPr/>
          <a:lstStyle/>
          <a:p>
            <a:pPr algn="ctr"/>
            <a:r>
              <a:rPr lang="en-US" b="1" dirty="0"/>
              <a:t>Court Cases during the Second Wave</a:t>
            </a:r>
          </a:p>
        </p:txBody>
      </p:sp>
      <p:sp>
        <p:nvSpPr>
          <p:cNvPr id="3" name="Content Placeholder 2">
            <a:extLst>
              <a:ext uri="{FF2B5EF4-FFF2-40B4-BE49-F238E27FC236}">
                <a16:creationId xmlns:a16="http://schemas.microsoft.com/office/drawing/2014/main" id="{BF9DD1B5-540B-504E-9E98-7F1B99169B9E}"/>
              </a:ext>
            </a:extLst>
          </p:cNvPr>
          <p:cNvSpPr>
            <a:spLocks noGrp="1"/>
          </p:cNvSpPr>
          <p:nvPr>
            <p:ph idx="1"/>
          </p:nvPr>
        </p:nvSpPr>
        <p:spPr>
          <a:xfrm>
            <a:off x="273212" y="2325913"/>
            <a:ext cx="11510574" cy="4385130"/>
          </a:xfrm>
        </p:spPr>
        <p:txBody>
          <a:bodyPr>
            <a:noAutofit/>
          </a:bodyPr>
          <a:lstStyle/>
          <a:p>
            <a:r>
              <a:rPr lang="en-US" sz="2800" dirty="0"/>
              <a:t>The </a:t>
            </a:r>
            <a:r>
              <a:rPr lang="en-US" sz="2800" b="1" dirty="0"/>
              <a:t>Equal Pay Act of 1963 </a:t>
            </a:r>
            <a:r>
              <a:rPr lang="en-US" sz="2800" dirty="0"/>
              <a:t>saw the “end” of discrimination in the work place based on sex. </a:t>
            </a:r>
          </a:p>
          <a:p>
            <a:r>
              <a:rPr lang="en-US" sz="2800" dirty="0"/>
              <a:t>The Supreme Court ruling of </a:t>
            </a:r>
            <a:r>
              <a:rPr lang="en-US" sz="2800" b="1" i="1" dirty="0"/>
              <a:t>Griswold v. Connecticut </a:t>
            </a:r>
            <a:r>
              <a:rPr lang="en-US" sz="2800" dirty="0"/>
              <a:t>in 1965 saw the legalization of birth control for married couples.</a:t>
            </a:r>
          </a:p>
          <a:p>
            <a:r>
              <a:rPr lang="en-US" sz="2800" dirty="0"/>
              <a:t>In 1972, the Supreme Court case </a:t>
            </a:r>
            <a:r>
              <a:rPr lang="en-US" sz="2800" b="1" i="1" dirty="0"/>
              <a:t>Eisenstadt v. Baird </a:t>
            </a:r>
            <a:r>
              <a:rPr lang="en-US" sz="2800" dirty="0"/>
              <a:t>saw the legalization of birth control for the unmarried. </a:t>
            </a:r>
          </a:p>
          <a:p>
            <a:r>
              <a:rPr lang="en-US" sz="2800" dirty="0"/>
              <a:t>The 1973 Supreme Court case </a:t>
            </a:r>
            <a:r>
              <a:rPr lang="en-US" sz="2800" b="1" i="1" dirty="0"/>
              <a:t>Roe v. Wade </a:t>
            </a:r>
            <a:r>
              <a:rPr lang="en-US" sz="2800" dirty="0"/>
              <a:t>legalized abortion in the United States and ended up being one of the greatest victories for women during this time.</a:t>
            </a:r>
          </a:p>
        </p:txBody>
      </p:sp>
    </p:spTree>
    <p:extLst>
      <p:ext uri="{BB962C8B-B14F-4D97-AF65-F5344CB8AC3E}">
        <p14:creationId xmlns:p14="http://schemas.microsoft.com/office/powerpoint/2010/main" val="4187184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25F6-AAC5-904B-B73C-E107AF37015C}"/>
              </a:ext>
            </a:extLst>
          </p:cNvPr>
          <p:cNvSpPr>
            <a:spLocks noGrp="1"/>
          </p:cNvSpPr>
          <p:nvPr>
            <p:ph type="title"/>
          </p:nvPr>
        </p:nvSpPr>
        <p:spPr/>
        <p:txBody>
          <a:bodyPr/>
          <a:lstStyle/>
          <a:p>
            <a:pPr algn="ctr"/>
            <a:r>
              <a:rPr lang="en-US" b="1" dirty="0"/>
              <a:t>Minorities and Feminism </a:t>
            </a:r>
          </a:p>
        </p:txBody>
      </p:sp>
      <p:sp>
        <p:nvSpPr>
          <p:cNvPr id="3" name="Content Placeholder 2">
            <a:extLst>
              <a:ext uri="{FF2B5EF4-FFF2-40B4-BE49-F238E27FC236}">
                <a16:creationId xmlns:a16="http://schemas.microsoft.com/office/drawing/2014/main" id="{B076417A-B558-1642-A06E-5F564B4F8307}"/>
              </a:ext>
            </a:extLst>
          </p:cNvPr>
          <p:cNvSpPr>
            <a:spLocks noGrp="1"/>
          </p:cNvSpPr>
          <p:nvPr>
            <p:ph idx="1"/>
          </p:nvPr>
        </p:nvSpPr>
        <p:spPr>
          <a:xfrm>
            <a:off x="3960091" y="2624212"/>
            <a:ext cx="7989046" cy="3416300"/>
          </a:xfrm>
        </p:spPr>
        <p:txBody>
          <a:bodyPr>
            <a:normAutofit fontScale="92500"/>
          </a:bodyPr>
          <a:lstStyle/>
          <a:p>
            <a:r>
              <a:rPr lang="en-US" dirty="0"/>
              <a:t>Women of color found themselves underrepresented in both the racial and gender movements that were fighting for greater equality. </a:t>
            </a:r>
          </a:p>
          <a:p>
            <a:r>
              <a:rPr lang="en-US" dirty="0"/>
              <a:t>Black, Latina/Chicana, Asian, and Native American women were active in feminist agendas at the time, but there were tensions within the broader feminists movements because a large percentage of the leaders were white. </a:t>
            </a:r>
          </a:p>
          <a:p>
            <a:r>
              <a:rPr lang="en-US" dirty="0"/>
              <a:t>Some non-white feminists criticized the wider feminist movement for failing to be equal in the movement's representation and incorporating racial and other issues.</a:t>
            </a:r>
          </a:p>
          <a:p>
            <a:r>
              <a:rPr lang="en-US" b="1" dirty="0"/>
              <a:t>Do white women and minority women face the same problems? Why?</a:t>
            </a:r>
          </a:p>
        </p:txBody>
      </p:sp>
      <p:pic>
        <p:nvPicPr>
          <p:cNvPr id="5" name="Picture 4">
            <a:extLst>
              <a:ext uri="{FF2B5EF4-FFF2-40B4-BE49-F238E27FC236}">
                <a16:creationId xmlns:a16="http://schemas.microsoft.com/office/drawing/2014/main" id="{E2CDE6EA-44A2-FC4C-99C7-B4DEEFB86232}"/>
              </a:ext>
            </a:extLst>
          </p:cNvPr>
          <p:cNvPicPr>
            <a:picLocks noChangeAspect="1"/>
          </p:cNvPicPr>
          <p:nvPr/>
        </p:nvPicPr>
        <p:blipFill>
          <a:blip r:embed="rId2"/>
          <a:stretch>
            <a:fillRect/>
          </a:stretch>
        </p:blipFill>
        <p:spPr>
          <a:xfrm>
            <a:off x="100060" y="1921726"/>
            <a:ext cx="3860031" cy="4583092"/>
          </a:xfrm>
          <a:prstGeom prst="rect">
            <a:avLst/>
          </a:prstGeom>
        </p:spPr>
      </p:pic>
    </p:spTree>
    <p:extLst>
      <p:ext uri="{BB962C8B-B14F-4D97-AF65-F5344CB8AC3E}">
        <p14:creationId xmlns:p14="http://schemas.microsoft.com/office/powerpoint/2010/main" val="358235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7710-7C3C-FB4E-B3FC-B1B2950426F9}"/>
              </a:ext>
            </a:extLst>
          </p:cNvPr>
          <p:cNvSpPr>
            <a:spLocks noGrp="1"/>
          </p:cNvSpPr>
          <p:nvPr>
            <p:ph type="title"/>
          </p:nvPr>
        </p:nvSpPr>
        <p:spPr>
          <a:xfrm>
            <a:off x="2855167" y="945093"/>
            <a:ext cx="8761413" cy="706964"/>
          </a:xfrm>
        </p:spPr>
        <p:txBody>
          <a:bodyPr/>
          <a:lstStyle/>
          <a:p>
            <a:pPr algn="ctr"/>
            <a:r>
              <a:rPr lang="en-US" b="1" dirty="0"/>
              <a:t>Waves of Feminism </a:t>
            </a:r>
          </a:p>
        </p:txBody>
      </p:sp>
      <p:sp>
        <p:nvSpPr>
          <p:cNvPr id="3" name="Content Placeholder 2">
            <a:extLst>
              <a:ext uri="{FF2B5EF4-FFF2-40B4-BE49-F238E27FC236}">
                <a16:creationId xmlns:a16="http://schemas.microsoft.com/office/drawing/2014/main" id="{583356BB-8B09-1A48-AD35-D535AC6467DB}"/>
              </a:ext>
            </a:extLst>
          </p:cNvPr>
          <p:cNvSpPr>
            <a:spLocks noGrp="1"/>
          </p:cNvSpPr>
          <p:nvPr>
            <p:ph idx="1"/>
          </p:nvPr>
        </p:nvSpPr>
        <p:spPr>
          <a:xfrm>
            <a:off x="583454" y="3227916"/>
            <a:ext cx="10317909" cy="3416300"/>
          </a:xfrm>
        </p:spPr>
        <p:txBody>
          <a:bodyPr>
            <a:noAutofit/>
          </a:bodyPr>
          <a:lstStyle/>
          <a:p>
            <a:r>
              <a:rPr lang="en-US" sz="2800" dirty="0"/>
              <a:t>The </a:t>
            </a:r>
            <a:r>
              <a:rPr lang="en-US" sz="2800" b="1" dirty="0"/>
              <a:t>first</a:t>
            </a:r>
            <a:r>
              <a:rPr lang="en-US" sz="2800" dirty="0"/>
              <a:t> wave of feminism refers to 1830 to early 1900s. </a:t>
            </a:r>
          </a:p>
          <a:p>
            <a:r>
              <a:rPr lang="en-US" sz="2800" dirty="0"/>
              <a:t>The </a:t>
            </a:r>
            <a:r>
              <a:rPr lang="en-US" sz="2800" b="1" dirty="0"/>
              <a:t>second</a:t>
            </a:r>
            <a:r>
              <a:rPr lang="en-US" sz="2800" dirty="0"/>
              <a:t> wave refers to 1960s to 1980s. </a:t>
            </a:r>
          </a:p>
          <a:p>
            <a:r>
              <a:rPr lang="en-US" sz="2800" dirty="0"/>
              <a:t>The </a:t>
            </a:r>
            <a:r>
              <a:rPr lang="en-US" sz="2800" b="1" dirty="0"/>
              <a:t>third</a:t>
            </a:r>
            <a:r>
              <a:rPr lang="en-US" sz="2800" dirty="0"/>
              <a:t> refers to the 1990s to present day. </a:t>
            </a:r>
          </a:p>
          <a:p>
            <a:r>
              <a:rPr lang="en-US" sz="2800" dirty="0"/>
              <a:t>Each wave of the movement focused on different issues facing women in America and each wave has successes and failures that contributed to the story of the female struggle for equality in America.</a:t>
            </a:r>
          </a:p>
        </p:txBody>
      </p:sp>
      <p:pic>
        <p:nvPicPr>
          <p:cNvPr id="5" name="Picture 4">
            <a:extLst>
              <a:ext uri="{FF2B5EF4-FFF2-40B4-BE49-F238E27FC236}">
                <a16:creationId xmlns:a16="http://schemas.microsoft.com/office/drawing/2014/main" id="{EDFA011C-EF07-9042-B592-CD83B2010FAD}"/>
              </a:ext>
            </a:extLst>
          </p:cNvPr>
          <p:cNvPicPr>
            <a:picLocks noChangeAspect="1"/>
          </p:cNvPicPr>
          <p:nvPr/>
        </p:nvPicPr>
        <p:blipFill>
          <a:blip r:embed="rId2"/>
          <a:stretch>
            <a:fillRect/>
          </a:stretch>
        </p:blipFill>
        <p:spPr>
          <a:xfrm>
            <a:off x="-1" y="-1"/>
            <a:ext cx="4829175" cy="3028951"/>
          </a:xfrm>
          <a:prstGeom prst="rect">
            <a:avLst/>
          </a:prstGeom>
        </p:spPr>
      </p:pic>
    </p:spTree>
    <p:extLst>
      <p:ext uri="{BB962C8B-B14F-4D97-AF65-F5344CB8AC3E}">
        <p14:creationId xmlns:p14="http://schemas.microsoft.com/office/powerpoint/2010/main" val="71048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FFDC-5EE1-8F4F-BFA5-E731644A6ED3}"/>
              </a:ext>
            </a:extLst>
          </p:cNvPr>
          <p:cNvSpPr>
            <a:spLocks noGrp="1"/>
          </p:cNvSpPr>
          <p:nvPr>
            <p:ph type="title"/>
          </p:nvPr>
        </p:nvSpPr>
        <p:spPr/>
        <p:txBody>
          <a:bodyPr/>
          <a:lstStyle/>
          <a:p>
            <a:pPr algn="ctr"/>
            <a:r>
              <a:rPr lang="en-US" b="1" dirty="0"/>
              <a:t>Third Wave of Feminism</a:t>
            </a:r>
          </a:p>
        </p:txBody>
      </p:sp>
      <p:sp>
        <p:nvSpPr>
          <p:cNvPr id="3" name="Content Placeholder 2">
            <a:extLst>
              <a:ext uri="{FF2B5EF4-FFF2-40B4-BE49-F238E27FC236}">
                <a16:creationId xmlns:a16="http://schemas.microsoft.com/office/drawing/2014/main" id="{154D502F-2B3B-CE46-8F3F-46AD75863BAA}"/>
              </a:ext>
            </a:extLst>
          </p:cNvPr>
          <p:cNvSpPr>
            <a:spLocks noGrp="1"/>
          </p:cNvSpPr>
          <p:nvPr>
            <p:ph idx="1"/>
          </p:nvPr>
        </p:nvSpPr>
        <p:spPr>
          <a:xfrm>
            <a:off x="195943" y="2717800"/>
            <a:ext cx="11740243" cy="3454400"/>
          </a:xfrm>
        </p:spPr>
        <p:txBody>
          <a:bodyPr>
            <a:normAutofit/>
          </a:bodyPr>
          <a:lstStyle/>
          <a:p>
            <a:r>
              <a:rPr lang="en-US" sz="2800" dirty="0"/>
              <a:t>Third-wave feminism is also known as the movement for </a:t>
            </a:r>
            <a:r>
              <a:rPr lang="en-US" sz="2800" b="1" i="1" dirty="0"/>
              <a:t>Global Feminism</a:t>
            </a:r>
            <a:r>
              <a:rPr lang="en-US" sz="2800" dirty="0"/>
              <a:t>. Starting in the 1990s and continuing to present-day, the third wave has pushed the boundaries on what it means to fight for the rights and equality of the sexes around the world. </a:t>
            </a:r>
          </a:p>
          <a:p>
            <a:r>
              <a:rPr lang="en-US" sz="2800" dirty="0"/>
              <a:t>Third-wave feminism fought to end the marginalization of women, the systemic violence, oppression and sexual abuse of women and men around the world. </a:t>
            </a:r>
          </a:p>
          <a:p>
            <a:endParaRPr lang="en-US" dirty="0"/>
          </a:p>
        </p:txBody>
      </p:sp>
    </p:spTree>
    <p:extLst>
      <p:ext uri="{BB962C8B-B14F-4D97-AF65-F5344CB8AC3E}">
        <p14:creationId xmlns:p14="http://schemas.microsoft.com/office/powerpoint/2010/main" val="24474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EC90F-5D56-F940-9222-B04862E66597}"/>
              </a:ext>
            </a:extLst>
          </p:cNvPr>
          <p:cNvSpPr>
            <a:spLocks noGrp="1"/>
          </p:cNvSpPr>
          <p:nvPr>
            <p:ph type="title"/>
          </p:nvPr>
        </p:nvSpPr>
        <p:spPr/>
        <p:txBody>
          <a:bodyPr/>
          <a:lstStyle/>
          <a:p>
            <a:pPr algn="ctr"/>
            <a:r>
              <a:rPr lang="en-US" b="1" dirty="0"/>
              <a:t>Third Wave Feminism </a:t>
            </a:r>
            <a:r>
              <a:rPr lang="en-US" b="1" dirty="0" err="1"/>
              <a:t>cont</a:t>
            </a:r>
            <a:r>
              <a:rPr lang="en-US" b="1" dirty="0"/>
              <a:t>…</a:t>
            </a:r>
          </a:p>
        </p:txBody>
      </p:sp>
      <p:sp>
        <p:nvSpPr>
          <p:cNvPr id="3" name="Content Placeholder 2">
            <a:extLst>
              <a:ext uri="{FF2B5EF4-FFF2-40B4-BE49-F238E27FC236}">
                <a16:creationId xmlns:a16="http://schemas.microsoft.com/office/drawing/2014/main" id="{F571959C-5F00-BB40-9605-126C95B22786}"/>
              </a:ext>
            </a:extLst>
          </p:cNvPr>
          <p:cNvSpPr>
            <a:spLocks noGrp="1"/>
          </p:cNvSpPr>
          <p:nvPr>
            <p:ph idx="1"/>
          </p:nvPr>
        </p:nvSpPr>
        <p:spPr>
          <a:xfrm>
            <a:off x="697754" y="2587171"/>
            <a:ext cx="10454660" cy="4107543"/>
          </a:xfrm>
        </p:spPr>
        <p:txBody>
          <a:bodyPr>
            <a:normAutofit/>
          </a:bodyPr>
          <a:lstStyle/>
          <a:p>
            <a:r>
              <a:rPr lang="en-US" sz="2800" dirty="0"/>
              <a:t>It also sought to bring unity to divided feminist “parties.” Celebrating women in history and the acknowledgement of the body of work of women in academia, music, cultural movements and history were also major focuses of the third wave.</a:t>
            </a:r>
          </a:p>
          <a:p>
            <a:r>
              <a:rPr lang="en-US" sz="2800" b="1" dirty="0"/>
              <a:t>Third-wave feminism is a unifying and inclusive movement that champions individuality. The third wave is about finding an individual place in a larger crusade.</a:t>
            </a:r>
          </a:p>
          <a:p>
            <a:endParaRPr lang="en-US" dirty="0"/>
          </a:p>
        </p:txBody>
      </p:sp>
    </p:spTree>
    <p:extLst>
      <p:ext uri="{BB962C8B-B14F-4D97-AF65-F5344CB8AC3E}">
        <p14:creationId xmlns:p14="http://schemas.microsoft.com/office/powerpoint/2010/main" val="393305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B27A-8C0E-C74B-91CC-BA3F759B9DD0}"/>
              </a:ext>
            </a:extLst>
          </p:cNvPr>
          <p:cNvSpPr>
            <a:spLocks noGrp="1"/>
          </p:cNvSpPr>
          <p:nvPr>
            <p:ph type="title"/>
          </p:nvPr>
        </p:nvSpPr>
        <p:spPr/>
        <p:txBody>
          <a:bodyPr/>
          <a:lstStyle/>
          <a:p>
            <a:pPr algn="ctr"/>
            <a:r>
              <a:rPr lang="en-US" b="1" dirty="0"/>
              <a:t>Feminist Movements Today</a:t>
            </a:r>
          </a:p>
        </p:txBody>
      </p:sp>
      <p:sp>
        <p:nvSpPr>
          <p:cNvPr id="3" name="Content Placeholder 2">
            <a:extLst>
              <a:ext uri="{FF2B5EF4-FFF2-40B4-BE49-F238E27FC236}">
                <a16:creationId xmlns:a16="http://schemas.microsoft.com/office/drawing/2014/main" id="{2D0027E3-AD06-F947-B6F0-A2BBD204369C}"/>
              </a:ext>
            </a:extLst>
          </p:cNvPr>
          <p:cNvSpPr>
            <a:spLocks noGrp="1"/>
          </p:cNvSpPr>
          <p:nvPr>
            <p:ph idx="1"/>
          </p:nvPr>
        </p:nvSpPr>
        <p:spPr>
          <a:xfrm>
            <a:off x="338525" y="2750456"/>
            <a:ext cx="5882661" cy="3993244"/>
          </a:xfrm>
        </p:spPr>
        <p:txBody>
          <a:bodyPr>
            <a:normAutofit/>
          </a:bodyPr>
          <a:lstStyle/>
          <a:p>
            <a:r>
              <a:rPr lang="en-US" sz="2000" b="1" dirty="0"/>
              <a:t>#</a:t>
            </a:r>
            <a:r>
              <a:rPr lang="en-US" sz="2000" b="1" dirty="0" err="1"/>
              <a:t>MeToo</a:t>
            </a:r>
            <a:r>
              <a:rPr lang="en-US" sz="2000" b="1" dirty="0"/>
              <a:t> Movement </a:t>
            </a:r>
            <a:r>
              <a:rPr lang="en-US" sz="2000" dirty="0"/>
              <a:t>(is a movement against sexual harassment and sexual assault)</a:t>
            </a:r>
          </a:p>
          <a:p>
            <a:r>
              <a:rPr lang="en-US" sz="2000" b="1" dirty="0" err="1"/>
              <a:t>SlutWalk</a:t>
            </a:r>
            <a:r>
              <a:rPr lang="en-US" sz="2000" b="1" dirty="0"/>
              <a:t> </a:t>
            </a:r>
            <a:r>
              <a:rPr lang="en-US" sz="2000" dirty="0"/>
              <a:t>(transnational movement of protest marches calling for an end to rape culture, including victim blaming and slut shaming of sexual assault victims.)</a:t>
            </a:r>
          </a:p>
          <a:p>
            <a:r>
              <a:rPr lang="en-US" sz="2000" b="1" dirty="0"/>
              <a:t>LGBTQ Rights</a:t>
            </a:r>
          </a:p>
          <a:p>
            <a:r>
              <a:rPr lang="en-US" sz="2000" b="1" dirty="0"/>
              <a:t>Women’s March </a:t>
            </a:r>
          </a:p>
          <a:p>
            <a:r>
              <a:rPr lang="en-US" sz="2000" b="1" dirty="0"/>
              <a:t>Body Positivity </a:t>
            </a:r>
          </a:p>
          <a:p>
            <a:pPr marL="0" indent="0">
              <a:buNone/>
            </a:pPr>
            <a:endParaRPr lang="en-US" b="1" dirty="0"/>
          </a:p>
        </p:txBody>
      </p:sp>
      <p:pic>
        <p:nvPicPr>
          <p:cNvPr id="5" name="Picture 4">
            <a:extLst>
              <a:ext uri="{FF2B5EF4-FFF2-40B4-BE49-F238E27FC236}">
                <a16:creationId xmlns:a16="http://schemas.microsoft.com/office/drawing/2014/main" id="{193A02AB-A6C8-984A-950E-C74351F77C0C}"/>
              </a:ext>
            </a:extLst>
          </p:cNvPr>
          <p:cNvPicPr>
            <a:picLocks noChangeAspect="1"/>
          </p:cNvPicPr>
          <p:nvPr/>
        </p:nvPicPr>
        <p:blipFill>
          <a:blip r:embed="rId2"/>
          <a:stretch>
            <a:fillRect/>
          </a:stretch>
        </p:blipFill>
        <p:spPr>
          <a:xfrm>
            <a:off x="6487884" y="2335892"/>
            <a:ext cx="4704813" cy="4130221"/>
          </a:xfrm>
          <a:prstGeom prst="rect">
            <a:avLst/>
          </a:prstGeom>
        </p:spPr>
      </p:pic>
    </p:spTree>
    <p:extLst>
      <p:ext uri="{BB962C8B-B14F-4D97-AF65-F5344CB8AC3E}">
        <p14:creationId xmlns:p14="http://schemas.microsoft.com/office/powerpoint/2010/main" val="165004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2DF4D-B6C4-C24E-83F7-7A93EF3A3E91}"/>
              </a:ext>
            </a:extLst>
          </p:cNvPr>
          <p:cNvSpPr>
            <a:spLocks noGrp="1"/>
          </p:cNvSpPr>
          <p:nvPr>
            <p:ph idx="1"/>
          </p:nvPr>
        </p:nvSpPr>
        <p:spPr>
          <a:xfrm>
            <a:off x="1056983" y="2783115"/>
            <a:ext cx="10030117" cy="3416300"/>
          </a:xfrm>
        </p:spPr>
        <p:txBody>
          <a:bodyPr>
            <a:normAutofit fontScale="92500" lnSpcReduction="10000"/>
          </a:bodyPr>
          <a:lstStyle/>
          <a:p>
            <a:r>
              <a:rPr lang="en-US" sz="4000" b="1" dirty="0"/>
              <a:t>What kind of feminism is more apparent today? (equal or radical?)</a:t>
            </a:r>
          </a:p>
          <a:p>
            <a:r>
              <a:rPr lang="en-US" sz="4000" b="1" dirty="0"/>
              <a:t>Are women and men really equal? Will they ever be equal?</a:t>
            </a:r>
          </a:p>
          <a:p>
            <a:r>
              <a:rPr lang="en-US" sz="4000" b="1" dirty="0"/>
              <a:t>Do women have the same rights as men in the US in comparison to Morocco?</a:t>
            </a:r>
          </a:p>
        </p:txBody>
      </p:sp>
      <p:sp>
        <p:nvSpPr>
          <p:cNvPr id="4" name="TextBox 3">
            <a:extLst>
              <a:ext uri="{FF2B5EF4-FFF2-40B4-BE49-F238E27FC236}">
                <a16:creationId xmlns:a16="http://schemas.microsoft.com/office/drawing/2014/main" id="{11D29B04-1A26-9346-AC68-DBE8CA3B0F59}"/>
              </a:ext>
            </a:extLst>
          </p:cNvPr>
          <p:cNvSpPr txBox="1"/>
          <p:nvPr/>
        </p:nvSpPr>
        <p:spPr>
          <a:xfrm>
            <a:off x="4209191" y="1191986"/>
            <a:ext cx="3725700" cy="584775"/>
          </a:xfrm>
          <a:prstGeom prst="rect">
            <a:avLst/>
          </a:prstGeom>
          <a:noFill/>
        </p:spPr>
        <p:txBody>
          <a:bodyPr wrap="none" rtlCol="0">
            <a:spAutoFit/>
          </a:bodyPr>
          <a:lstStyle/>
          <a:p>
            <a:pPr algn="ctr"/>
            <a:r>
              <a:rPr lang="en-US" sz="3200" b="1" dirty="0">
                <a:solidFill>
                  <a:schemeClr val="bg1"/>
                </a:solidFill>
              </a:rPr>
              <a:t>Debate Questions</a:t>
            </a:r>
          </a:p>
        </p:txBody>
      </p:sp>
    </p:spTree>
    <p:extLst>
      <p:ext uri="{BB962C8B-B14F-4D97-AF65-F5344CB8AC3E}">
        <p14:creationId xmlns:p14="http://schemas.microsoft.com/office/powerpoint/2010/main" val="2191494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CD96D-E1B5-F140-810A-84640F422E70}"/>
              </a:ext>
            </a:extLst>
          </p:cNvPr>
          <p:cNvSpPr>
            <a:spLocks noGrp="1"/>
          </p:cNvSpPr>
          <p:nvPr>
            <p:ph type="title"/>
          </p:nvPr>
        </p:nvSpPr>
        <p:spPr/>
        <p:txBody>
          <a:bodyPr/>
          <a:lstStyle/>
          <a:p>
            <a:pPr algn="ctr"/>
            <a:r>
              <a:rPr lang="en-US" b="1" dirty="0"/>
              <a:t>Sources</a:t>
            </a:r>
          </a:p>
        </p:txBody>
      </p:sp>
      <p:sp>
        <p:nvSpPr>
          <p:cNvPr id="3" name="Content Placeholder 2">
            <a:extLst>
              <a:ext uri="{FF2B5EF4-FFF2-40B4-BE49-F238E27FC236}">
                <a16:creationId xmlns:a16="http://schemas.microsoft.com/office/drawing/2014/main" id="{38B6E5E9-510A-C542-8781-87291E073CDE}"/>
              </a:ext>
            </a:extLst>
          </p:cNvPr>
          <p:cNvSpPr>
            <a:spLocks noGrp="1"/>
          </p:cNvSpPr>
          <p:nvPr>
            <p:ph idx="1"/>
          </p:nvPr>
        </p:nvSpPr>
        <p:spPr>
          <a:xfrm>
            <a:off x="1154954" y="2603500"/>
            <a:ext cx="9882014" cy="3416300"/>
          </a:xfrm>
        </p:spPr>
        <p:txBody>
          <a:bodyPr>
            <a:normAutofit fontScale="92500" lnSpcReduction="20000"/>
          </a:bodyPr>
          <a:lstStyle/>
          <a:p>
            <a:r>
              <a:rPr lang="en-US" dirty="0">
                <a:hlinkClick r:id="rId2"/>
              </a:rPr>
              <a:t>https://www.ducksters.com/history/civil_rights/elizabeth_cady_stanton.php</a:t>
            </a:r>
            <a:endParaRPr lang="en-US" dirty="0"/>
          </a:p>
          <a:p>
            <a:r>
              <a:rPr lang="en-US" dirty="0">
                <a:hlinkClick r:id="rId3"/>
              </a:rPr>
              <a:t>https://www.entitymag.com/shattering-glass-history-womens-liberation-movement-america/</a:t>
            </a:r>
            <a:endParaRPr lang="en-US" dirty="0"/>
          </a:p>
          <a:p>
            <a:r>
              <a:rPr lang="en-US" dirty="0">
                <a:hlinkClick r:id="rId4"/>
              </a:rPr>
              <a:t>https://www.thoughtco.com/womens-liberation-movement-3528926</a:t>
            </a:r>
            <a:endParaRPr lang="en-US" dirty="0"/>
          </a:p>
          <a:p>
            <a:r>
              <a:rPr lang="en-US" dirty="0">
                <a:hlinkClick r:id="rId5"/>
              </a:rPr>
              <a:t>https://www.thoughtco.com/seneca-falls-declaration-of-sentiments-3530487</a:t>
            </a:r>
            <a:endParaRPr lang="en-US" dirty="0"/>
          </a:p>
          <a:p>
            <a:r>
              <a:rPr lang="en-US" dirty="0">
                <a:hlinkClick r:id="rId6"/>
              </a:rPr>
              <a:t>http://womenshistory.info/declaration-sentiments-1848-womens-rights-convention/</a:t>
            </a:r>
            <a:endParaRPr lang="en-US" dirty="0"/>
          </a:p>
          <a:p>
            <a:r>
              <a:rPr lang="en-US" dirty="0">
                <a:hlinkClick r:id="rId7"/>
              </a:rPr>
              <a:t>https://en.wikipedia.org/wiki/Equality_feminism</a:t>
            </a:r>
            <a:endParaRPr lang="en-US" dirty="0"/>
          </a:p>
          <a:p>
            <a:r>
              <a:rPr lang="en-US" dirty="0">
                <a:hlinkClick r:id="rId8"/>
              </a:rPr>
              <a:t>https://family.lovetoknow.com/definition-nuclear-family</a:t>
            </a:r>
            <a:endParaRPr lang="en-US" dirty="0"/>
          </a:p>
          <a:p>
            <a:r>
              <a:rPr lang="en-US" dirty="0">
                <a:hlinkClick r:id="rId9"/>
              </a:rPr>
              <a:t>https://www.thoughtco.com/what-is-radical-feminism-3528997</a:t>
            </a:r>
            <a:endParaRPr lang="en-US" dirty="0"/>
          </a:p>
          <a:p>
            <a:r>
              <a:rPr lang="en-US" dirty="0">
                <a:hlinkClick r:id="rId10"/>
              </a:rPr>
              <a:t>https://dailyhistory.org/What_was_the_Second_Wave_Feminist_Movement%3F</a:t>
            </a:r>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02775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F356-5D7B-0146-B949-F8AC56066AAC}"/>
              </a:ext>
            </a:extLst>
          </p:cNvPr>
          <p:cNvSpPr>
            <a:spLocks noGrp="1"/>
          </p:cNvSpPr>
          <p:nvPr>
            <p:ph type="title"/>
          </p:nvPr>
        </p:nvSpPr>
        <p:spPr/>
        <p:txBody>
          <a:bodyPr/>
          <a:lstStyle/>
          <a:p>
            <a:pPr algn="ctr"/>
            <a:r>
              <a:rPr lang="en-US" b="1" dirty="0"/>
              <a:t>Homework</a:t>
            </a:r>
          </a:p>
        </p:txBody>
      </p:sp>
      <p:sp>
        <p:nvSpPr>
          <p:cNvPr id="3" name="Content Placeholder 2">
            <a:extLst>
              <a:ext uri="{FF2B5EF4-FFF2-40B4-BE49-F238E27FC236}">
                <a16:creationId xmlns:a16="http://schemas.microsoft.com/office/drawing/2014/main" id="{A4907F58-40DA-E44D-8177-AB95D50370FC}"/>
              </a:ext>
            </a:extLst>
          </p:cNvPr>
          <p:cNvSpPr>
            <a:spLocks noGrp="1"/>
          </p:cNvSpPr>
          <p:nvPr>
            <p:ph idx="1"/>
          </p:nvPr>
        </p:nvSpPr>
        <p:spPr>
          <a:xfrm>
            <a:off x="436498" y="2521857"/>
            <a:ext cx="6437832" cy="3416300"/>
          </a:xfrm>
        </p:spPr>
        <p:txBody>
          <a:bodyPr/>
          <a:lstStyle/>
          <a:p>
            <a:r>
              <a:rPr lang="en-US" sz="2400" b="1" dirty="0"/>
              <a:t>Please watch the following YouTube video about political parties and take notes. We will discuss it next class!</a:t>
            </a:r>
          </a:p>
          <a:p>
            <a:endParaRPr lang="en-US" dirty="0"/>
          </a:p>
          <a:p>
            <a:pPr marL="0" indent="0">
              <a:buNone/>
            </a:pPr>
            <a:r>
              <a:rPr lang="en-US" dirty="0">
                <a:hlinkClick r:id="rId2"/>
              </a:rPr>
              <a:t>https://www.youtube.com/watch?v=VEmOUHxessE</a:t>
            </a:r>
            <a:endParaRPr lang="en-US" dirty="0"/>
          </a:p>
          <a:p>
            <a:pPr marL="0" indent="0">
              <a:buNone/>
            </a:pPr>
            <a:endParaRPr lang="en-US" dirty="0"/>
          </a:p>
        </p:txBody>
      </p:sp>
      <p:pic>
        <p:nvPicPr>
          <p:cNvPr id="5" name="Picture 4">
            <a:extLst>
              <a:ext uri="{FF2B5EF4-FFF2-40B4-BE49-F238E27FC236}">
                <a16:creationId xmlns:a16="http://schemas.microsoft.com/office/drawing/2014/main" id="{123B1F26-1985-0547-916B-C4DD10D475AC}"/>
              </a:ext>
            </a:extLst>
          </p:cNvPr>
          <p:cNvPicPr>
            <a:picLocks noChangeAspect="1"/>
          </p:cNvPicPr>
          <p:nvPr/>
        </p:nvPicPr>
        <p:blipFill>
          <a:blip r:embed="rId3"/>
          <a:stretch>
            <a:fillRect/>
          </a:stretch>
        </p:blipFill>
        <p:spPr>
          <a:xfrm>
            <a:off x="6674757" y="2614385"/>
            <a:ext cx="5380898" cy="3231243"/>
          </a:xfrm>
          <a:prstGeom prst="rect">
            <a:avLst/>
          </a:prstGeom>
        </p:spPr>
      </p:pic>
    </p:spTree>
    <p:extLst>
      <p:ext uri="{BB962C8B-B14F-4D97-AF65-F5344CB8AC3E}">
        <p14:creationId xmlns:p14="http://schemas.microsoft.com/office/powerpoint/2010/main" val="336266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D62A-1E08-CF4F-948B-0F8CEAC1AE2B}"/>
              </a:ext>
            </a:extLst>
          </p:cNvPr>
          <p:cNvSpPr>
            <a:spLocks noGrp="1"/>
          </p:cNvSpPr>
          <p:nvPr>
            <p:ph type="title"/>
          </p:nvPr>
        </p:nvSpPr>
        <p:spPr/>
        <p:txBody>
          <a:bodyPr/>
          <a:lstStyle/>
          <a:p>
            <a:pPr algn="ctr"/>
            <a:r>
              <a:rPr lang="en-US" b="1" dirty="0"/>
              <a:t>First Wave of Feminism </a:t>
            </a:r>
          </a:p>
        </p:txBody>
      </p:sp>
      <p:sp>
        <p:nvSpPr>
          <p:cNvPr id="3" name="Content Placeholder 2">
            <a:extLst>
              <a:ext uri="{FF2B5EF4-FFF2-40B4-BE49-F238E27FC236}">
                <a16:creationId xmlns:a16="http://schemas.microsoft.com/office/drawing/2014/main" id="{1C96E190-ED32-3946-8EC9-33A3DE553E36}"/>
              </a:ext>
            </a:extLst>
          </p:cNvPr>
          <p:cNvSpPr>
            <a:spLocks noGrp="1"/>
          </p:cNvSpPr>
          <p:nvPr>
            <p:ph idx="1"/>
          </p:nvPr>
        </p:nvSpPr>
        <p:spPr>
          <a:xfrm>
            <a:off x="0" y="2555374"/>
            <a:ext cx="12192000" cy="3094312"/>
          </a:xfrm>
        </p:spPr>
        <p:txBody>
          <a:bodyPr>
            <a:noAutofit/>
          </a:bodyPr>
          <a:lstStyle/>
          <a:p>
            <a:r>
              <a:rPr lang="en-US" sz="4000" dirty="0"/>
              <a:t>First-wave feminism is also known as the </a:t>
            </a:r>
            <a:r>
              <a:rPr lang="en-US" sz="4000" b="1" i="1" dirty="0"/>
              <a:t>Suffragette Movement</a:t>
            </a:r>
            <a:r>
              <a:rPr lang="en-US" sz="4000" dirty="0"/>
              <a:t>. The first movements made towards equality in the 1800s and early 1900s were made to establish equal political power for women. </a:t>
            </a:r>
          </a:p>
        </p:txBody>
      </p:sp>
    </p:spTree>
    <p:extLst>
      <p:ext uri="{BB962C8B-B14F-4D97-AF65-F5344CB8AC3E}">
        <p14:creationId xmlns:p14="http://schemas.microsoft.com/office/powerpoint/2010/main" val="397354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15C3-ACA2-FE41-9998-09C4F6325A5E}"/>
              </a:ext>
            </a:extLst>
          </p:cNvPr>
          <p:cNvSpPr>
            <a:spLocks noGrp="1"/>
          </p:cNvSpPr>
          <p:nvPr>
            <p:ph type="title"/>
          </p:nvPr>
        </p:nvSpPr>
        <p:spPr/>
        <p:txBody>
          <a:bodyPr/>
          <a:lstStyle/>
          <a:p>
            <a:pPr algn="ctr"/>
            <a:r>
              <a:rPr lang="en-US" b="1" dirty="0"/>
              <a:t>First Wave of Feminism </a:t>
            </a:r>
            <a:r>
              <a:rPr lang="en-US" b="1" dirty="0" err="1"/>
              <a:t>cont</a:t>
            </a:r>
            <a:r>
              <a:rPr lang="en-US" b="1" dirty="0"/>
              <a:t>…</a:t>
            </a:r>
          </a:p>
        </p:txBody>
      </p:sp>
      <p:sp>
        <p:nvSpPr>
          <p:cNvPr id="3" name="Content Placeholder 2">
            <a:extLst>
              <a:ext uri="{FF2B5EF4-FFF2-40B4-BE49-F238E27FC236}">
                <a16:creationId xmlns:a16="http://schemas.microsoft.com/office/drawing/2014/main" id="{47F3F9B0-E88E-624F-9C52-B37B43C9BF1E}"/>
              </a:ext>
            </a:extLst>
          </p:cNvPr>
          <p:cNvSpPr>
            <a:spLocks noGrp="1"/>
          </p:cNvSpPr>
          <p:nvPr>
            <p:ph idx="1"/>
          </p:nvPr>
        </p:nvSpPr>
        <p:spPr>
          <a:xfrm>
            <a:off x="861040" y="2505529"/>
            <a:ext cx="10324032" cy="4025900"/>
          </a:xfrm>
        </p:spPr>
        <p:txBody>
          <a:bodyPr>
            <a:normAutofit lnSpcReduction="10000"/>
          </a:bodyPr>
          <a:lstStyle/>
          <a:p>
            <a:r>
              <a:rPr lang="en-US" sz="2800" dirty="0"/>
              <a:t>Women during these time also sought to be acknowledged as independent beings from their husbands. </a:t>
            </a:r>
          </a:p>
          <a:p>
            <a:r>
              <a:rPr lang="en-US" sz="2800" dirty="0"/>
              <a:t>The key arguments of the first wave of feminism were to fight the denial of wages, money and property to married women, to fight the lack of access to education and professional careers and to fight the lesser status assigned to women in almost every arena of public and private life.</a:t>
            </a:r>
          </a:p>
          <a:p>
            <a:endParaRPr lang="en-US" dirty="0"/>
          </a:p>
        </p:txBody>
      </p:sp>
    </p:spTree>
    <p:extLst>
      <p:ext uri="{BB962C8B-B14F-4D97-AF65-F5344CB8AC3E}">
        <p14:creationId xmlns:p14="http://schemas.microsoft.com/office/powerpoint/2010/main" val="146282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937A-81BC-3242-92EC-2CE3536BA673}"/>
              </a:ext>
            </a:extLst>
          </p:cNvPr>
          <p:cNvSpPr>
            <a:spLocks noGrp="1"/>
          </p:cNvSpPr>
          <p:nvPr>
            <p:ph type="title"/>
          </p:nvPr>
        </p:nvSpPr>
        <p:spPr/>
        <p:txBody>
          <a:bodyPr/>
          <a:lstStyle/>
          <a:p>
            <a:pPr algn="ctr"/>
            <a:r>
              <a:rPr lang="en-US" b="1" dirty="0"/>
              <a:t>The Seneca Falls Convention </a:t>
            </a:r>
          </a:p>
        </p:txBody>
      </p:sp>
      <p:sp>
        <p:nvSpPr>
          <p:cNvPr id="3" name="Content Placeholder 2">
            <a:extLst>
              <a:ext uri="{FF2B5EF4-FFF2-40B4-BE49-F238E27FC236}">
                <a16:creationId xmlns:a16="http://schemas.microsoft.com/office/drawing/2014/main" id="{30F36B88-3F23-294F-B33C-48622A4D977D}"/>
              </a:ext>
            </a:extLst>
          </p:cNvPr>
          <p:cNvSpPr>
            <a:spLocks noGrp="1"/>
          </p:cNvSpPr>
          <p:nvPr>
            <p:ph idx="1"/>
          </p:nvPr>
        </p:nvSpPr>
        <p:spPr>
          <a:xfrm>
            <a:off x="160422" y="2667669"/>
            <a:ext cx="11823032" cy="3781258"/>
          </a:xfrm>
        </p:spPr>
        <p:txBody>
          <a:bodyPr>
            <a:noAutofit/>
          </a:bodyPr>
          <a:lstStyle/>
          <a:p>
            <a:r>
              <a:rPr lang="en-US" sz="2800" dirty="0"/>
              <a:t>The Seneca Falls Convention began on July 19, 1848 in New York, making history as the first women’s right convention ever held. </a:t>
            </a:r>
          </a:p>
          <a:p>
            <a:r>
              <a:rPr lang="en-US" sz="2800" dirty="0"/>
              <a:t>The two-day convention saw the creation of the </a:t>
            </a:r>
            <a:r>
              <a:rPr lang="en-US" sz="2800" b="1" i="1" dirty="0"/>
              <a:t>Declaration of Sentiments</a:t>
            </a:r>
            <a:r>
              <a:rPr lang="en-US" sz="2800" dirty="0"/>
              <a:t>, which was styled after the Declaration of Independence. This women’s declaration outlined the grievances of women across the country and declared that all men and women are created equal.</a:t>
            </a:r>
          </a:p>
          <a:p>
            <a:r>
              <a:rPr lang="en-US" sz="2800" dirty="0"/>
              <a:t>It was written by Elizabeth Cady Stanton and Lucretia Mott.</a:t>
            </a:r>
          </a:p>
        </p:txBody>
      </p:sp>
    </p:spTree>
    <p:extLst>
      <p:ext uri="{BB962C8B-B14F-4D97-AF65-F5344CB8AC3E}">
        <p14:creationId xmlns:p14="http://schemas.microsoft.com/office/powerpoint/2010/main" val="293143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32EE69-94DF-014F-8328-481E731BE26D}"/>
              </a:ext>
            </a:extLst>
          </p:cNvPr>
          <p:cNvPicPr>
            <a:picLocks noGrp="1" noChangeAspect="1"/>
          </p:cNvPicPr>
          <p:nvPr>
            <p:ph idx="1"/>
          </p:nvPr>
        </p:nvPicPr>
        <p:blipFill>
          <a:blip r:embed="rId2"/>
          <a:stretch>
            <a:fillRect/>
          </a:stretch>
        </p:blipFill>
        <p:spPr>
          <a:xfrm>
            <a:off x="6177344" y="0"/>
            <a:ext cx="6142993" cy="6858000"/>
          </a:xfrm>
        </p:spPr>
      </p:pic>
      <p:pic>
        <p:nvPicPr>
          <p:cNvPr id="7" name="Picture 6">
            <a:extLst>
              <a:ext uri="{FF2B5EF4-FFF2-40B4-BE49-F238E27FC236}">
                <a16:creationId xmlns:a16="http://schemas.microsoft.com/office/drawing/2014/main" id="{69B5DAF9-5CF2-1648-813A-AC25FCB407A2}"/>
              </a:ext>
            </a:extLst>
          </p:cNvPr>
          <p:cNvPicPr>
            <a:picLocks noChangeAspect="1"/>
          </p:cNvPicPr>
          <p:nvPr/>
        </p:nvPicPr>
        <p:blipFill>
          <a:blip r:embed="rId3"/>
          <a:stretch>
            <a:fillRect/>
          </a:stretch>
        </p:blipFill>
        <p:spPr>
          <a:xfrm>
            <a:off x="0" y="1898650"/>
            <a:ext cx="6177344" cy="3670300"/>
          </a:xfrm>
          <a:prstGeom prst="rect">
            <a:avLst/>
          </a:prstGeom>
        </p:spPr>
      </p:pic>
    </p:spTree>
    <p:extLst>
      <p:ext uri="{BB962C8B-B14F-4D97-AF65-F5344CB8AC3E}">
        <p14:creationId xmlns:p14="http://schemas.microsoft.com/office/powerpoint/2010/main" val="20363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B17C-23C2-CF42-B03F-EF481022EDAF}"/>
              </a:ext>
            </a:extLst>
          </p:cNvPr>
          <p:cNvSpPr>
            <a:spLocks noGrp="1"/>
          </p:cNvSpPr>
          <p:nvPr>
            <p:ph type="title"/>
          </p:nvPr>
        </p:nvSpPr>
        <p:spPr/>
        <p:txBody>
          <a:bodyPr/>
          <a:lstStyle/>
          <a:p>
            <a:pPr algn="ctr"/>
            <a:r>
              <a:rPr lang="en-US" b="1" dirty="0"/>
              <a:t>Declaration of Sentiments - Quotes</a:t>
            </a:r>
          </a:p>
        </p:txBody>
      </p:sp>
      <p:sp>
        <p:nvSpPr>
          <p:cNvPr id="3" name="Content Placeholder 2">
            <a:extLst>
              <a:ext uri="{FF2B5EF4-FFF2-40B4-BE49-F238E27FC236}">
                <a16:creationId xmlns:a16="http://schemas.microsoft.com/office/drawing/2014/main" id="{90998D9F-5765-2F44-8667-7DAEFA4B33B5}"/>
              </a:ext>
            </a:extLst>
          </p:cNvPr>
          <p:cNvSpPr>
            <a:spLocks noGrp="1"/>
          </p:cNvSpPr>
          <p:nvPr>
            <p:ph idx="1"/>
          </p:nvPr>
        </p:nvSpPr>
        <p:spPr>
          <a:xfrm>
            <a:off x="73284" y="2294022"/>
            <a:ext cx="12118716" cy="4443662"/>
          </a:xfrm>
        </p:spPr>
        <p:txBody>
          <a:bodyPr>
            <a:normAutofit fontScale="70000" lnSpcReduction="20000"/>
          </a:bodyPr>
          <a:lstStyle/>
          <a:p>
            <a:r>
              <a:rPr lang="en-US" sz="2600" dirty="0"/>
              <a:t>The second paragraph is similar the 1776 Declaration of Independence document, adding "women" to "men."  </a:t>
            </a:r>
          </a:p>
          <a:p>
            <a:r>
              <a:rPr lang="en-US" sz="2600" dirty="0"/>
              <a:t>The text begins: </a:t>
            </a:r>
            <a:r>
              <a:rPr lang="en-US" sz="2600" b="1" i="1" dirty="0"/>
              <a:t>"We hold these truths to be self-evident: that all men and women are created equal; that they are endowed by their Creator with certain inalienable rights; that among these are life, liberty, and the pursuit of happiness; that to secure these rights governments are instituted, deriving their just powers from the consent of the governed." </a:t>
            </a:r>
          </a:p>
          <a:p>
            <a:pPr marL="0" indent="0">
              <a:buNone/>
            </a:pPr>
            <a:endParaRPr lang="en-US" sz="2600" b="1" i="1" dirty="0"/>
          </a:p>
          <a:p>
            <a:r>
              <a:rPr lang="en-US" sz="2600" b="1" i="1" dirty="0"/>
              <a:t>4. He has never permitted her to exercise her inalienable right to the elective franchise.</a:t>
            </a:r>
          </a:p>
          <a:p>
            <a:r>
              <a:rPr lang="en-US" sz="2600" b="1" i="1" dirty="0"/>
              <a:t>5. He has compelled her to submit to laws, in the formation of which she had no voice.</a:t>
            </a:r>
          </a:p>
          <a:p>
            <a:r>
              <a:rPr lang="en-US" sz="2600" b="1" i="1" dirty="0"/>
              <a:t>9. He has taken from her all right in property, even to the wages she earns.</a:t>
            </a:r>
          </a:p>
          <a:p>
            <a:r>
              <a:rPr lang="en-US" sz="2600" b="1" i="1" dirty="0"/>
              <a:t>14. He has denied her the facilities for obtaining a thorough education, all colleges being closed against her.</a:t>
            </a:r>
          </a:p>
          <a:p>
            <a:r>
              <a:rPr lang="en-US" sz="2600" b="1" i="1" dirty="0"/>
              <a:t>15. </a:t>
            </a:r>
            <a:r>
              <a:rPr lang="en-US" sz="2600" b="1" dirty="0"/>
              <a:t>He allows her in Church, as well as State, but a subordinate position, claiming Apostolic authority for her exclusion from the ministry, and, with some exceptions, from any public participation in the affairs of the Church.</a:t>
            </a:r>
          </a:p>
          <a:p>
            <a:endParaRPr lang="en-US" sz="2600" b="1" i="1" dirty="0"/>
          </a:p>
          <a:p>
            <a:pPr marL="0" indent="0">
              <a:buNone/>
            </a:pPr>
            <a:endParaRPr lang="en-US" b="1" dirty="0"/>
          </a:p>
          <a:p>
            <a:endParaRPr lang="en-US" b="1" i="1" dirty="0"/>
          </a:p>
        </p:txBody>
      </p:sp>
    </p:spTree>
    <p:extLst>
      <p:ext uri="{BB962C8B-B14F-4D97-AF65-F5344CB8AC3E}">
        <p14:creationId xmlns:p14="http://schemas.microsoft.com/office/powerpoint/2010/main" val="107263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33DB-6A03-114E-A108-01473BD947C2}"/>
              </a:ext>
            </a:extLst>
          </p:cNvPr>
          <p:cNvSpPr>
            <a:spLocks noGrp="1"/>
          </p:cNvSpPr>
          <p:nvPr>
            <p:ph type="title"/>
          </p:nvPr>
        </p:nvSpPr>
        <p:spPr/>
        <p:txBody>
          <a:bodyPr/>
          <a:lstStyle/>
          <a:p>
            <a:pPr algn="ctr"/>
            <a:r>
              <a:rPr lang="en-US" b="1" dirty="0"/>
              <a:t>Criticisms of the Declaration of Sentiments</a:t>
            </a:r>
          </a:p>
        </p:txBody>
      </p:sp>
      <p:sp>
        <p:nvSpPr>
          <p:cNvPr id="3" name="Content Placeholder 2">
            <a:extLst>
              <a:ext uri="{FF2B5EF4-FFF2-40B4-BE49-F238E27FC236}">
                <a16:creationId xmlns:a16="http://schemas.microsoft.com/office/drawing/2014/main" id="{4DCC3C32-0FC2-F64B-A8D3-394E67D2F68F}"/>
              </a:ext>
            </a:extLst>
          </p:cNvPr>
          <p:cNvSpPr>
            <a:spLocks noGrp="1"/>
          </p:cNvSpPr>
          <p:nvPr>
            <p:ph idx="1"/>
          </p:nvPr>
        </p:nvSpPr>
        <p:spPr>
          <a:xfrm>
            <a:off x="1154954" y="2603500"/>
            <a:ext cx="10106604" cy="3416300"/>
          </a:xfrm>
        </p:spPr>
        <p:txBody>
          <a:bodyPr>
            <a:normAutofit/>
          </a:bodyPr>
          <a:lstStyle/>
          <a:p>
            <a:r>
              <a:rPr lang="en-US" sz="2400" dirty="0"/>
              <a:t>The whole document and event was met at the time with widespread disgust and mocking in the press, for even calling for women's equality and rights.  </a:t>
            </a:r>
          </a:p>
          <a:p>
            <a:r>
              <a:rPr lang="en-US" sz="2400" dirty="0"/>
              <a:t>The mention of women voting, and the criticism of the Church, were mocked.</a:t>
            </a:r>
          </a:p>
          <a:p>
            <a:r>
              <a:rPr lang="en-US" sz="2400" dirty="0"/>
              <a:t>The Declaration has been criticized for its lack of mention of those who were enslaved (male and female), for omitting mention of Native women (and men)</a:t>
            </a:r>
          </a:p>
          <a:p>
            <a:endParaRPr lang="en-US" dirty="0"/>
          </a:p>
        </p:txBody>
      </p:sp>
    </p:spTree>
    <p:extLst>
      <p:ext uri="{BB962C8B-B14F-4D97-AF65-F5344CB8AC3E}">
        <p14:creationId xmlns:p14="http://schemas.microsoft.com/office/powerpoint/2010/main" val="81495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5175-60A1-FE41-8AD0-3D9D1E14A64C}"/>
              </a:ext>
            </a:extLst>
          </p:cNvPr>
          <p:cNvSpPr>
            <a:spLocks noGrp="1"/>
          </p:cNvSpPr>
          <p:nvPr>
            <p:ph type="title"/>
          </p:nvPr>
        </p:nvSpPr>
        <p:spPr/>
        <p:txBody>
          <a:bodyPr/>
          <a:lstStyle/>
          <a:p>
            <a:pPr algn="ctr"/>
            <a:r>
              <a:rPr lang="en-US" b="1" dirty="0"/>
              <a:t>Elizabeth Cady Stanton</a:t>
            </a:r>
          </a:p>
        </p:txBody>
      </p:sp>
      <p:pic>
        <p:nvPicPr>
          <p:cNvPr id="5" name="Content Placeholder 4">
            <a:extLst>
              <a:ext uri="{FF2B5EF4-FFF2-40B4-BE49-F238E27FC236}">
                <a16:creationId xmlns:a16="http://schemas.microsoft.com/office/drawing/2014/main" id="{15BD2530-80B1-6442-9F43-BF49E621A981}"/>
              </a:ext>
            </a:extLst>
          </p:cNvPr>
          <p:cNvPicPr>
            <a:picLocks noGrp="1" noChangeAspect="1"/>
          </p:cNvPicPr>
          <p:nvPr>
            <p:ph idx="1"/>
          </p:nvPr>
        </p:nvPicPr>
        <p:blipFill>
          <a:blip r:embed="rId2"/>
          <a:stretch>
            <a:fillRect/>
          </a:stretch>
        </p:blipFill>
        <p:spPr>
          <a:xfrm>
            <a:off x="8342817" y="1327150"/>
            <a:ext cx="3608551" cy="5265205"/>
          </a:xfrm>
        </p:spPr>
      </p:pic>
      <p:sp>
        <p:nvSpPr>
          <p:cNvPr id="6" name="TextBox 5">
            <a:extLst>
              <a:ext uri="{FF2B5EF4-FFF2-40B4-BE49-F238E27FC236}">
                <a16:creationId xmlns:a16="http://schemas.microsoft.com/office/drawing/2014/main" id="{C0E4C9BE-3303-B848-859F-77301D16C396}"/>
              </a:ext>
            </a:extLst>
          </p:cNvPr>
          <p:cNvSpPr txBox="1"/>
          <p:nvPr/>
        </p:nvSpPr>
        <p:spPr>
          <a:xfrm flipH="1">
            <a:off x="446693" y="2390091"/>
            <a:ext cx="7670611" cy="4154984"/>
          </a:xfrm>
          <a:prstGeom prst="rect">
            <a:avLst/>
          </a:prstGeom>
          <a:noFill/>
        </p:spPr>
        <p:txBody>
          <a:bodyPr wrap="square" rtlCol="0">
            <a:spAutoFit/>
          </a:bodyPr>
          <a:lstStyle/>
          <a:p>
            <a:pPr marL="285750" indent="-285750">
              <a:buFont typeface="Wingdings" pitchFamily="2" charset="2"/>
              <a:buChar char="Ø"/>
            </a:pPr>
            <a:r>
              <a:rPr lang="en-US" sz="2400" dirty="0"/>
              <a:t>Women's rights activist and abolitionist.</a:t>
            </a:r>
          </a:p>
          <a:p>
            <a:pPr marL="285750" indent="-285750">
              <a:buFont typeface="Wingdings" pitchFamily="2" charset="2"/>
              <a:buChar char="Ø"/>
            </a:pPr>
            <a:r>
              <a:rPr lang="en-US" sz="2400" dirty="0"/>
              <a:t>Elizabeth began to work and campaign for women's suffrage.</a:t>
            </a:r>
          </a:p>
          <a:p>
            <a:pPr marL="285750" indent="-285750">
              <a:buFont typeface="Wingdings" pitchFamily="2" charset="2"/>
              <a:buChar char="Ø"/>
            </a:pPr>
            <a:r>
              <a:rPr lang="en-US" sz="2400" dirty="0"/>
              <a:t>In 1869, Elizabeth and her good friend Susan B. Anthony formed the </a:t>
            </a:r>
            <a:r>
              <a:rPr lang="en-US" sz="2400" b="1" i="1" dirty="0"/>
              <a:t>National Woman Suffrage Association</a:t>
            </a:r>
            <a:r>
              <a:rPr lang="en-US" sz="2400" dirty="0"/>
              <a:t>. </a:t>
            </a:r>
          </a:p>
          <a:p>
            <a:pPr marL="285750" indent="-285750">
              <a:buFont typeface="Wingdings" pitchFamily="2" charset="2"/>
              <a:buChar char="Ø"/>
            </a:pPr>
            <a:r>
              <a:rPr lang="en-US" sz="2400" dirty="0"/>
              <a:t>They believed strongly that women should be given the right to vote. They thought that the Fifteenth Amendment, which gave black men the right to vote, should also include the right for women to vote. </a:t>
            </a:r>
          </a:p>
        </p:txBody>
      </p:sp>
    </p:spTree>
    <p:extLst>
      <p:ext uri="{BB962C8B-B14F-4D97-AF65-F5344CB8AC3E}">
        <p14:creationId xmlns:p14="http://schemas.microsoft.com/office/powerpoint/2010/main" val="4126015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1049</TotalTime>
  <Words>1207</Words>
  <Application>Microsoft Macintosh PowerPoint</Application>
  <PresentationFormat>Widescreen</PresentationFormat>
  <Paragraphs>109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Wingdings</vt:lpstr>
      <vt:lpstr>Wingdings 3</vt:lpstr>
      <vt:lpstr>Ion Boardroom</vt:lpstr>
      <vt:lpstr>Civil Rights Movements (Gender) </vt:lpstr>
      <vt:lpstr>Waves of Feminism </vt:lpstr>
      <vt:lpstr>First Wave of Feminism </vt:lpstr>
      <vt:lpstr>First Wave of Feminism cont…</vt:lpstr>
      <vt:lpstr>The Seneca Falls Convention </vt:lpstr>
      <vt:lpstr>PowerPoint Presentation</vt:lpstr>
      <vt:lpstr>Declaration of Sentiments - Quotes</vt:lpstr>
      <vt:lpstr>Criticisms of the Declaration of Sentiments</vt:lpstr>
      <vt:lpstr>Elizabeth Cady Stanton</vt:lpstr>
      <vt:lpstr>Second Wave of Feminism </vt:lpstr>
      <vt:lpstr>The Women’s Liberation Movement</vt:lpstr>
      <vt:lpstr>Second Wave of Feminism cont… </vt:lpstr>
      <vt:lpstr>The Nuclear Family</vt:lpstr>
      <vt:lpstr>Equal Rights Feminism</vt:lpstr>
      <vt:lpstr>Radical Feminism</vt:lpstr>
      <vt:lpstr>PowerPoint Presentation</vt:lpstr>
      <vt:lpstr>Key Issues</vt:lpstr>
      <vt:lpstr>Court Cases during the Second Wave</vt:lpstr>
      <vt:lpstr>Minorities and Feminism </vt:lpstr>
      <vt:lpstr>Third Wave of Feminism</vt:lpstr>
      <vt:lpstr>Third Wave Feminism cont…</vt:lpstr>
      <vt:lpstr>Feminist Movements Today</vt:lpstr>
      <vt:lpstr>PowerPoint Presentation</vt:lpstr>
      <vt:lpstr>Sources</vt:lpstr>
      <vt:lpstr>Homework</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Oumama Kabli</dc:creator>
  <cp:lastModifiedBy>Oumama Kabli</cp:lastModifiedBy>
  <cp:revision>44</cp:revision>
  <dcterms:created xsi:type="dcterms:W3CDTF">2018-10-28T17:50:23Z</dcterms:created>
  <dcterms:modified xsi:type="dcterms:W3CDTF">2018-10-29T11:19:26Z</dcterms:modified>
</cp:coreProperties>
</file>