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73" r:id="rId7"/>
    <p:sldId id="272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0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6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7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3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1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6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2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7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6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1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C5EBA-9B47-4617-AF82-422C8B564C4E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22978-4F73-4C05-9A1A-B02DFEA1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5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USEmbassyRabat/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ma.usembassy.gov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hyperlink" Target="https://www.instagram.com/usembassymorocco/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twitter.com/USEmbMoroc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24203"/>
            <a:ext cx="9144000" cy="1319085"/>
          </a:xfrm>
        </p:spPr>
        <p:txBody>
          <a:bodyPr>
            <a:noAutofit/>
          </a:bodyPr>
          <a:lstStyle/>
          <a:p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  <a:t>Exchange Programs</a:t>
            </a:r>
            <a:b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Garamond" panose="02020404030301010803" pitchFamily="18" charset="0"/>
                <a:cs typeface="Times New Roman" panose="02020603050405020304" pitchFamily="18" charset="0"/>
              </a:rPr>
              <a:t>For High School Students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Garamond" panose="02020404030301010803" pitchFamily="18" charset="0"/>
                <a:cs typeface="Times New Roman" panose="02020603050405020304" pitchFamily="18" charset="0"/>
              </a:rPr>
              <a:t>U.S. Embassy – Rabat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725987"/>
            <a:ext cx="9096375" cy="1247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2126"/>
            <a:ext cx="1906833" cy="10032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895" y="492126"/>
            <a:ext cx="1458480" cy="146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21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entury" panose="02040604050505020304" pitchFamily="18" charset="0"/>
              </a:rPr>
              <a:t>Youth Exchange and Study Program (YES)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49" y="5648325"/>
            <a:ext cx="8362951" cy="729456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584610"/>
            <a:ext cx="7940661" cy="338420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entury" panose="02040604050505020304" pitchFamily="18" charset="0"/>
              </a:rPr>
              <a:t>Provides Scholarship for Moroccan high school students.</a:t>
            </a:r>
          </a:p>
          <a:p>
            <a:r>
              <a:rPr lang="en-US" dirty="0">
                <a:latin typeface="Century" panose="02040604050505020304" pitchFamily="18" charset="0"/>
              </a:rPr>
              <a:t>Spend one academic year in the United States.</a:t>
            </a:r>
          </a:p>
          <a:p>
            <a:r>
              <a:rPr lang="en-US" dirty="0">
                <a:latin typeface="Century" panose="02040604050505020304" pitchFamily="18" charset="0"/>
              </a:rPr>
              <a:t>Live with host families, attend U.S. high schools, and participate in enrichment activities: community service, youth leadership training, civic education program. </a:t>
            </a:r>
          </a:p>
          <a:p>
            <a:r>
              <a:rPr lang="en-US" dirty="0">
                <a:latin typeface="Century" panose="02040604050505020304" pitchFamily="18" charset="0"/>
              </a:rPr>
              <a:t>Serve as cultural ambassadors for your home country. </a:t>
            </a:r>
          </a:p>
          <a:p>
            <a:r>
              <a:rPr lang="en-US" dirty="0">
                <a:latin typeface="Century" panose="02040604050505020304" pitchFamily="18" charset="0"/>
              </a:rPr>
              <a:t>Entering grade 10 or 11 the following fall semester</a:t>
            </a:r>
          </a:p>
          <a:p>
            <a:endParaRPr lang="en-US" dirty="0">
              <a:latin typeface="Century" panose="02040604050505020304" pitchFamily="18" charset="0"/>
            </a:endParaRPr>
          </a:p>
          <a:p>
            <a:endParaRPr lang="en-U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61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" panose="02040604050505020304" pitchFamily="18" charset="0"/>
              </a:rPr>
              <a:t>TECHGIRLS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163" y="5648325"/>
            <a:ext cx="8567738" cy="729456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584610"/>
            <a:ext cx="7940661" cy="4428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entury" panose="02040604050505020304" pitchFamily="18" charset="0"/>
              </a:rPr>
              <a:t>Three-week youth exchange program</a:t>
            </a:r>
          </a:p>
          <a:p>
            <a:r>
              <a:rPr lang="en-US" sz="2400" dirty="0">
                <a:latin typeface="Century" panose="02040604050505020304" pitchFamily="18" charset="0"/>
              </a:rPr>
              <a:t>Focus on high-level study of technology.</a:t>
            </a:r>
          </a:p>
          <a:p>
            <a:r>
              <a:rPr lang="en-US" sz="2400" dirty="0">
                <a:latin typeface="Century" panose="02040604050505020304" pitchFamily="18" charset="0"/>
              </a:rPr>
              <a:t>Foster mutual understanding between youth and U.S. and MENA region. </a:t>
            </a:r>
          </a:p>
          <a:p>
            <a:r>
              <a:rPr lang="en-US" sz="2400" dirty="0">
                <a:latin typeface="Century" panose="02040604050505020304" pitchFamily="18" charset="0"/>
              </a:rPr>
              <a:t>Empower young girls to pursue careers in science and technology sectors. </a:t>
            </a:r>
          </a:p>
          <a:p>
            <a:r>
              <a:rPr lang="en-US" sz="2400" dirty="0">
                <a:latin typeface="Century" panose="02040604050505020304" pitchFamily="18" charset="0"/>
              </a:rPr>
              <a:t>High school students between 15 and 17. </a:t>
            </a:r>
          </a:p>
          <a:p>
            <a:r>
              <a:rPr lang="en-US" sz="2400" dirty="0">
                <a:latin typeface="Century" panose="02040604050505020304" pitchFamily="18" charset="0"/>
              </a:rPr>
              <a:t>Demonstrate interest in applied use of technology</a:t>
            </a:r>
          </a:p>
          <a:p>
            <a:r>
              <a:rPr lang="en-US" sz="2400" dirty="0">
                <a:latin typeface="Century" panose="02040604050505020304" pitchFamily="18" charset="0"/>
              </a:rPr>
              <a:t>One semester remaining at least upon return </a:t>
            </a:r>
          </a:p>
          <a:p>
            <a:endParaRPr lang="en-US" sz="2400" dirty="0">
              <a:latin typeface="Century" panose="02040604050505020304" pitchFamily="18" charset="0"/>
            </a:endParaRPr>
          </a:p>
          <a:p>
            <a:endParaRPr lang="en-US" sz="24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15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Century" panose="02040604050505020304" pitchFamily="18" charset="0"/>
              </a:rPr>
              <a:t>Between The Lines: Peace and The Writing Experience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163" y="5648325"/>
            <a:ext cx="8567738" cy="729456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584610"/>
            <a:ext cx="7940661" cy="44284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Century" panose="02040604050505020304" pitchFamily="18" charset="0"/>
              </a:rPr>
              <a:t>Two-week writing workshop residency program</a:t>
            </a:r>
          </a:p>
          <a:p>
            <a:r>
              <a:rPr lang="en-US" sz="2000" dirty="0">
                <a:latin typeface="Century" panose="02040604050505020304" pitchFamily="18" charset="0"/>
              </a:rPr>
              <a:t>Hosted by the University of Iowa</a:t>
            </a:r>
          </a:p>
          <a:p>
            <a:r>
              <a:rPr lang="en-US" sz="2000" dirty="0">
                <a:latin typeface="Century" panose="02040604050505020304" pitchFamily="18" charset="0"/>
              </a:rPr>
              <a:t>Two additional days in Chicago</a:t>
            </a:r>
          </a:p>
          <a:p>
            <a:r>
              <a:rPr lang="en-US" sz="2000" dirty="0">
                <a:latin typeface="Century" panose="02040604050505020304" pitchFamily="18" charset="0"/>
              </a:rPr>
              <a:t>Interest in sharpening your writing skills </a:t>
            </a:r>
          </a:p>
          <a:p>
            <a:r>
              <a:rPr lang="en-US" sz="2000" dirty="0">
                <a:latin typeface="Century" panose="02040604050505020304" pitchFamily="18" charset="0"/>
              </a:rPr>
              <a:t>Talented, curious and enthusiastic young writers of fiction and/or poetry. </a:t>
            </a:r>
          </a:p>
          <a:p>
            <a:r>
              <a:rPr lang="en-US" sz="2000" dirty="0">
                <a:latin typeface="Century" panose="02040604050505020304" pitchFamily="18" charset="0"/>
              </a:rPr>
              <a:t>Depend understanding of American culture and share your experience with young American writers.</a:t>
            </a:r>
          </a:p>
          <a:p>
            <a:r>
              <a:rPr lang="en-US" sz="2000" dirty="0">
                <a:latin typeface="Century" panose="02040604050505020304" pitchFamily="18" charset="0"/>
              </a:rPr>
              <a:t>Moroccan aged between 16 and 19 </a:t>
            </a:r>
          </a:p>
          <a:p>
            <a:endParaRPr lang="en-US" sz="20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40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entury" panose="02040604050505020304" pitchFamily="18" charset="0"/>
              </a:rPr>
              <a:t>MEPI Tomorrow’s Leaders Scholarship Program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163" y="5648325"/>
            <a:ext cx="8567738" cy="729456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4313"/>
            <a:ext cx="7940661" cy="3196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entury" panose="02040604050505020304" pitchFamily="18" charset="0"/>
              </a:rPr>
              <a:t>Current capable and highly motivated high school seniors</a:t>
            </a:r>
          </a:p>
          <a:p>
            <a:r>
              <a:rPr lang="en-US" dirty="0">
                <a:latin typeface="Century" panose="02040604050505020304" pitchFamily="18" charset="0"/>
              </a:rPr>
              <a:t>Four-year university scholarship (AUB/LAU)</a:t>
            </a:r>
          </a:p>
          <a:p>
            <a:r>
              <a:rPr lang="en-US" dirty="0">
                <a:latin typeface="Century" panose="02040604050505020304" pitchFamily="18" charset="0"/>
              </a:rPr>
              <a:t>Maturity, flexibility and leadership potential</a:t>
            </a:r>
          </a:p>
          <a:p>
            <a:r>
              <a:rPr lang="en-US" dirty="0">
                <a:latin typeface="Century" panose="02040604050505020304" pitchFamily="18" charset="0"/>
              </a:rPr>
              <a:t>Strong academic credentials </a:t>
            </a:r>
          </a:p>
          <a:p>
            <a:r>
              <a:rPr lang="en-US" dirty="0">
                <a:latin typeface="Century" panose="02040604050505020304" pitchFamily="18" charset="0"/>
              </a:rPr>
              <a:t>Proficiency in English (TOEFL)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4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996" y="365125"/>
            <a:ext cx="6891068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entury" panose="02040604050505020304" pitchFamily="18" charset="0"/>
              </a:rPr>
              <a:t>Space Camp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163" y="5648325"/>
            <a:ext cx="8567738" cy="729456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362996" y="1690688"/>
            <a:ext cx="7940661" cy="3824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Century" panose="02040604050505020304" pitchFamily="18" charset="0"/>
              </a:rPr>
              <a:t>An interactive educational experience that brings theory to life.</a:t>
            </a:r>
          </a:p>
          <a:p>
            <a:r>
              <a:rPr lang="en-US" sz="2000" dirty="0">
                <a:latin typeface="Century" panose="02040604050505020304" pitchFamily="18" charset="0"/>
              </a:rPr>
              <a:t>Simulated training aboard the NASA Space Shuttle</a:t>
            </a:r>
          </a:p>
          <a:p>
            <a:r>
              <a:rPr lang="en-US" sz="2000" dirty="0">
                <a:latin typeface="Century" panose="02040604050505020304" pitchFamily="18" charset="0"/>
              </a:rPr>
              <a:t>12 winners will receive scholarships to the Advanced Space Academy at the U.S. Space and Rocket Center in Huntsville, Alabama. </a:t>
            </a:r>
          </a:p>
          <a:p>
            <a:r>
              <a:rPr lang="en-US" sz="2000" dirty="0">
                <a:latin typeface="Century" panose="02040604050505020304" pitchFamily="18" charset="0"/>
              </a:rPr>
              <a:t>explore college- and career preparation through an immersive experience in science, technology, engineering and math.</a:t>
            </a:r>
          </a:p>
          <a:p>
            <a:r>
              <a:rPr lang="en-US" sz="2000" dirty="0">
                <a:latin typeface="Century" panose="02040604050505020304" pitchFamily="18" charset="0"/>
              </a:rPr>
              <a:t>undergo a variety of astronaut training exercises, engineering challenges, and teambuilding activities</a:t>
            </a:r>
          </a:p>
          <a:p>
            <a:r>
              <a:rPr lang="en-US" sz="2000" dirty="0">
                <a:latin typeface="Century" panose="02040604050505020304" pitchFamily="18" charset="0"/>
              </a:rPr>
              <a:t>Travel to Washington D.C. on an immersion tour, which will include visits to many scientific, cultural and educational sites. </a:t>
            </a:r>
          </a:p>
        </p:txBody>
      </p:sp>
    </p:spTree>
    <p:extLst>
      <p:ext uri="{BB962C8B-B14F-4D97-AF65-F5344CB8AC3E}">
        <p14:creationId xmlns:p14="http://schemas.microsoft.com/office/powerpoint/2010/main" val="3103131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" panose="02040604050505020304" pitchFamily="18" charset="0"/>
              </a:rPr>
              <a:t>Application Documents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163" y="5648325"/>
            <a:ext cx="8567738" cy="729456"/>
          </a:xfrm>
        </p:spPr>
      </p:pic>
      <p:sp>
        <p:nvSpPr>
          <p:cNvPr id="6" name="Content Placeholder 4"/>
          <p:cNvSpPr txBox="1">
            <a:spLocks/>
          </p:cNvSpPr>
          <p:nvPr/>
        </p:nvSpPr>
        <p:spPr>
          <a:xfrm>
            <a:off x="838200" y="1893034"/>
            <a:ext cx="7329840" cy="28218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entury" panose="02040604050505020304" pitchFamily="18" charset="0"/>
              </a:rPr>
              <a:t>Online application form</a:t>
            </a:r>
          </a:p>
          <a:p>
            <a:r>
              <a:rPr lang="en-US" sz="2400" dirty="0">
                <a:latin typeface="Century" panose="02040604050505020304" pitchFamily="18" charset="0"/>
              </a:rPr>
              <a:t>Community service evidence </a:t>
            </a:r>
          </a:p>
          <a:p>
            <a:r>
              <a:rPr lang="en-US" sz="2400" dirty="0">
                <a:latin typeface="Century" panose="02040604050505020304" pitchFamily="18" charset="0"/>
              </a:rPr>
              <a:t>Score reports</a:t>
            </a:r>
          </a:p>
          <a:p>
            <a:r>
              <a:rPr lang="en-US" sz="2400" dirty="0">
                <a:latin typeface="Century" panose="02040604050505020304" pitchFamily="18" charset="0"/>
              </a:rPr>
              <a:t>Evidence</a:t>
            </a:r>
            <a:r>
              <a:rPr lang="en-US" b="1" dirty="0"/>
              <a:t> </a:t>
            </a:r>
            <a:r>
              <a:rPr lang="en-US" sz="2400" dirty="0">
                <a:latin typeface="Century" panose="02040604050505020304" pitchFamily="18" charset="0"/>
              </a:rPr>
              <a:t>of</a:t>
            </a:r>
            <a:r>
              <a:rPr lang="en-US" b="1" dirty="0"/>
              <a:t> </a:t>
            </a:r>
            <a:r>
              <a:rPr lang="en-US" sz="2400" dirty="0">
                <a:latin typeface="Century" panose="02040604050505020304" pitchFamily="18" charset="0"/>
              </a:rPr>
              <a:t>English</a:t>
            </a:r>
            <a:r>
              <a:rPr lang="en-US" b="1" dirty="0"/>
              <a:t> </a:t>
            </a:r>
            <a:r>
              <a:rPr lang="en-US" sz="2400" dirty="0">
                <a:latin typeface="Century" panose="02040604050505020304" pitchFamily="18" charset="0"/>
              </a:rPr>
              <a:t>Fluency</a:t>
            </a:r>
          </a:p>
          <a:p>
            <a:r>
              <a:rPr lang="en-US" sz="2400" dirty="0">
                <a:latin typeface="Century" panose="02040604050505020304" pitchFamily="18" charset="0"/>
              </a:rPr>
              <a:t>Letters of recommendation</a:t>
            </a:r>
          </a:p>
          <a:p>
            <a:r>
              <a:rPr lang="en-US" sz="2400" dirty="0">
                <a:latin typeface="Century" panose="02040604050505020304" pitchFamily="18" charset="0"/>
              </a:rPr>
              <a:t>Resume (CV)</a:t>
            </a:r>
          </a:p>
          <a:p>
            <a:r>
              <a:rPr lang="en-US" sz="2400" dirty="0">
                <a:latin typeface="Century" panose="02040604050505020304" pitchFamily="18" charset="0"/>
              </a:rPr>
              <a:t>Personal Essay</a:t>
            </a:r>
          </a:p>
          <a:p>
            <a:endParaRPr lang="en-US" sz="2400" dirty="0">
              <a:latin typeface="Century" panose="02040604050505020304" pitchFamily="18" charset="0"/>
            </a:endParaRPr>
          </a:p>
          <a:p>
            <a:endParaRPr lang="en-US" sz="24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46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848" y="365125"/>
            <a:ext cx="8401051" cy="1325563"/>
          </a:xfrm>
        </p:spPr>
        <p:txBody>
          <a:bodyPr/>
          <a:lstStyle/>
          <a:p>
            <a:r>
              <a:rPr lang="en-US" b="1" dirty="0">
                <a:latin typeface="Century" panose="02040604050505020304" pitchFamily="18" charset="0"/>
              </a:rPr>
              <a:t>Get in Touch!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49" y="5648325"/>
            <a:ext cx="8401051" cy="729456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850" y="4588755"/>
            <a:ext cx="775194" cy="7751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825" y="4498097"/>
            <a:ext cx="1004925" cy="1004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871" y="4573741"/>
            <a:ext cx="853635" cy="8536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892" y="4588755"/>
            <a:ext cx="853635" cy="8536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89640" y="1835991"/>
            <a:ext cx="50629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hlinkClick r:id="rId7"/>
              </a:rPr>
              <a:t>https://ma.usembassy.gov/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hlinkClick r:id="rId8"/>
              </a:rPr>
              <a:t>https://www.facebook.com/USEmbassyRabat/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hlinkClick r:id="rId9"/>
              </a:rPr>
              <a:t>https://twitter.com/USEmbMorocco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hlinkClick r:id="rId10"/>
              </a:rPr>
              <a:t>https://www.instagram.com/usembassymorocco/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3886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347</Words>
  <Application>Microsoft Macintosh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</vt:lpstr>
      <vt:lpstr>Garamond</vt:lpstr>
      <vt:lpstr>Times New Roman</vt:lpstr>
      <vt:lpstr>Office Theme</vt:lpstr>
      <vt:lpstr>         Exchange Programs For High School Students</vt:lpstr>
      <vt:lpstr>Youth Exchange and Study Program (YES)</vt:lpstr>
      <vt:lpstr>TECHGIRLS</vt:lpstr>
      <vt:lpstr>Between The Lines: Peace and The Writing Experience</vt:lpstr>
      <vt:lpstr>MEPI Tomorrow’s Leaders Scholarship Program</vt:lpstr>
      <vt:lpstr>Space Camp</vt:lpstr>
      <vt:lpstr>Application Documents</vt:lpstr>
      <vt:lpstr>Get in Touch! </vt:lpstr>
    </vt:vector>
  </TitlesOfParts>
  <Company>U.S. Department of State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Pre-Departure Orientation</dc:title>
  <dc:creator>Tally, Kendall</dc:creator>
  <cp:lastModifiedBy>Oumama Kabli</cp:lastModifiedBy>
  <cp:revision>40</cp:revision>
  <dcterms:created xsi:type="dcterms:W3CDTF">2018-08-02T09:52:47Z</dcterms:created>
  <dcterms:modified xsi:type="dcterms:W3CDTF">2018-11-11T19:40:05Z</dcterms:modified>
</cp:coreProperties>
</file>