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71" r:id="rId7"/>
    <p:sldId id="272" r:id="rId8"/>
    <p:sldId id="27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06" autoAdjust="0"/>
    <p:restoredTop sz="94660"/>
  </p:normalViewPr>
  <p:slideViewPr>
    <p:cSldViewPr snapToGrid="0">
      <p:cViewPr varScale="1">
        <p:scale>
          <a:sx n="91" d="100"/>
          <a:sy n="91" d="100"/>
        </p:scale>
        <p:origin x="192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C5EBA-9B47-4617-AF82-422C8B564C4E}" type="datetimeFigureOut">
              <a:rPr lang="en-US" smtClean="0"/>
              <a:t>11/11/18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22978-4F73-4C05-9A1A-B02DFEA19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163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C5EBA-9B47-4617-AF82-422C8B564C4E}" type="datetimeFigureOut">
              <a:rPr lang="en-US" smtClean="0"/>
              <a:t>11/11/18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22978-4F73-4C05-9A1A-B02DFEA19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178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C5EBA-9B47-4617-AF82-422C8B564C4E}" type="datetimeFigureOut">
              <a:rPr lang="en-US" smtClean="0"/>
              <a:t>11/11/18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22978-4F73-4C05-9A1A-B02DFEA19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030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C5EBA-9B47-4617-AF82-422C8B564C4E}" type="datetimeFigureOut">
              <a:rPr lang="en-US" smtClean="0"/>
              <a:t>11/11/18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22978-4F73-4C05-9A1A-B02DFEA19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910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C5EBA-9B47-4617-AF82-422C8B564C4E}" type="datetimeFigureOut">
              <a:rPr lang="en-US" smtClean="0"/>
              <a:t>11/11/18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22978-4F73-4C05-9A1A-B02DFEA19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565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C5EBA-9B47-4617-AF82-422C8B564C4E}" type="datetimeFigureOut">
              <a:rPr lang="en-US" smtClean="0"/>
              <a:t>11/11/18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22978-4F73-4C05-9A1A-B02DFEA19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825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C5EBA-9B47-4617-AF82-422C8B564C4E}" type="datetimeFigureOut">
              <a:rPr lang="en-US" smtClean="0"/>
              <a:t>11/11/18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22978-4F73-4C05-9A1A-B02DFEA19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578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C5EBA-9B47-4617-AF82-422C8B564C4E}" type="datetimeFigureOut">
              <a:rPr lang="en-US" smtClean="0"/>
              <a:t>11/11/18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22978-4F73-4C05-9A1A-B02DFEA19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764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C5EBA-9B47-4617-AF82-422C8B564C4E}" type="datetimeFigureOut">
              <a:rPr lang="en-US" smtClean="0"/>
              <a:t>11/11/18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22978-4F73-4C05-9A1A-B02DFEA19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764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C5EBA-9B47-4617-AF82-422C8B564C4E}" type="datetimeFigureOut">
              <a:rPr lang="en-US" smtClean="0"/>
              <a:t>11/11/18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22978-4F73-4C05-9A1A-B02DFEA19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519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C5EBA-9B47-4617-AF82-422C8B564C4E}" type="datetimeFigureOut">
              <a:rPr lang="en-US" smtClean="0"/>
              <a:t>11/11/18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22978-4F73-4C05-9A1A-B02DFEA19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25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C5EBA-9B47-4617-AF82-422C8B564C4E}" type="datetimeFigureOut">
              <a:rPr lang="en-US" smtClean="0"/>
              <a:t>11/11/18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22978-4F73-4C05-9A1A-B02DFEA19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655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acebook.com/USEmbassyRabat/" TargetMode="External"/><Relationship Id="rId3" Type="http://schemas.openxmlformats.org/officeDocument/2006/relationships/image" Target="../media/image4.png"/><Relationship Id="rId7" Type="http://schemas.openxmlformats.org/officeDocument/2006/relationships/hyperlink" Target="https://ma.usembassy.gov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hyperlink" Target="https://www.instagram.com/usembassymorocco/" TargetMode="External"/><Relationship Id="rId4" Type="http://schemas.openxmlformats.org/officeDocument/2006/relationships/image" Target="../media/image5.png"/><Relationship Id="rId9" Type="http://schemas.openxmlformats.org/officeDocument/2006/relationships/hyperlink" Target="https://twitter.com/USEmbMorocc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24203"/>
            <a:ext cx="9144000" cy="1319085"/>
          </a:xfrm>
        </p:spPr>
        <p:txBody>
          <a:bodyPr>
            <a:noAutofit/>
          </a:bodyPr>
          <a:lstStyle/>
          <a:p>
            <a:br>
              <a:rPr lang="en-US" sz="4800" dirty="0">
                <a:latin typeface="Garamond" panose="02020404030301010803" pitchFamily="18" charset="0"/>
                <a:cs typeface="Times New Roman" panose="02020603050405020304" pitchFamily="18" charset="0"/>
              </a:rPr>
            </a:br>
            <a:br>
              <a:rPr lang="en-US" sz="4800" dirty="0">
                <a:latin typeface="Garamond" panose="02020404030301010803" pitchFamily="18" charset="0"/>
                <a:cs typeface="Times New Roman" panose="02020603050405020304" pitchFamily="18" charset="0"/>
              </a:rPr>
            </a:br>
            <a:br>
              <a:rPr lang="en-US" sz="4800" dirty="0">
                <a:latin typeface="Garamond" panose="02020404030301010803" pitchFamily="18" charset="0"/>
                <a:cs typeface="Times New Roman" panose="02020603050405020304" pitchFamily="18" charset="0"/>
              </a:rPr>
            </a:br>
            <a:br>
              <a:rPr lang="en-US" sz="4800" dirty="0">
                <a:latin typeface="Garamond" panose="02020404030301010803" pitchFamily="18" charset="0"/>
                <a:cs typeface="Times New Roman" panose="02020603050405020304" pitchFamily="18" charset="0"/>
              </a:rPr>
            </a:br>
            <a:br>
              <a:rPr lang="en-US" sz="4800" dirty="0">
                <a:latin typeface="Garamond" panose="02020404030301010803" pitchFamily="18" charset="0"/>
                <a:cs typeface="Times New Roman" panose="02020603050405020304" pitchFamily="18" charset="0"/>
              </a:rPr>
            </a:br>
            <a:br>
              <a:rPr lang="en-US" sz="4800" dirty="0">
                <a:latin typeface="Garamond" panose="02020404030301010803" pitchFamily="18" charset="0"/>
                <a:cs typeface="Times New Roman" panose="02020603050405020304" pitchFamily="18" charset="0"/>
              </a:rPr>
            </a:br>
            <a:br>
              <a:rPr lang="en-US" sz="4800" dirty="0">
                <a:latin typeface="Garamond" panose="02020404030301010803" pitchFamily="18" charset="0"/>
                <a:cs typeface="Times New Roman" panose="02020603050405020304" pitchFamily="18" charset="0"/>
              </a:rPr>
            </a:br>
            <a:br>
              <a:rPr lang="en-US" sz="4800" dirty="0">
                <a:latin typeface="Garamond" panose="02020404030301010803" pitchFamily="18" charset="0"/>
                <a:cs typeface="Times New Roman" panose="02020603050405020304" pitchFamily="18" charset="0"/>
              </a:rPr>
            </a:br>
            <a:br>
              <a:rPr lang="en-US" sz="4800" dirty="0">
                <a:latin typeface="Garamond" panose="02020404030301010803" pitchFamily="18" charset="0"/>
                <a:cs typeface="Times New Roman" panose="02020603050405020304" pitchFamily="18" charset="0"/>
              </a:rPr>
            </a:br>
            <a:r>
              <a:rPr lang="en-US" sz="4800" dirty="0">
                <a:latin typeface="Garamond" panose="02020404030301010803" pitchFamily="18" charset="0"/>
                <a:cs typeface="Times New Roman" panose="02020603050405020304" pitchFamily="18" charset="0"/>
              </a:rPr>
              <a:t>Exchange Programs</a:t>
            </a:r>
            <a:br>
              <a:rPr lang="en-US" sz="4800" dirty="0">
                <a:latin typeface="Garamond" panose="02020404030301010803" pitchFamily="18" charset="0"/>
                <a:cs typeface="Times New Roman" panose="02020603050405020304" pitchFamily="18" charset="0"/>
              </a:rPr>
            </a:br>
            <a:r>
              <a:rPr lang="en-US" sz="4800" dirty="0">
                <a:latin typeface="Garamond" panose="02020404030301010803" pitchFamily="18" charset="0"/>
                <a:cs typeface="Times New Roman" panose="02020603050405020304" pitchFamily="18" charset="0"/>
              </a:rPr>
              <a:t>For University Students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Garamond" panose="02020404030301010803" pitchFamily="18" charset="0"/>
                <a:cs typeface="Times New Roman" panose="02020603050405020304" pitchFamily="18" charset="0"/>
              </a:rPr>
              <a:t>U.S. Embassy – Rabat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4725987"/>
            <a:ext cx="9096375" cy="12477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492126"/>
            <a:ext cx="1906833" cy="100329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1895" y="492126"/>
            <a:ext cx="1458480" cy="1462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218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entury" panose="02040604050505020304" pitchFamily="18" charset="0"/>
              </a:rPr>
              <a:t>Global Undergraduate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949" y="5648325"/>
            <a:ext cx="8362951" cy="729456"/>
          </a:xfr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1778125"/>
            <a:ext cx="7940661" cy="44284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entury" panose="02040604050505020304" pitchFamily="18" charset="0"/>
              </a:rPr>
              <a:t>Merit-based scholarship</a:t>
            </a:r>
          </a:p>
          <a:p>
            <a:r>
              <a:rPr lang="en-US" dirty="0">
                <a:latin typeface="Century" panose="02040604050505020304" pitchFamily="18" charset="0"/>
              </a:rPr>
              <a:t>One semester in a non-degree full study program</a:t>
            </a:r>
          </a:p>
          <a:p>
            <a:r>
              <a:rPr lang="en-US" dirty="0">
                <a:latin typeface="Century" panose="02040604050505020304" pitchFamily="18" charset="0"/>
              </a:rPr>
              <a:t>In-depth exposure to U.S. society, culture and academic life</a:t>
            </a:r>
          </a:p>
          <a:p>
            <a:r>
              <a:rPr lang="en-US" dirty="0">
                <a:latin typeface="Century" panose="02040604050505020304" pitchFamily="18" charset="0"/>
              </a:rPr>
              <a:t>Community service activities</a:t>
            </a:r>
          </a:p>
          <a:p>
            <a:pPr>
              <a:buFont typeface="Arial" panose="020B0604020202020204" pitchFamily="34" charset="0"/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616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entury" panose="02040604050505020304" pitchFamily="18" charset="0"/>
              </a:rPr>
              <a:t>MEPI Student Leaders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1163" y="5648325"/>
            <a:ext cx="8567738" cy="729456"/>
          </a:xfr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690688"/>
            <a:ext cx="7940661" cy="44284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entury" panose="02040604050505020304" pitchFamily="18" charset="0"/>
              </a:rPr>
              <a:t>Intensive five-week exchange program </a:t>
            </a:r>
          </a:p>
          <a:p>
            <a:r>
              <a:rPr lang="en-US" dirty="0">
                <a:latin typeface="Century" panose="02040604050505020304" pitchFamily="18" charset="0"/>
              </a:rPr>
              <a:t>Develop leadership skills</a:t>
            </a:r>
          </a:p>
          <a:p>
            <a:r>
              <a:rPr lang="en-US" dirty="0">
                <a:latin typeface="Century" panose="02040604050505020304" pitchFamily="18" charset="0"/>
              </a:rPr>
              <a:t>Expand understanding of civil society</a:t>
            </a:r>
          </a:p>
          <a:p>
            <a:r>
              <a:rPr lang="en-US" dirty="0">
                <a:latin typeface="Century" panose="02040604050505020304" pitchFamily="18" charset="0"/>
              </a:rPr>
              <a:t>Observe governmental processes </a:t>
            </a:r>
          </a:p>
          <a:p>
            <a:r>
              <a:rPr lang="en-US" dirty="0">
                <a:latin typeface="Century" panose="02040604050505020304" pitchFamily="18" charset="0"/>
              </a:rPr>
              <a:t>Academic coursework / Study Tour </a:t>
            </a:r>
          </a:p>
          <a:p>
            <a:r>
              <a:rPr lang="en-US" dirty="0">
                <a:latin typeface="Century" panose="02040604050505020304" pitchFamily="18" charset="0"/>
              </a:rPr>
              <a:t>Implement civic engagement projects </a:t>
            </a:r>
          </a:p>
          <a:p>
            <a:r>
              <a:rPr lang="en-US" dirty="0">
                <a:latin typeface="Century" panose="02040604050505020304" pitchFamily="18" charset="0"/>
              </a:rPr>
              <a:t>Alumni event 6 months after the US portion </a:t>
            </a:r>
          </a:p>
          <a:p>
            <a:endParaRPr lang="en-US" dirty="0">
              <a:latin typeface="Century" panose="02040604050505020304" pitchFamily="18" charset="0"/>
            </a:endParaRPr>
          </a:p>
          <a:p>
            <a:endParaRPr lang="en-US" dirty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154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entury" panose="02040604050505020304" pitchFamily="18" charset="0"/>
              </a:rPr>
              <a:t>SUSI for Student Leaders on Social Entrepreneurship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1163" y="5648325"/>
            <a:ext cx="8567738" cy="729456"/>
          </a:xfr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2187700"/>
            <a:ext cx="7940661" cy="355587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entury" panose="02040604050505020304" pitchFamily="18" charset="0"/>
              </a:rPr>
              <a:t>Intensive short term academic program</a:t>
            </a:r>
          </a:p>
          <a:p>
            <a:r>
              <a:rPr lang="en-US" dirty="0">
                <a:latin typeface="Century" panose="02040604050505020304" pitchFamily="18" charset="0"/>
              </a:rPr>
              <a:t>Provide deeper understanding of the United States</a:t>
            </a:r>
          </a:p>
          <a:p>
            <a:r>
              <a:rPr lang="en-US" dirty="0">
                <a:latin typeface="Century" panose="02040604050505020304" pitchFamily="18" charset="0"/>
              </a:rPr>
              <a:t>Enhance leadership skills</a:t>
            </a:r>
          </a:p>
          <a:p>
            <a:r>
              <a:rPr lang="en-US" dirty="0">
                <a:latin typeface="Century" panose="02040604050505020304" pitchFamily="18" charset="0"/>
              </a:rPr>
              <a:t>Series of seminar discussions, readings, visits, leadership activities, volunteer opportunities, </a:t>
            </a:r>
          </a:p>
          <a:p>
            <a:r>
              <a:rPr lang="en-US" dirty="0">
                <a:latin typeface="Century" panose="02040604050505020304" pitchFamily="18" charset="0"/>
              </a:rPr>
              <a:t>Academic residency four weeks</a:t>
            </a:r>
          </a:p>
          <a:p>
            <a:r>
              <a:rPr lang="en-US" dirty="0">
                <a:latin typeface="Century" panose="02040604050505020304" pitchFamily="18" charset="0"/>
              </a:rPr>
              <a:t>Domestic study tour one week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409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entury" panose="02040604050505020304" pitchFamily="18" charset="0"/>
              </a:rPr>
              <a:t>SUSI for Student Leaders on Women’s Leadership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1163" y="5648325"/>
            <a:ext cx="8567738" cy="729456"/>
          </a:xfr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2149363"/>
            <a:ext cx="7940661" cy="44284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entury" panose="02040604050505020304" pitchFamily="18" charset="0"/>
              </a:rPr>
              <a:t>Intensive short term academic program</a:t>
            </a:r>
          </a:p>
          <a:p>
            <a:r>
              <a:rPr lang="en-US" dirty="0">
                <a:latin typeface="Century" panose="02040604050505020304" pitchFamily="18" charset="0"/>
              </a:rPr>
              <a:t>Female student leaders</a:t>
            </a:r>
          </a:p>
          <a:p>
            <a:r>
              <a:rPr lang="en-US" dirty="0">
                <a:latin typeface="Century" panose="02040604050505020304" pitchFamily="18" charset="0"/>
              </a:rPr>
              <a:t>Develop critical thinking, communication, decision-making, managerial abilities. </a:t>
            </a:r>
          </a:p>
          <a:p>
            <a:r>
              <a:rPr lang="en-US" dirty="0">
                <a:latin typeface="Century" panose="02040604050505020304" pitchFamily="18" charset="0"/>
              </a:rPr>
              <a:t>Examine the historical domestic progress towards women’s equality in the US</a:t>
            </a:r>
          </a:p>
          <a:p>
            <a:r>
              <a:rPr lang="en-US" dirty="0">
                <a:latin typeface="Century" panose="02040604050505020304" pitchFamily="18" charset="0"/>
              </a:rPr>
              <a:t>Current domestic successes and challenges</a:t>
            </a:r>
          </a:p>
          <a:p>
            <a:pPr>
              <a:buFont typeface="Arial" panose="020B0604020202020204" pitchFamily="34" charset="0"/>
              <a:buNone/>
            </a:pPr>
            <a:endParaRPr lang="en-US" dirty="0">
              <a:latin typeface="Century" panose="02040604050505020304" pitchFamily="18" charset="0"/>
            </a:endParaRPr>
          </a:p>
          <a:p>
            <a:endParaRPr lang="en-US" dirty="0">
              <a:latin typeface="Century" panose="02040604050505020304" pitchFamily="18" charset="0"/>
            </a:endParaRPr>
          </a:p>
          <a:p>
            <a:endParaRPr lang="en-US" dirty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644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entury" panose="02040604050505020304" pitchFamily="18" charset="0"/>
              </a:rPr>
              <a:t>General Requirements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1163" y="5648325"/>
            <a:ext cx="8567738" cy="729456"/>
          </a:xfrm>
        </p:spPr>
      </p:pic>
      <p:sp>
        <p:nvSpPr>
          <p:cNvPr id="6" name="Content Placeholder 4"/>
          <p:cNvSpPr txBox="1">
            <a:spLocks/>
          </p:cNvSpPr>
          <p:nvPr/>
        </p:nvSpPr>
        <p:spPr>
          <a:xfrm>
            <a:off x="838200" y="1893034"/>
            <a:ext cx="7329840" cy="2821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Century" panose="02040604050505020304" pitchFamily="18" charset="0"/>
              </a:rPr>
              <a:t>Record of high academic achievement </a:t>
            </a:r>
          </a:p>
          <a:p>
            <a:r>
              <a:rPr lang="en-US" sz="2400" dirty="0">
                <a:latin typeface="Century" panose="02040604050505020304" pitchFamily="18" charset="0"/>
              </a:rPr>
              <a:t>English language proficiency </a:t>
            </a:r>
          </a:p>
          <a:p>
            <a:r>
              <a:rPr lang="en-US" sz="2400" dirty="0">
                <a:latin typeface="Century" panose="02040604050505020304" pitchFamily="18" charset="0"/>
              </a:rPr>
              <a:t>Cross-cultural interest</a:t>
            </a:r>
          </a:p>
          <a:p>
            <a:r>
              <a:rPr lang="en-US" sz="2400" dirty="0">
                <a:latin typeface="Century" panose="02040604050505020304" pitchFamily="18" charset="0"/>
              </a:rPr>
              <a:t>Leadership potential </a:t>
            </a:r>
          </a:p>
          <a:p>
            <a:r>
              <a:rPr lang="en-US" sz="2400" dirty="0">
                <a:latin typeface="Century" panose="02040604050505020304" pitchFamily="18" charset="0"/>
              </a:rPr>
              <a:t>Limited or no study or travel outside of Morocco</a:t>
            </a:r>
          </a:p>
          <a:p>
            <a:r>
              <a:rPr lang="en-US" sz="2400" dirty="0">
                <a:latin typeface="Century" panose="02040604050505020304" pitchFamily="18" charset="0"/>
              </a:rPr>
              <a:t>Commitment to community service</a:t>
            </a:r>
          </a:p>
          <a:p>
            <a:endParaRPr lang="en-US" sz="2400" dirty="0">
              <a:latin typeface="Century" panose="02040604050505020304" pitchFamily="18" charset="0"/>
            </a:endParaRPr>
          </a:p>
          <a:p>
            <a:endParaRPr lang="en-US" sz="2400" dirty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039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entury" panose="02040604050505020304" pitchFamily="18" charset="0"/>
              </a:rPr>
              <a:t>Application Documents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1163" y="5648325"/>
            <a:ext cx="8567738" cy="729456"/>
          </a:xfrm>
        </p:spPr>
      </p:pic>
      <p:sp>
        <p:nvSpPr>
          <p:cNvPr id="6" name="Content Placeholder 4"/>
          <p:cNvSpPr txBox="1">
            <a:spLocks/>
          </p:cNvSpPr>
          <p:nvPr/>
        </p:nvSpPr>
        <p:spPr>
          <a:xfrm>
            <a:off x="838200" y="1893034"/>
            <a:ext cx="7329840" cy="282184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Century" panose="02040604050505020304" pitchFamily="18" charset="0"/>
              </a:rPr>
              <a:t>Online application form</a:t>
            </a:r>
          </a:p>
          <a:p>
            <a:r>
              <a:rPr lang="en-US" sz="2400" dirty="0">
                <a:latin typeface="Century" panose="02040604050505020304" pitchFamily="18" charset="0"/>
              </a:rPr>
              <a:t>Community service evidence </a:t>
            </a:r>
          </a:p>
          <a:p>
            <a:r>
              <a:rPr lang="en-US" sz="2400" dirty="0">
                <a:latin typeface="Century" panose="02040604050505020304" pitchFamily="18" charset="0"/>
              </a:rPr>
              <a:t>Score reports</a:t>
            </a:r>
          </a:p>
          <a:p>
            <a:r>
              <a:rPr lang="en-US" sz="2400" dirty="0">
                <a:latin typeface="Century" panose="02040604050505020304" pitchFamily="18" charset="0"/>
              </a:rPr>
              <a:t>Evidence</a:t>
            </a:r>
            <a:r>
              <a:rPr lang="en-US" b="1" dirty="0"/>
              <a:t> </a:t>
            </a:r>
            <a:r>
              <a:rPr lang="en-US" sz="2400" dirty="0">
                <a:latin typeface="Century" panose="02040604050505020304" pitchFamily="18" charset="0"/>
              </a:rPr>
              <a:t>of</a:t>
            </a:r>
            <a:r>
              <a:rPr lang="en-US" b="1" dirty="0"/>
              <a:t> </a:t>
            </a:r>
            <a:r>
              <a:rPr lang="en-US" sz="2400" dirty="0">
                <a:latin typeface="Century" panose="02040604050505020304" pitchFamily="18" charset="0"/>
              </a:rPr>
              <a:t>English</a:t>
            </a:r>
            <a:r>
              <a:rPr lang="en-US" b="1" dirty="0"/>
              <a:t> </a:t>
            </a:r>
            <a:r>
              <a:rPr lang="en-US" sz="2400" dirty="0">
                <a:latin typeface="Century" panose="02040604050505020304" pitchFamily="18" charset="0"/>
              </a:rPr>
              <a:t>Fluency</a:t>
            </a:r>
          </a:p>
          <a:p>
            <a:r>
              <a:rPr lang="en-US" sz="2400" dirty="0">
                <a:latin typeface="Century" panose="02040604050505020304" pitchFamily="18" charset="0"/>
              </a:rPr>
              <a:t>Letters of recommendation</a:t>
            </a:r>
          </a:p>
          <a:p>
            <a:r>
              <a:rPr lang="en-US" sz="2400" dirty="0">
                <a:latin typeface="Century" panose="02040604050505020304" pitchFamily="18" charset="0"/>
              </a:rPr>
              <a:t>Resume (CV)</a:t>
            </a:r>
          </a:p>
          <a:p>
            <a:r>
              <a:rPr lang="en-US" sz="2400" dirty="0">
                <a:latin typeface="Century" panose="02040604050505020304" pitchFamily="18" charset="0"/>
              </a:rPr>
              <a:t>Personal Essay</a:t>
            </a:r>
          </a:p>
          <a:p>
            <a:endParaRPr lang="en-US" sz="2400" dirty="0">
              <a:latin typeface="Century" panose="02040604050505020304" pitchFamily="18" charset="0"/>
            </a:endParaRPr>
          </a:p>
          <a:p>
            <a:endParaRPr lang="en-US" sz="2400" dirty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463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7848" y="365125"/>
            <a:ext cx="8401051" cy="1325563"/>
          </a:xfrm>
        </p:spPr>
        <p:txBody>
          <a:bodyPr/>
          <a:lstStyle/>
          <a:p>
            <a:r>
              <a:rPr lang="en-US" b="1" dirty="0">
                <a:latin typeface="Century" panose="02040604050505020304" pitchFamily="18" charset="0"/>
              </a:rPr>
              <a:t>Get in Touch!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849" y="5648325"/>
            <a:ext cx="8401051" cy="729456"/>
          </a:xfr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8850" y="4588755"/>
            <a:ext cx="775194" cy="77519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2825" y="4498097"/>
            <a:ext cx="1004925" cy="10049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4871" y="4573741"/>
            <a:ext cx="853635" cy="85363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0892" y="4588755"/>
            <a:ext cx="853635" cy="85363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289640" y="1835991"/>
            <a:ext cx="506292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  <a:hlinkClick r:id="rId7"/>
              </a:rPr>
              <a:t>https://ma.usembassy.gov/</a:t>
            </a:r>
            <a:endParaRPr lang="en-US" dirty="0">
              <a:latin typeface="+mj-lt"/>
            </a:endParaRPr>
          </a:p>
          <a:p>
            <a:endParaRPr lang="en-US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  <a:hlinkClick r:id="rId8"/>
              </a:rPr>
              <a:t>https://www.facebook.com/USEmbassyRabat/</a:t>
            </a:r>
            <a:endParaRPr lang="en-US" dirty="0">
              <a:latin typeface="+mj-lt"/>
            </a:endParaRPr>
          </a:p>
          <a:p>
            <a:endParaRPr lang="en-US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  <a:hlinkClick r:id="rId9"/>
              </a:rPr>
              <a:t>https://twitter.com/USEmbMorocco</a:t>
            </a:r>
            <a:endParaRPr lang="en-US" dirty="0">
              <a:latin typeface="+mj-lt"/>
            </a:endParaRPr>
          </a:p>
          <a:p>
            <a:endParaRPr lang="en-US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  <a:hlinkClick r:id="rId10"/>
              </a:rPr>
              <a:t>https://www.instagram.com/usembassymorocco/</a:t>
            </a:r>
            <a:endParaRPr lang="en-US" dirty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63886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247</Words>
  <Application>Microsoft Macintosh PowerPoint</Application>
  <PresentationFormat>Widescreen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Century</vt:lpstr>
      <vt:lpstr>Garamond</vt:lpstr>
      <vt:lpstr>Times New Roman</vt:lpstr>
      <vt:lpstr>Office Theme</vt:lpstr>
      <vt:lpstr>         Exchange Programs For University Students</vt:lpstr>
      <vt:lpstr>Global Undergraduate</vt:lpstr>
      <vt:lpstr>MEPI Student Leaders</vt:lpstr>
      <vt:lpstr>SUSI for Student Leaders on Social Entrepreneurship</vt:lpstr>
      <vt:lpstr>SUSI for Student Leaders on Women’s Leadership</vt:lpstr>
      <vt:lpstr>General Requirements</vt:lpstr>
      <vt:lpstr>Application Documents</vt:lpstr>
      <vt:lpstr>Get in Touch! </vt:lpstr>
    </vt:vector>
  </TitlesOfParts>
  <Company>U.S. Department of State</Company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 Pre-Departure Orientation</dc:title>
  <dc:creator>Tally, Kendall</dc:creator>
  <cp:lastModifiedBy>Oumama Kabli</cp:lastModifiedBy>
  <cp:revision>37</cp:revision>
  <dcterms:created xsi:type="dcterms:W3CDTF">2018-08-02T09:52:47Z</dcterms:created>
  <dcterms:modified xsi:type="dcterms:W3CDTF">2018-11-11T19:40:32Z</dcterms:modified>
</cp:coreProperties>
</file>