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6" r:id="rId9"/>
    <p:sldId id="264" r:id="rId10"/>
    <p:sldId id="267" r:id="rId11"/>
    <p:sldId id="271" r:id="rId12"/>
    <p:sldId id="268" r:id="rId13"/>
    <p:sldId id="269" r:id="rId14"/>
    <p:sldId id="272" r:id="rId15"/>
    <p:sldId id="260"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p:restoredTop sz="94698"/>
  </p:normalViewPr>
  <p:slideViewPr>
    <p:cSldViewPr snapToGrid="0" snapToObjects="1">
      <p:cViewPr varScale="1">
        <p:scale>
          <a:sx n="85" d="100"/>
          <a:sy n="85"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2/26/19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2/26/19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gneticspeaking.com/how-to-give-an-impressive-impromptu-speech/" TargetMode="External"/><Relationship Id="rId2" Type="http://schemas.openxmlformats.org/officeDocument/2006/relationships/hyperlink" Target="https://lumen.instructure.com/courses/218897/pages/linkedtext54267" TargetMode="External"/><Relationship Id="rId1" Type="http://schemas.openxmlformats.org/officeDocument/2006/relationships/slideLayout" Target="../slideLayouts/slideLayout2.xml"/><Relationship Id="rId4" Type="http://schemas.openxmlformats.org/officeDocument/2006/relationships/hyperlink" Target="http://wisdomspeechtherapy.com/how-do-accents-affect-communic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24B4-FB1C-7744-8068-7CA51CA9EB4B}"/>
              </a:ext>
            </a:extLst>
          </p:cNvPr>
          <p:cNvSpPr>
            <a:spLocks noGrp="1"/>
          </p:cNvSpPr>
          <p:nvPr>
            <p:ph type="ctrTitle"/>
          </p:nvPr>
        </p:nvSpPr>
        <p:spPr/>
        <p:txBody>
          <a:bodyPr/>
          <a:lstStyle/>
          <a:p>
            <a:pPr algn="ctr"/>
            <a:r>
              <a:rPr lang="en-US" b="1" dirty="0"/>
              <a:t>Impromptu speeches and accents</a:t>
            </a:r>
          </a:p>
        </p:txBody>
      </p:sp>
      <p:sp>
        <p:nvSpPr>
          <p:cNvPr id="3" name="Subtitle 2">
            <a:extLst>
              <a:ext uri="{FF2B5EF4-FFF2-40B4-BE49-F238E27FC236}">
                <a16:creationId xmlns:a16="http://schemas.microsoft.com/office/drawing/2014/main" id="{B312C3DD-78B8-0140-B85E-4AF4667BC00C}"/>
              </a:ext>
            </a:extLst>
          </p:cNvPr>
          <p:cNvSpPr>
            <a:spLocks noGrp="1"/>
          </p:cNvSpPr>
          <p:nvPr>
            <p:ph type="subTitle" idx="1"/>
          </p:nvPr>
        </p:nvSpPr>
        <p:spPr/>
        <p:txBody>
          <a:bodyPr/>
          <a:lstStyle/>
          <a:p>
            <a:pPr algn="ctr"/>
            <a:r>
              <a:rPr lang="en-US" b="1" dirty="0"/>
              <a:t>Professor </a:t>
            </a:r>
            <a:r>
              <a:rPr lang="en-US" b="1" dirty="0" err="1"/>
              <a:t>Oumama</a:t>
            </a:r>
            <a:r>
              <a:rPr lang="en-US" b="1" dirty="0"/>
              <a:t> </a:t>
            </a:r>
            <a:r>
              <a:rPr lang="en-US" b="1" dirty="0" err="1"/>
              <a:t>Kabli</a:t>
            </a:r>
            <a:endParaRPr lang="en-US" b="1" dirty="0"/>
          </a:p>
          <a:p>
            <a:pPr algn="ctr"/>
            <a:r>
              <a:rPr lang="en-US" b="1" dirty="0"/>
              <a:t>February 27, 2019</a:t>
            </a:r>
          </a:p>
        </p:txBody>
      </p:sp>
      <p:pic>
        <p:nvPicPr>
          <p:cNvPr id="5" name="Picture 4">
            <a:extLst>
              <a:ext uri="{FF2B5EF4-FFF2-40B4-BE49-F238E27FC236}">
                <a16:creationId xmlns:a16="http://schemas.microsoft.com/office/drawing/2014/main" id="{0E2DBE4C-3B74-1D48-AB9F-B7F64DD76609}"/>
              </a:ext>
            </a:extLst>
          </p:cNvPr>
          <p:cNvPicPr>
            <a:picLocks noChangeAspect="1"/>
          </p:cNvPicPr>
          <p:nvPr/>
        </p:nvPicPr>
        <p:blipFill>
          <a:blip r:embed="rId2"/>
          <a:stretch>
            <a:fillRect/>
          </a:stretch>
        </p:blipFill>
        <p:spPr>
          <a:xfrm>
            <a:off x="7595016" y="4192803"/>
            <a:ext cx="4596984" cy="2700253"/>
          </a:xfrm>
          <a:prstGeom prst="rect">
            <a:avLst/>
          </a:prstGeom>
        </p:spPr>
      </p:pic>
      <p:pic>
        <p:nvPicPr>
          <p:cNvPr id="7" name="Picture 6">
            <a:extLst>
              <a:ext uri="{FF2B5EF4-FFF2-40B4-BE49-F238E27FC236}">
                <a16:creationId xmlns:a16="http://schemas.microsoft.com/office/drawing/2014/main" id="{88951EBF-5CCD-EE49-B006-6CC1990E13D2}"/>
              </a:ext>
            </a:extLst>
          </p:cNvPr>
          <p:cNvPicPr>
            <a:picLocks noChangeAspect="1"/>
          </p:cNvPicPr>
          <p:nvPr/>
        </p:nvPicPr>
        <p:blipFill>
          <a:blip r:embed="rId3"/>
          <a:stretch>
            <a:fillRect/>
          </a:stretch>
        </p:blipFill>
        <p:spPr>
          <a:xfrm>
            <a:off x="0" y="4157747"/>
            <a:ext cx="5036695" cy="2735309"/>
          </a:xfrm>
          <a:prstGeom prst="rect">
            <a:avLst/>
          </a:prstGeom>
        </p:spPr>
      </p:pic>
    </p:spTree>
    <p:extLst>
      <p:ext uri="{BB962C8B-B14F-4D97-AF65-F5344CB8AC3E}">
        <p14:creationId xmlns:p14="http://schemas.microsoft.com/office/powerpoint/2010/main" val="2866854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EE0B-2CD6-3E41-9B02-5D4C243A585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1BB38BB-DB48-5744-9665-EDEFCED02FA8}"/>
              </a:ext>
            </a:extLst>
          </p:cNvPr>
          <p:cNvPicPr>
            <a:picLocks noGrp="1" noChangeAspect="1"/>
          </p:cNvPicPr>
          <p:nvPr>
            <p:ph idx="1"/>
          </p:nvPr>
        </p:nvPicPr>
        <p:blipFill>
          <a:blip r:embed="rId2"/>
          <a:stretch>
            <a:fillRect/>
          </a:stretch>
        </p:blipFill>
        <p:spPr>
          <a:xfrm>
            <a:off x="543575" y="378674"/>
            <a:ext cx="11249523" cy="6052105"/>
          </a:xfrm>
        </p:spPr>
      </p:pic>
    </p:spTree>
    <p:extLst>
      <p:ext uri="{BB962C8B-B14F-4D97-AF65-F5344CB8AC3E}">
        <p14:creationId xmlns:p14="http://schemas.microsoft.com/office/powerpoint/2010/main" val="272733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C67C2-3C1D-084A-8569-820BD8556329}"/>
              </a:ext>
            </a:extLst>
          </p:cNvPr>
          <p:cNvSpPr>
            <a:spLocks noGrp="1"/>
          </p:cNvSpPr>
          <p:nvPr>
            <p:ph type="title"/>
          </p:nvPr>
        </p:nvSpPr>
        <p:spPr>
          <a:xfrm>
            <a:off x="1216533" y="138832"/>
            <a:ext cx="9905998" cy="1478570"/>
          </a:xfrm>
        </p:spPr>
        <p:txBody>
          <a:bodyPr/>
          <a:lstStyle/>
          <a:p>
            <a:pPr algn="ctr"/>
            <a:r>
              <a:rPr lang="en-US" b="1" dirty="0">
                <a:solidFill>
                  <a:schemeClr val="bg1"/>
                </a:solidFill>
              </a:rPr>
              <a:t>What is an accent?</a:t>
            </a:r>
          </a:p>
        </p:txBody>
      </p:sp>
      <p:sp>
        <p:nvSpPr>
          <p:cNvPr id="3" name="Content Placeholder 2">
            <a:extLst>
              <a:ext uri="{FF2B5EF4-FFF2-40B4-BE49-F238E27FC236}">
                <a16:creationId xmlns:a16="http://schemas.microsoft.com/office/drawing/2014/main" id="{E0AA6A0D-41EB-144A-94E1-01D150A22AA6}"/>
              </a:ext>
            </a:extLst>
          </p:cNvPr>
          <p:cNvSpPr>
            <a:spLocks noGrp="1"/>
          </p:cNvSpPr>
          <p:nvPr>
            <p:ph idx="1"/>
          </p:nvPr>
        </p:nvSpPr>
        <p:spPr>
          <a:xfrm>
            <a:off x="1073871" y="878117"/>
            <a:ext cx="10191322" cy="6227220"/>
          </a:xfrm>
        </p:spPr>
        <p:txBody>
          <a:bodyPr>
            <a:noAutofit/>
          </a:bodyPr>
          <a:lstStyle/>
          <a:p>
            <a:pPr marL="0" indent="0">
              <a:buNone/>
            </a:pPr>
            <a:br>
              <a:rPr lang="en-US" sz="3200" b="1" dirty="0"/>
            </a:br>
            <a:r>
              <a:rPr lang="en-US" sz="2800" b="1" dirty="0"/>
              <a:t>An accent is the unique way that speech is pronounced by a group of people speaking the same language. </a:t>
            </a:r>
          </a:p>
          <a:p>
            <a:pPr marL="0" indent="0">
              <a:buNone/>
            </a:pPr>
            <a:endParaRPr lang="en-US" sz="2800" b="1" dirty="0"/>
          </a:p>
          <a:p>
            <a:pPr marL="0" indent="0">
              <a:buNone/>
            </a:pPr>
            <a:r>
              <a:rPr lang="en-US" sz="2800" b="1" dirty="0"/>
              <a:t>Regional Accents – for example, people who are from Texas often sound different than people who are from New York.</a:t>
            </a:r>
          </a:p>
          <a:p>
            <a:pPr marL="0" indent="0">
              <a:buNone/>
            </a:pPr>
            <a:br>
              <a:rPr lang="en-US" sz="2800" b="1" dirty="0"/>
            </a:br>
            <a:r>
              <a:rPr lang="en-US" sz="2800" b="1" dirty="0"/>
              <a:t>Foreign Accents – for example, someone who was raised speaking English will sound different than someone who was raised speaking Spanish and learned English as an adult.</a:t>
            </a:r>
            <a:br>
              <a:rPr lang="en-US" sz="2800" b="1" dirty="0"/>
            </a:br>
            <a:endParaRPr lang="en-US" sz="2800" dirty="0"/>
          </a:p>
          <a:p>
            <a:pPr marL="0" indent="0">
              <a:buNone/>
            </a:pPr>
            <a:endParaRPr lang="en-US" sz="3200" b="1" dirty="0"/>
          </a:p>
        </p:txBody>
      </p:sp>
    </p:spTree>
    <p:extLst>
      <p:ext uri="{BB962C8B-B14F-4D97-AF65-F5344CB8AC3E}">
        <p14:creationId xmlns:p14="http://schemas.microsoft.com/office/powerpoint/2010/main" val="196782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0495-9947-E248-9290-F86DF60C3560}"/>
              </a:ext>
            </a:extLst>
          </p:cNvPr>
          <p:cNvSpPr>
            <a:spLocks noGrp="1"/>
          </p:cNvSpPr>
          <p:nvPr>
            <p:ph type="title"/>
          </p:nvPr>
        </p:nvSpPr>
        <p:spPr/>
        <p:txBody>
          <a:bodyPr/>
          <a:lstStyle/>
          <a:p>
            <a:pPr algn="ctr"/>
            <a:r>
              <a:rPr lang="en-US" b="1" dirty="0">
                <a:solidFill>
                  <a:schemeClr val="bg1"/>
                </a:solidFill>
              </a:rPr>
              <a:t>How do accents affect communication?</a:t>
            </a:r>
          </a:p>
        </p:txBody>
      </p:sp>
      <p:sp>
        <p:nvSpPr>
          <p:cNvPr id="3" name="Content Placeholder 2">
            <a:extLst>
              <a:ext uri="{FF2B5EF4-FFF2-40B4-BE49-F238E27FC236}">
                <a16:creationId xmlns:a16="http://schemas.microsoft.com/office/drawing/2014/main" id="{2A5C3C78-4527-FE4C-ABDC-64385C3EBD1B}"/>
              </a:ext>
            </a:extLst>
          </p:cNvPr>
          <p:cNvSpPr>
            <a:spLocks noGrp="1"/>
          </p:cNvSpPr>
          <p:nvPr>
            <p:ph idx="1"/>
          </p:nvPr>
        </p:nvSpPr>
        <p:spPr>
          <a:xfrm>
            <a:off x="1141412" y="2294458"/>
            <a:ext cx="9905999" cy="3541714"/>
          </a:xfrm>
        </p:spPr>
        <p:txBody>
          <a:bodyPr>
            <a:normAutofit fontScale="92500" lnSpcReduction="20000"/>
          </a:bodyPr>
          <a:lstStyle/>
          <a:p>
            <a:r>
              <a:rPr lang="en-US" sz="3600" b="1" dirty="0"/>
              <a:t>People not understanding you</a:t>
            </a:r>
          </a:p>
          <a:p>
            <a:r>
              <a:rPr lang="en-US" sz="3600" b="1" dirty="0"/>
              <a:t>Avoiding social interaction with those who may not understand you</a:t>
            </a:r>
          </a:p>
          <a:p>
            <a:r>
              <a:rPr lang="en-US" sz="3600" b="1" dirty="0"/>
              <a:t>Frustration from having to repeat yourself all the time</a:t>
            </a:r>
          </a:p>
          <a:p>
            <a:r>
              <a:rPr lang="en-US" sz="3600" b="1" dirty="0"/>
              <a:t>People focusing on your accent more than on what you are trying to say</a:t>
            </a:r>
          </a:p>
          <a:p>
            <a:endParaRPr lang="en-US" dirty="0"/>
          </a:p>
        </p:txBody>
      </p:sp>
    </p:spTree>
    <p:extLst>
      <p:ext uri="{BB962C8B-B14F-4D97-AF65-F5344CB8AC3E}">
        <p14:creationId xmlns:p14="http://schemas.microsoft.com/office/powerpoint/2010/main" val="3362040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8392-1596-E740-A192-C877EB9887A6}"/>
              </a:ext>
            </a:extLst>
          </p:cNvPr>
          <p:cNvSpPr>
            <a:spLocks noGrp="1"/>
          </p:cNvSpPr>
          <p:nvPr>
            <p:ph type="title"/>
          </p:nvPr>
        </p:nvSpPr>
        <p:spPr>
          <a:xfrm>
            <a:off x="1141413" y="0"/>
            <a:ext cx="9905998" cy="1478570"/>
          </a:xfrm>
        </p:spPr>
        <p:txBody>
          <a:bodyPr/>
          <a:lstStyle/>
          <a:p>
            <a:pPr algn="ctr"/>
            <a:r>
              <a:rPr lang="en-US" b="1" dirty="0">
                <a:solidFill>
                  <a:schemeClr val="bg1"/>
                </a:solidFill>
              </a:rPr>
              <a:t>Improving your English speaking</a:t>
            </a:r>
          </a:p>
        </p:txBody>
      </p:sp>
      <p:sp>
        <p:nvSpPr>
          <p:cNvPr id="3" name="Content Placeholder 2">
            <a:extLst>
              <a:ext uri="{FF2B5EF4-FFF2-40B4-BE49-F238E27FC236}">
                <a16:creationId xmlns:a16="http://schemas.microsoft.com/office/drawing/2014/main" id="{AB3319B8-29DD-E341-B365-1D9BA1EB61C0}"/>
              </a:ext>
            </a:extLst>
          </p:cNvPr>
          <p:cNvSpPr>
            <a:spLocks noGrp="1"/>
          </p:cNvSpPr>
          <p:nvPr>
            <p:ph idx="1"/>
          </p:nvPr>
        </p:nvSpPr>
        <p:spPr>
          <a:xfrm>
            <a:off x="661727" y="1364104"/>
            <a:ext cx="10520935" cy="5164111"/>
          </a:xfrm>
        </p:spPr>
        <p:txBody>
          <a:bodyPr>
            <a:noAutofit/>
          </a:bodyPr>
          <a:lstStyle/>
          <a:p>
            <a:r>
              <a:rPr lang="en-US" sz="4000" dirty="0"/>
              <a:t>Always try and speak slowly and clearly making sure you pronounce all the syllables (part of a word we pronounce) in every word. </a:t>
            </a:r>
          </a:p>
          <a:p>
            <a:r>
              <a:rPr lang="en-US" sz="4000" dirty="0"/>
              <a:t>Listen to how the voices of native English speakers rise and fall.  Intonation refers to the ‘music of your voice’ whereas stress refers to the ‘rhythm of the word’. </a:t>
            </a:r>
          </a:p>
        </p:txBody>
      </p:sp>
    </p:spTree>
    <p:extLst>
      <p:ext uri="{BB962C8B-B14F-4D97-AF65-F5344CB8AC3E}">
        <p14:creationId xmlns:p14="http://schemas.microsoft.com/office/powerpoint/2010/main" val="428889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E575-4CC3-004E-9630-9E3A4F74B6EE}"/>
              </a:ext>
            </a:extLst>
          </p:cNvPr>
          <p:cNvSpPr>
            <a:spLocks noGrp="1"/>
          </p:cNvSpPr>
          <p:nvPr>
            <p:ph type="title"/>
          </p:nvPr>
        </p:nvSpPr>
        <p:spPr/>
        <p:txBody>
          <a:bodyPr/>
          <a:lstStyle/>
          <a:p>
            <a:pPr algn="ctr"/>
            <a:r>
              <a:rPr lang="en-US" b="1" dirty="0">
                <a:solidFill>
                  <a:schemeClr val="bg1"/>
                </a:solidFill>
              </a:rPr>
              <a:t>Tongue twisters </a:t>
            </a:r>
          </a:p>
        </p:txBody>
      </p:sp>
      <p:sp>
        <p:nvSpPr>
          <p:cNvPr id="3" name="Content Placeholder 2">
            <a:extLst>
              <a:ext uri="{FF2B5EF4-FFF2-40B4-BE49-F238E27FC236}">
                <a16:creationId xmlns:a16="http://schemas.microsoft.com/office/drawing/2014/main" id="{7D3BD2BE-A1F5-E246-B8D7-BF1D3A4463A9}"/>
              </a:ext>
            </a:extLst>
          </p:cNvPr>
          <p:cNvSpPr>
            <a:spLocks noGrp="1"/>
          </p:cNvSpPr>
          <p:nvPr>
            <p:ph idx="1"/>
          </p:nvPr>
        </p:nvSpPr>
        <p:spPr/>
        <p:txBody>
          <a:bodyPr>
            <a:normAutofit fontScale="92500" lnSpcReduction="10000"/>
          </a:bodyPr>
          <a:lstStyle/>
          <a:p>
            <a:pPr fontAlgn="base"/>
            <a:r>
              <a:rPr lang="en-US" i="1" dirty="0"/>
              <a:t>Purple paper people.  Purple paper people.  Purple paper people.</a:t>
            </a:r>
            <a:endParaRPr lang="en-US" dirty="0"/>
          </a:p>
          <a:p>
            <a:pPr marL="0" indent="0" fontAlgn="base">
              <a:buNone/>
            </a:pPr>
            <a:endParaRPr lang="en-US" dirty="0"/>
          </a:p>
          <a:p>
            <a:pPr fontAlgn="base"/>
            <a:r>
              <a:rPr lang="en-US" i="1" dirty="0"/>
              <a:t>I have got a date at a quarter to eight.  I’ll see you at the gate, so don’t be late.</a:t>
            </a:r>
            <a:endParaRPr lang="en-US" dirty="0"/>
          </a:p>
          <a:p>
            <a:pPr marL="0" indent="0" fontAlgn="base">
              <a:buNone/>
            </a:pPr>
            <a:r>
              <a:rPr lang="en-US" dirty="0"/>
              <a:t> </a:t>
            </a:r>
          </a:p>
          <a:p>
            <a:pPr fontAlgn="base"/>
            <a:r>
              <a:rPr lang="en-US" i="1" dirty="0"/>
              <a:t>A box of mixed biscuits.  A mixed biscuit box.</a:t>
            </a:r>
            <a:endParaRPr lang="en-US" dirty="0"/>
          </a:p>
          <a:p>
            <a:pPr marL="0" indent="0" fontAlgn="base">
              <a:buNone/>
            </a:pPr>
            <a:r>
              <a:rPr lang="en-US" dirty="0"/>
              <a:t> </a:t>
            </a:r>
          </a:p>
          <a:p>
            <a:pPr fontAlgn="base"/>
            <a:r>
              <a:rPr lang="en-US" i="1" dirty="0"/>
              <a:t>If 2 witches were watching 2 watches, which witch would watch which watch?</a:t>
            </a:r>
            <a:endParaRPr lang="en-US" dirty="0"/>
          </a:p>
          <a:p>
            <a:endParaRPr lang="en-US" dirty="0"/>
          </a:p>
        </p:txBody>
      </p:sp>
    </p:spTree>
    <p:extLst>
      <p:ext uri="{BB962C8B-B14F-4D97-AF65-F5344CB8AC3E}">
        <p14:creationId xmlns:p14="http://schemas.microsoft.com/office/powerpoint/2010/main" val="179410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8512-B502-1C48-B8E8-1880EA4187ED}"/>
              </a:ext>
            </a:extLst>
          </p:cNvPr>
          <p:cNvSpPr>
            <a:spLocks noGrp="1"/>
          </p:cNvSpPr>
          <p:nvPr>
            <p:ph type="title"/>
          </p:nvPr>
        </p:nvSpPr>
        <p:spPr/>
        <p:txBody>
          <a:bodyPr/>
          <a:lstStyle/>
          <a:p>
            <a:pPr algn="ctr"/>
            <a:r>
              <a:rPr lang="en-US" b="1" dirty="0">
                <a:solidFill>
                  <a:schemeClr val="bg1"/>
                </a:solidFill>
              </a:rPr>
              <a:t>Let’s guess the accent!</a:t>
            </a:r>
          </a:p>
        </p:txBody>
      </p:sp>
      <p:sp>
        <p:nvSpPr>
          <p:cNvPr id="3" name="Content Placeholder 2">
            <a:extLst>
              <a:ext uri="{FF2B5EF4-FFF2-40B4-BE49-F238E27FC236}">
                <a16:creationId xmlns:a16="http://schemas.microsoft.com/office/drawing/2014/main" id="{6EFD992A-ABE4-2649-B37D-F210C45B7FCC}"/>
              </a:ext>
            </a:extLst>
          </p:cNvPr>
          <p:cNvSpPr>
            <a:spLocks noGrp="1"/>
          </p:cNvSpPr>
          <p:nvPr>
            <p:ph idx="1"/>
          </p:nvPr>
        </p:nvSpPr>
        <p:spPr/>
        <p:txBody>
          <a:bodyPr>
            <a:normAutofit/>
          </a:bodyPr>
          <a:lstStyle/>
          <a:p>
            <a:r>
              <a:rPr lang="en-US" sz="4400" dirty="0"/>
              <a:t>https://</a:t>
            </a:r>
            <a:r>
              <a:rPr lang="en-US" sz="4400" dirty="0" err="1"/>
              <a:t>qz.com</a:t>
            </a:r>
            <a:r>
              <a:rPr lang="en-US" sz="4400" dirty="0"/>
              <a:t>/259129/quiz-can-you-guess-the-accent/</a:t>
            </a:r>
          </a:p>
        </p:txBody>
      </p:sp>
    </p:spTree>
    <p:extLst>
      <p:ext uri="{BB962C8B-B14F-4D97-AF65-F5344CB8AC3E}">
        <p14:creationId xmlns:p14="http://schemas.microsoft.com/office/powerpoint/2010/main" val="330919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EDAE-C635-3440-BD5B-B71D80A70733}"/>
              </a:ext>
            </a:extLst>
          </p:cNvPr>
          <p:cNvSpPr>
            <a:spLocks noGrp="1"/>
          </p:cNvSpPr>
          <p:nvPr>
            <p:ph type="title"/>
          </p:nvPr>
        </p:nvSpPr>
        <p:spPr/>
        <p:txBody>
          <a:bodyPr/>
          <a:lstStyle/>
          <a:p>
            <a:pPr algn="ctr"/>
            <a:r>
              <a:rPr lang="en-US" b="1" dirty="0">
                <a:solidFill>
                  <a:schemeClr val="bg1"/>
                </a:solidFill>
              </a:rPr>
              <a:t>Sources</a:t>
            </a:r>
          </a:p>
        </p:txBody>
      </p:sp>
      <p:sp>
        <p:nvSpPr>
          <p:cNvPr id="3" name="Content Placeholder 2">
            <a:extLst>
              <a:ext uri="{FF2B5EF4-FFF2-40B4-BE49-F238E27FC236}">
                <a16:creationId xmlns:a16="http://schemas.microsoft.com/office/drawing/2014/main" id="{9465CACE-3DDC-E443-BD16-EE6384BF03C0}"/>
              </a:ext>
            </a:extLst>
          </p:cNvPr>
          <p:cNvSpPr>
            <a:spLocks noGrp="1"/>
          </p:cNvSpPr>
          <p:nvPr>
            <p:ph idx="1"/>
          </p:nvPr>
        </p:nvSpPr>
        <p:spPr/>
        <p:txBody>
          <a:bodyPr/>
          <a:lstStyle/>
          <a:p>
            <a:r>
              <a:rPr lang="en-US" dirty="0">
                <a:hlinkClick r:id="rId2"/>
              </a:rPr>
              <a:t>https://lumen.instructure.com/courses/218897/pages/linkedtext54267</a:t>
            </a:r>
            <a:endParaRPr lang="en-US" dirty="0"/>
          </a:p>
          <a:p>
            <a:r>
              <a:rPr lang="en-US" dirty="0">
                <a:hlinkClick r:id="rId3"/>
              </a:rPr>
              <a:t>https://magneticspeaking.com/how-to-give-an-impressive-impromptu-speech/</a:t>
            </a:r>
            <a:endParaRPr lang="en-US" dirty="0"/>
          </a:p>
          <a:p>
            <a:r>
              <a:rPr lang="en-US" dirty="0">
                <a:hlinkClick r:id="rId4"/>
              </a:rPr>
              <a:t>http://wisdomspeechtherapy.com/how-do-accents-affect-communication/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25831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EE02-1DC7-CC44-9DC8-42B3BAEE63CE}"/>
              </a:ext>
            </a:extLst>
          </p:cNvPr>
          <p:cNvSpPr>
            <a:spLocks noGrp="1"/>
          </p:cNvSpPr>
          <p:nvPr>
            <p:ph type="title"/>
          </p:nvPr>
        </p:nvSpPr>
        <p:spPr/>
        <p:txBody>
          <a:bodyPr/>
          <a:lstStyle/>
          <a:p>
            <a:pPr algn="ctr"/>
            <a:r>
              <a:rPr lang="en-US" b="1" dirty="0">
                <a:solidFill>
                  <a:schemeClr val="bg1"/>
                </a:solidFill>
              </a:rPr>
              <a:t>Logistics- groups and Sign-ups</a:t>
            </a:r>
          </a:p>
        </p:txBody>
      </p:sp>
      <p:sp>
        <p:nvSpPr>
          <p:cNvPr id="3" name="Content Placeholder 2">
            <a:extLst>
              <a:ext uri="{FF2B5EF4-FFF2-40B4-BE49-F238E27FC236}">
                <a16:creationId xmlns:a16="http://schemas.microsoft.com/office/drawing/2014/main" id="{8356C3E4-52FB-C04C-9463-73B73BDD14BF}"/>
              </a:ext>
            </a:extLst>
          </p:cNvPr>
          <p:cNvSpPr>
            <a:spLocks noGrp="1"/>
          </p:cNvSpPr>
          <p:nvPr>
            <p:ph idx="1"/>
          </p:nvPr>
        </p:nvSpPr>
        <p:spPr>
          <a:xfrm>
            <a:off x="841354" y="1754811"/>
            <a:ext cx="10506115" cy="4983268"/>
          </a:xfrm>
        </p:spPr>
        <p:txBody>
          <a:bodyPr>
            <a:noAutofit/>
          </a:bodyPr>
          <a:lstStyle/>
          <a:p>
            <a:r>
              <a:rPr lang="en-US" sz="4000" dirty="0"/>
              <a:t> If you have not communicated to me who is in your groups, your topic, and choice of format, please do so </a:t>
            </a:r>
            <a:r>
              <a:rPr lang="en-US" sz="4000" b="1" dirty="0"/>
              <a:t>IMMEDIATELY. </a:t>
            </a:r>
            <a:r>
              <a:rPr lang="en-US" sz="4000" dirty="0"/>
              <a:t>Today I would like to get topics and groups </a:t>
            </a:r>
            <a:r>
              <a:rPr lang="en-US" sz="4000" b="1" dirty="0"/>
              <a:t>FINALIZED!!! </a:t>
            </a:r>
            <a:r>
              <a:rPr lang="en-US" sz="4000" dirty="0"/>
              <a:t>I would also like to start posting the group presentations on the website ASAP!</a:t>
            </a:r>
          </a:p>
        </p:txBody>
      </p:sp>
    </p:spTree>
    <p:extLst>
      <p:ext uri="{BB962C8B-B14F-4D97-AF65-F5344CB8AC3E}">
        <p14:creationId xmlns:p14="http://schemas.microsoft.com/office/powerpoint/2010/main" val="227547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B07B-4878-5C43-8AED-4CAEE2A4BE1A}"/>
              </a:ext>
            </a:extLst>
          </p:cNvPr>
          <p:cNvSpPr>
            <a:spLocks noGrp="1"/>
          </p:cNvSpPr>
          <p:nvPr>
            <p:ph type="title"/>
          </p:nvPr>
        </p:nvSpPr>
        <p:spPr/>
        <p:txBody>
          <a:bodyPr/>
          <a:lstStyle/>
          <a:p>
            <a:pPr algn="ctr"/>
            <a:r>
              <a:rPr lang="en-US" b="1" dirty="0">
                <a:solidFill>
                  <a:schemeClr val="bg1"/>
                </a:solidFill>
              </a:rPr>
              <a:t>Grading Rubric</a:t>
            </a:r>
          </a:p>
        </p:txBody>
      </p:sp>
      <p:sp>
        <p:nvSpPr>
          <p:cNvPr id="3" name="Content Placeholder 2">
            <a:extLst>
              <a:ext uri="{FF2B5EF4-FFF2-40B4-BE49-F238E27FC236}">
                <a16:creationId xmlns:a16="http://schemas.microsoft.com/office/drawing/2014/main" id="{D2640ED3-A9B3-2541-A889-D271655A7152}"/>
              </a:ext>
            </a:extLst>
          </p:cNvPr>
          <p:cNvSpPr>
            <a:spLocks noGrp="1"/>
          </p:cNvSpPr>
          <p:nvPr>
            <p:ph idx="1"/>
          </p:nvPr>
        </p:nvSpPr>
        <p:spPr>
          <a:xfrm>
            <a:off x="646567" y="1902215"/>
            <a:ext cx="11120712" cy="4618505"/>
          </a:xfrm>
        </p:spPr>
        <p:txBody>
          <a:bodyPr>
            <a:normAutofit fontScale="92500" lnSpcReduction="20000"/>
          </a:bodyPr>
          <a:lstStyle/>
          <a:p>
            <a:pPr marL="0" indent="0">
              <a:buNone/>
            </a:pPr>
            <a:r>
              <a:rPr lang="en-US" sz="3600" b="1" dirty="0"/>
              <a:t>The grading rubric for your oral presentations/debates has been finalized!</a:t>
            </a:r>
          </a:p>
          <a:p>
            <a:pPr marL="0" indent="0">
              <a:buNone/>
            </a:pPr>
            <a:r>
              <a:rPr lang="en-US" sz="3600" b="1" dirty="0"/>
              <a:t>Please makes sure that you are adhering to the rubric as best as you possibly can when giving your presentations!</a:t>
            </a:r>
          </a:p>
          <a:p>
            <a:pPr marL="0" indent="0">
              <a:buNone/>
            </a:pPr>
            <a:r>
              <a:rPr lang="en-US" sz="3600" b="1" dirty="0">
                <a:solidFill>
                  <a:schemeClr val="tx2"/>
                </a:solidFill>
              </a:rPr>
              <a:t>Presentations will be randomly decided. </a:t>
            </a:r>
            <a:r>
              <a:rPr lang="en-US" sz="3600" dirty="0"/>
              <a:t>One representative from each group will write their name on a piece of paper and I will pick randomly from the pile of papers who will be presenting on their respective day.</a:t>
            </a:r>
          </a:p>
          <a:p>
            <a:pPr marL="0" indent="0">
              <a:buNone/>
            </a:pPr>
            <a:endParaRPr lang="en-US" sz="3600" b="1" dirty="0"/>
          </a:p>
        </p:txBody>
      </p:sp>
    </p:spTree>
    <p:extLst>
      <p:ext uri="{BB962C8B-B14F-4D97-AF65-F5344CB8AC3E}">
        <p14:creationId xmlns:p14="http://schemas.microsoft.com/office/powerpoint/2010/main" val="61597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7BB0-BA4F-0E43-A2A1-19A5CBB488E3}"/>
              </a:ext>
            </a:extLst>
          </p:cNvPr>
          <p:cNvSpPr>
            <a:spLocks noGrp="1"/>
          </p:cNvSpPr>
          <p:nvPr>
            <p:ph type="title"/>
          </p:nvPr>
        </p:nvSpPr>
        <p:spPr/>
        <p:txBody>
          <a:bodyPr/>
          <a:lstStyle/>
          <a:p>
            <a:pPr algn="ctr"/>
            <a:r>
              <a:rPr lang="en-US" b="1" dirty="0">
                <a:solidFill>
                  <a:schemeClr val="bg1"/>
                </a:solidFill>
              </a:rPr>
              <a:t>What is an impromptu speech?</a:t>
            </a:r>
          </a:p>
        </p:txBody>
      </p:sp>
      <p:sp>
        <p:nvSpPr>
          <p:cNvPr id="3" name="Content Placeholder 2">
            <a:extLst>
              <a:ext uri="{FF2B5EF4-FFF2-40B4-BE49-F238E27FC236}">
                <a16:creationId xmlns:a16="http://schemas.microsoft.com/office/drawing/2014/main" id="{6C1A5CE4-FDE1-3543-8973-817D6AE796A0}"/>
              </a:ext>
            </a:extLst>
          </p:cNvPr>
          <p:cNvSpPr>
            <a:spLocks noGrp="1"/>
          </p:cNvSpPr>
          <p:nvPr>
            <p:ph idx="1"/>
          </p:nvPr>
        </p:nvSpPr>
        <p:spPr>
          <a:xfrm>
            <a:off x="901570" y="2395641"/>
            <a:ext cx="5319349" cy="3541714"/>
          </a:xfrm>
        </p:spPr>
        <p:txBody>
          <a:bodyPr>
            <a:normAutofit fontScale="85000" lnSpcReduction="10000"/>
          </a:bodyPr>
          <a:lstStyle/>
          <a:p>
            <a:pPr marL="0" indent="0">
              <a:buNone/>
            </a:pPr>
            <a:r>
              <a:rPr lang="en-US" sz="4800" b="1" dirty="0"/>
              <a:t>An impromptu speech is when you’re asked to speak in public without prior notice or little to no preparation.</a:t>
            </a:r>
          </a:p>
        </p:txBody>
      </p:sp>
      <p:pic>
        <p:nvPicPr>
          <p:cNvPr id="5" name="Picture 4">
            <a:extLst>
              <a:ext uri="{FF2B5EF4-FFF2-40B4-BE49-F238E27FC236}">
                <a16:creationId xmlns:a16="http://schemas.microsoft.com/office/drawing/2014/main" id="{899F4F96-4E59-9B45-B052-27F5C58F97A1}"/>
              </a:ext>
            </a:extLst>
          </p:cNvPr>
          <p:cNvPicPr>
            <a:picLocks noChangeAspect="1"/>
          </p:cNvPicPr>
          <p:nvPr/>
        </p:nvPicPr>
        <p:blipFill>
          <a:blip r:embed="rId2"/>
          <a:stretch>
            <a:fillRect/>
          </a:stretch>
        </p:blipFill>
        <p:spPr>
          <a:xfrm>
            <a:off x="5958397" y="1672596"/>
            <a:ext cx="5858849" cy="4685155"/>
          </a:xfrm>
          <a:prstGeom prst="rect">
            <a:avLst/>
          </a:prstGeom>
        </p:spPr>
      </p:pic>
    </p:spTree>
    <p:extLst>
      <p:ext uri="{BB962C8B-B14F-4D97-AF65-F5344CB8AC3E}">
        <p14:creationId xmlns:p14="http://schemas.microsoft.com/office/powerpoint/2010/main" val="67744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A4BB3-A425-534B-BF2F-3C052F199363}"/>
              </a:ext>
            </a:extLst>
          </p:cNvPr>
          <p:cNvSpPr>
            <a:spLocks noGrp="1"/>
          </p:cNvSpPr>
          <p:nvPr>
            <p:ph type="title"/>
          </p:nvPr>
        </p:nvSpPr>
        <p:spPr/>
        <p:txBody>
          <a:bodyPr/>
          <a:lstStyle/>
          <a:p>
            <a:pPr algn="ctr"/>
            <a:r>
              <a:rPr lang="en-US" b="1" dirty="0">
                <a:solidFill>
                  <a:schemeClr val="bg1"/>
                </a:solidFill>
              </a:rPr>
              <a:t>Advantages</a:t>
            </a:r>
          </a:p>
        </p:txBody>
      </p:sp>
      <p:sp>
        <p:nvSpPr>
          <p:cNvPr id="3" name="Content Placeholder 2">
            <a:extLst>
              <a:ext uri="{FF2B5EF4-FFF2-40B4-BE49-F238E27FC236}">
                <a16:creationId xmlns:a16="http://schemas.microsoft.com/office/drawing/2014/main" id="{EE0B2F5F-3BD6-784C-9560-C54583A231B9}"/>
              </a:ext>
            </a:extLst>
          </p:cNvPr>
          <p:cNvSpPr>
            <a:spLocks noGrp="1"/>
          </p:cNvSpPr>
          <p:nvPr>
            <p:ph idx="1"/>
          </p:nvPr>
        </p:nvSpPr>
        <p:spPr>
          <a:xfrm>
            <a:off x="721687" y="1813811"/>
            <a:ext cx="10430995" cy="4796852"/>
          </a:xfrm>
        </p:spPr>
        <p:txBody>
          <a:bodyPr>
            <a:normAutofit fontScale="92500" lnSpcReduction="10000"/>
          </a:bodyPr>
          <a:lstStyle/>
          <a:p>
            <a:r>
              <a:rPr lang="en-US" sz="3000" dirty="0"/>
              <a:t>You are generally in control of the content you are presenting, so you can include topics that you want to talk about. </a:t>
            </a:r>
          </a:p>
          <a:p>
            <a:r>
              <a:rPr lang="en-US" sz="3000" dirty="0"/>
              <a:t>You can use personal examples from experience to support what you are saying. Since you are an authority on the topic, you want to speak with conviction like you really mean it. </a:t>
            </a:r>
          </a:p>
          <a:p>
            <a:r>
              <a:rPr lang="en-US" sz="3000" dirty="0"/>
              <a:t>Your delivery will naturally be more conversational and spontaneous. Since you are not prepared with pages of notes, you are more likely to speak directly to the audience just like if you were speaking to another person in a conversation.</a:t>
            </a:r>
          </a:p>
          <a:p>
            <a:endParaRPr lang="en-US" dirty="0"/>
          </a:p>
        </p:txBody>
      </p:sp>
    </p:spTree>
    <p:extLst>
      <p:ext uri="{BB962C8B-B14F-4D97-AF65-F5344CB8AC3E}">
        <p14:creationId xmlns:p14="http://schemas.microsoft.com/office/powerpoint/2010/main" val="235889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9B5E-8580-CC43-9B88-98A3E7B1EA33}"/>
              </a:ext>
            </a:extLst>
          </p:cNvPr>
          <p:cNvSpPr>
            <a:spLocks noGrp="1"/>
          </p:cNvSpPr>
          <p:nvPr>
            <p:ph type="title"/>
          </p:nvPr>
        </p:nvSpPr>
        <p:spPr/>
        <p:txBody>
          <a:bodyPr/>
          <a:lstStyle/>
          <a:p>
            <a:pPr algn="ctr"/>
            <a:r>
              <a:rPr lang="en-US" b="1" dirty="0">
                <a:solidFill>
                  <a:schemeClr val="bg1"/>
                </a:solidFill>
              </a:rPr>
              <a:t>disadvantages</a:t>
            </a:r>
          </a:p>
        </p:txBody>
      </p:sp>
      <p:sp>
        <p:nvSpPr>
          <p:cNvPr id="3" name="Content Placeholder 2">
            <a:extLst>
              <a:ext uri="{FF2B5EF4-FFF2-40B4-BE49-F238E27FC236}">
                <a16:creationId xmlns:a16="http://schemas.microsoft.com/office/drawing/2014/main" id="{FCF52010-626E-4B4F-A9B9-C0E26D8DEA5E}"/>
              </a:ext>
            </a:extLst>
          </p:cNvPr>
          <p:cNvSpPr>
            <a:spLocks noGrp="1"/>
          </p:cNvSpPr>
          <p:nvPr>
            <p:ph idx="1"/>
          </p:nvPr>
        </p:nvSpPr>
        <p:spPr/>
        <p:txBody>
          <a:bodyPr>
            <a:normAutofit/>
          </a:bodyPr>
          <a:lstStyle/>
          <a:p>
            <a:r>
              <a:rPr lang="en-US" dirty="0"/>
              <a:t>You may have difficulty thinking of what to say or formulating the ideas once you get up to speak. </a:t>
            </a:r>
          </a:p>
          <a:p>
            <a:r>
              <a:rPr lang="en-US" dirty="0"/>
              <a:t>Although you are familiar with the topic, your speech may lack details and supporting information. </a:t>
            </a:r>
          </a:p>
          <a:p>
            <a:r>
              <a:rPr lang="en-US" dirty="0"/>
              <a:t>Impromptu speaking is rarely appropriate for occasions which require more supporting ideas or reasoning.</a:t>
            </a:r>
          </a:p>
        </p:txBody>
      </p:sp>
    </p:spTree>
    <p:extLst>
      <p:ext uri="{BB962C8B-B14F-4D97-AF65-F5344CB8AC3E}">
        <p14:creationId xmlns:p14="http://schemas.microsoft.com/office/powerpoint/2010/main" val="402998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C0627-C2EE-8F46-9A36-1C1F034EA78C}"/>
              </a:ext>
            </a:extLst>
          </p:cNvPr>
          <p:cNvSpPr>
            <a:spLocks noGrp="1"/>
          </p:cNvSpPr>
          <p:nvPr>
            <p:ph type="title"/>
          </p:nvPr>
        </p:nvSpPr>
        <p:spPr/>
        <p:txBody>
          <a:bodyPr/>
          <a:lstStyle/>
          <a:p>
            <a:pPr algn="ctr"/>
            <a:r>
              <a:rPr lang="en-US" b="1" dirty="0">
                <a:solidFill>
                  <a:schemeClr val="bg1"/>
                </a:solidFill>
              </a:rPr>
              <a:t>Tips for the speaker (impromptu speaking)</a:t>
            </a:r>
          </a:p>
        </p:txBody>
      </p:sp>
      <p:sp>
        <p:nvSpPr>
          <p:cNvPr id="3" name="Content Placeholder 2">
            <a:extLst>
              <a:ext uri="{FF2B5EF4-FFF2-40B4-BE49-F238E27FC236}">
                <a16:creationId xmlns:a16="http://schemas.microsoft.com/office/drawing/2014/main" id="{10338630-26AB-E340-AE2D-BA587FA95C88}"/>
              </a:ext>
            </a:extLst>
          </p:cNvPr>
          <p:cNvSpPr>
            <a:spLocks noGrp="1"/>
          </p:cNvSpPr>
          <p:nvPr>
            <p:ph idx="1"/>
          </p:nvPr>
        </p:nvSpPr>
        <p:spPr>
          <a:xfrm>
            <a:off x="773983" y="2020602"/>
            <a:ext cx="10640857" cy="4608513"/>
          </a:xfrm>
        </p:spPr>
        <p:txBody>
          <a:bodyPr>
            <a:normAutofit fontScale="92500" lnSpcReduction="20000"/>
          </a:bodyPr>
          <a:lstStyle/>
          <a:p>
            <a:r>
              <a:rPr lang="en-US" sz="3000" dirty="0"/>
              <a:t>Make a few notes for yourself on a card, phone, or iPad. Or, text yourself a few single words to remind yourself of the important ideas.</a:t>
            </a:r>
          </a:p>
          <a:p>
            <a:r>
              <a:rPr lang="en-US" sz="3000" dirty="0"/>
              <a:t>Consider the simple three part outline of an Introduction, Body, and Conclusion, and fit your ideas into that pattern.</a:t>
            </a:r>
          </a:p>
          <a:p>
            <a:r>
              <a:rPr lang="en-US" sz="3000" dirty="0"/>
              <a:t>Do not try to remember a detailed outline for your entire speech; just remember the order of important points.</a:t>
            </a:r>
          </a:p>
          <a:p>
            <a:r>
              <a:rPr lang="en-US" sz="3000" dirty="0"/>
              <a:t>If you do not know what to say next, you can summarize and paraphrase what you have just said, and then will probably be ready to move on to the next topic.</a:t>
            </a:r>
          </a:p>
          <a:p>
            <a:endParaRPr lang="en-US" dirty="0"/>
          </a:p>
        </p:txBody>
      </p:sp>
    </p:spTree>
    <p:extLst>
      <p:ext uri="{BB962C8B-B14F-4D97-AF65-F5344CB8AC3E}">
        <p14:creationId xmlns:p14="http://schemas.microsoft.com/office/powerpoint/2010/main" val="295171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0FAE4-CCA5-4440-B219-71560CE17AE6}"/>
              </a:ext>
            </a:extLst>
          </p:cNvPr>
          <p:cNvSpPr>
            <a:spLocks noGrp="1"/>
          </p:cNvSpPr>
          <p:nvPr>
            <p:ph type="title"/>
          </p:nvPr>
        </p:nvSpPr>
        <p:spPr>
          <a:xfrm>
            <a:off x="1141413" y="201289"/>
            <a:ext cx="9905998" cy="1478570"/>
          </a:xfrm>
        </p:spPr>
        <p:txBody>
          <a:bodyPr/>
          <a:lstStyle/>
          <a:p>
            <a:pPr algn="ctr"/>
            <a:r>
              <a:rPr lang="en-US" b="1" dirty="0">
                <a:solidFill>
                  <a:schemeClr val="bg1"/>
                </a:solidFill>
              </a:rPr>
              <a:t>When might you use impromptu speech?</a:t>
            </a:r>
          </a:p>
        </p:txBody>
      </p:sp>
      <p:sp>
        <p:nvSpPr>
          <p:cNvPr id="3" name="Content Placeholder 2">
            <a:extLst>
              <a:ext uri="{FF2B5EF4-FFF2-40B4-BE49-F238E27FC236}">
                <a16:creationId xmlns:a16="http://schemas.microsoft.com/office/drawing/2014/main" id="{1AE39847-B903-344E-9856-C180BD592ECE}"/>
              </a:ext>
            </a:extLst>
          </p:cNvPr>
          <p:cNvSpPr>
            <a:spLocks noGrp="1"/>
          </p:cNvSpPr>
          <p:nvPr>
            <p:ph idx="1"/>
          </p:nvPr>
        </p:nvSpPr>
        <p:spPr>
          <a:xfrm>
            <a:off x="706698" y="1679859"/>
            <a:ext cx="11050588" cy="4608513"/>
          </a:xfrm>
        </p:spPr>
        <p:txBody>
          <a:bodyPr>
            <a:normAutofit fontScale="77500" lnSpcReduction="20000"/>
          </a:bodyPr>
          <a:lstStyle/>
          <a:p>
            <a:r>
              <a:rPr lang="en-US" sz="3100" dirty="0"/>
              <a:t>Introducing yourself at networking events.</a:t>
            </a:r>
          </a:p>
          <a:p>
            <a:r>
              <a:rPr lang="en-US" sz="3200" dirty="0"/>
              <a:t>Filling in for a late speaker.</a:t>
            </a:r>
          </a:p>
          <a:p>
            <a:r>
              <a:rPr lang="en-US" sz="3200" dirty="0"/>
              <a:t>You are asked to give a toast at a company party.</a:t>
            </a:r>
          </a:p>
          <a:p>
            <a:r>
              <a:rPr lang="en-US" sz="3200" dirty="0"/>
              <a:t>You get asked a question you did not prepare for while on a panel.</a:t>
            </a:r>
          </a:p>
          <a:p>
            <a:r>
              <a:rPr lang="en-US" sz="3200" dirty="0"/>
              <a:t>Job interview questions </a:t>
            </a:r>
          </a:p>
          <a:p>
            <a:r>
              <a:rPr lang="en-US" sz="3200" dirty="0"/>
              <a:t>You are interviewed by a reporter.</a:t>
            </a:r>
          </a:p>
          <a:p>
            <a:r>
              <a:rPr lang="en-US" sz="3200" dirty="0"/>
              <a:t>You get pulled into a meeting to give an update.</a:t>
            </a:r>
          </a:p>
          <a:p>
            <a:r>
              <a:rPr lang="en-US" sz="3200" dirty="0"/>
              <a:t>There is unexpected push back on your ideas at a company meeting.</a:t>
            </a:r>
          </a:p>
          <a:p>
            <a:r>
              <a:rPr lang="en-US" sz="3200" dirty="0"/>
              <a:t>Say a goodbye speech to a departing employee.</a:t>
            </a:r>
          </a:p>
        </p:txBody>
      </p:sp>
    </p:spTree>
    <p:extLst>
      <p:ext uri="{BB962C8B-B14F-4D97-AF65-F5344CB8AC3E}">
        <p14:creationId xmlns:p14="http://schemas.microsoft.com/office/powerpoint/2010/main" val="3588728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F8F8-2FF0-044C-825F-653C7F6008FB}"/>
              </a:ext>
            </a:extLst>
          </p:cNvPr>
          <p:cNvSpPr>
            <a:spLocks noGrp="1"/>
          </p:cNvSpPr>
          <p:nvPr>
            <p:ph type="title"/>
          </p:nvPr>
        </p:nvSpPr>
        <p:spPr/>
        <p:txBody>
          <a:bodyPr/>
          <a:lstStyle/>
          <a:p>
            <a:pPr algn="ctr"/>
            <a:r>
              <a:rPr lang="en-US" b="1" dirty="0">
                <a:solidFill>
                  <a:schemeClr val="bg1"/>
                </a:solidFill>
              </a:rPr>
              <a:t>Tips for the speaker (impromptu speaking) </a:t>
            </a:r>
            <a:r>
              <a:rPr lang="en-US" b="1" dirty="0" err="1">
                <a:solidFill>
                  <a:schemeClr val="bg1"/>
                </a:solidFill>
              </a:rPr>
              <a:t>cont</a:t>
            </a:r>
            <a:r>
              <a:rPr lang="en-US" b="1" dirty="0">
                <a:solidFill>
                  <a:schemeClr val="bg1"/>
                </a:solidFill>
              </a:rPr>
              <a:t>…</a:t>
            </a:r>
            <a:endParaRPr lang="en-US" dirty="0">
              <a:solidFill>
                <a:schemeClr val="bg1"/>
              </a:solidFill>
            </a:endParaRPr>
          </a:p>
        </p:txBody>
      </p:sp>
      <p:sp>
        <p:nvSpPr>
          <p:cNvPr id="3" name="Content Placeholder 2">
            <a:extLst>
              <a:ext uri="{FF2B5EF4-FFF2-40B4-BE49-F238E27FC236}">
                <a16:creationId xmlns:a16="http://schemas.microsoft.com/office/drawing/2014/main" id="{0CD83E57-ECB6-904D-9F1A-AE1C51ED2B3D}"/>
              </a:ext>
            </a:extLst>
          </p:cNvPr>
          <p:cNvSpPr>
            <a:spLocks noGrp="1"/>
          </p:cNvSpPr>
          <p:nvPr>
            <p:ph idx="1"/>
          </p:nvPr>
        </p:nvSpPr>
        <p:spPr>
          <a:xfrm>
            <a:off x="841439" y="2097088"/>
            <a:ext cx="10505945" cy="4421137"/>
          </a:xfrm>
        </p:spPr>
        <p:txBody>
          <a:bodyPr>
            <a:normAutofit fontScale="77500" lnSpcReduction="20000"/>
          </a:bodyPr>
          <a:lstStyle/>
          <a:p>
            <a:r>
              <a:rPr lang="en-US" sz="3500" dirty="0"/>
              <a:t>Remember that, in most situations, you will know more about the subject than the audience. </a:t>
            </a:r>
          </a:p>
          <a:p>
            <a:r>
              <a:rPr lang="en-US" sz="3500" dirty="0"/>
              <a:t>Usually you will not be called up to speak impromptu about something you know nothing about, so you have probably spoken about the general topic before or you probably have knowledge to share with others.</a:t>
            </a:r>
          </a:p>
          <a:p>
            <a:r>
              <a:rPr lang="en-US" sz="3500" dirty="0"/>
              <a:t>Talk like you mean it. In other words speak with conviction. You are explaining your ideas or knowledge and you are an authority. (FAKE IT ‘TILL YOU MAKE IT)</a:t>
            </a:r>
          </a:p>
          <a:p>
            <a:r>
              <a:rPr lang="en-US" sz="3500" dirty="0"/>
              <a:t>RELAXXXXXXX!</a:t>
            </a:r>
          </a:p>
          <a:p>
            <a:endParaRPr lang="en-US" dirty="0"/>
          </a:p>
        </p:txBody>
      </p:sp>
    </p:spTree>
    <p:extLst>
      <p:ext uri="{BB962C8B-B14F-4D97-AF65-F5344CB8AC3E}">
        <p14:creationId xmlns:p14="http://schemas.microsoft.com/office/powerpoint/2010/main" val="2602687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111</TotalTime>
  <Words>766</Words>
  <Application>Microsoft Macintosh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Tw Cen MT</vt:lpstr>
      <vt:lpstr>Circuit</vt:lpstr>
      <vt:lpstr>Impromptu speeches and accents</vt:lpstr>
      <vt:lpstr>Logistics- groups and Sign-ups</vt:lpstr>
      <vt:lpstr>Grading Rubric</vt:lpstr>
      <vt:lpstr>What is an impromptu speech?</vt:lpstr>
      <vt:lpstr>Advantages</vt:lpstr>
      <vt:lpstr>disadvantages</vt:lpstr>
      <vt:lpstr>Tips for the speaker (impromptu speaking)</vt:lpstr>
      <vt:lpstr>When might you use impromptu speech?</vt:lpstr>
      <vt:lpstr>Tips for the speaker (impromptu speaking) cont…</vt:lpstr>
      <vt:lpstr>PowerPoint Presentation</vt:lpstr>
      <vt:lpstr>What is an accent?</vt:lpstr>
      <vt:lpstr>How do accents affect communication?</vt:lpstr>
      <vt:lpstr>Improving your English speaking</vt:lpstr>
      <vt:lpstr>Tongue twisters </vt:lpstr>
      <vt:lpstr>Let’s guess the accent!</vt:lpstr>
      <vt:lpstr>Sources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Oumama Kabli</dc:creator>
  <cp:lastModifiedBy>Oumama Kabli</cp:lastModifiedBy>
  <cp:revision>19</cp:revision>
  <dcterms:created xsi:type="dcterms:W3CDTF">2019-02-26T16:55:18Z</dcterms:created>
  <dcterms:modified xsi:type="dcterms:W3CDTF">2019-02-26T18:46:46Z</dcterms:modified>
</cp:coreProperties>
</file>