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6" r:id="rId2"/>
    <p:sldId id="257" r:id="rId3"/>
    <p:sldId id="258" r:id="rId4"/>
    <p:sldId id="259"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8" r:id="rId18"/>
    <p:sldId id="260" r:id="rId19"/>
    <p:sldId id="274" r:id="rId20"/>
    <p:sldId id="275" r:id="rId21"/>
    <p:sldId id="276" r:id="rId22"/>
    <p:sldId id="277" r:id="rId23"/>
    <p:sldId id="279" r:id="rId24"/>
    <p:sldId id="280" r:id="rId25"/>
    <p:sldId id="26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07"/>
    <p:restoredTop sz="94653"/>
  </p:normalViewPr>
  <p:slideViewPr>
    <p:cSldViewPr snapToGrid="0" snapToObjects="1">
      <p:cViewPr varScale="1">
        <p:scale>
          <a:sx n="85" d="100"/>
          <a:sy n="85" d="100"/>
        </p:scale>
        <p:origin x="200" y="3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83C646-3414-F148-B2BE-8016F0F426A4}" type="datetimeFigureOut">
              <a:rPr lang="en-US" smtClean="0"/>
              <a:t>3/12/19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6EFB11-3DA3-C149-BC78-4318F96CD00C}" type="slidenum">
              <a:rPr lang="en-US" smtClean="0"/>
              <a:t>‹#›</a:t>
            </a:fld>
            <a:endParaRPr lang="en-US"/>
          </a:p>
        </p:txBody>
      </p:sp>
    </p:spTree>
    <p:extLst>
      <p:ext uri="{BB962C8B-B14F-4D97-AF65-F5344CB8AC3E}">
        <p14:creationId xmlns:p14="http://schemas.microsoft.com/office/powerpoint/2010/main" val="3356907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the class to create job scenario.</a:t>
            </a:r>
          </a:p>
        </p:txBody>
      </p:sp>
      <p:sp>
        <p:nvSpPr>
          <p:cNvPr id="4" name="Slide Number Placeholder 3"/>
          <p:cNvSpPr>
            <a:spLocks noGrp="1"/>
          </p:cNvSpPr>
          <p:nvPr>
            <p:ph type="sldNum" sz="quarter" idx="10"/>
          </p:nvPr>
        </p:nvSpPr>
        <p:spPr/>
        <p:txBody>
          <a:bodyPr/>
          <a:lstStyle/>
          <a:p>
            <a:fld id="{486EFB11-3DA3-C149-BC78-4318F96CD00C}" type="slidenum">
              <a:rPr lang="en-US" smtClean="0"/>
              <a:t>18</a:t>
            </a:fld>
            <a:endParaRPr lang="en-US"/>
          </a:p>
        </p:txBody>
      </p:sp>
    </p:spTree>
    <p:extLst>
      <p:ext uri="{BB962C8B-B14F-4D97-AF65-F5344CB8AC3E}">
        <p14:creationId xmlns:p14="http://schemas.microsoft.com/office/powerpoint/2010/main" val="478823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3/12/19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3/12/19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3/12/19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3/12/19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3/12/19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3/12/19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employabilityskills-ens.weebly.com/uploads/1/1/2/2/112225209/interview_preparation.pdf/" TargetMode="External"/><Relationship Id="rId2" Type="http://schemas.openxmlformats.org/officeDocument/2006/relationships/hyperlink" Target="https://www.nexxt.com/articles/what-is-the-purpose-for-job-interviews--21064-article.html" TargetMode="External"/><Relationship Id="rId1" Type="http://schemas.openxmlformats.org/officeDocument/2006/relationships/slideLayout" Target="../slideLayouts/slideLayout2.xml"/><Relationship Id="rId5" Type="http://schemas.openxmlformats.org/officeDocument/2006/relationships/hyperlink" Target="https://www.thebalancecareers.com/steps-to-take-after-an-interview-2061349" TargetMode="External"/><Relationship Id="rId4" Type="http://schemas.openxmlformats.org/officeDocument/2006/relationships/hyperlink" Target="https://www.thirteen.org/edonline/adulted/lessons/lesson11_activitie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08131-AAD0-0048-A714-E0F4AFDF52FE}"/>
              </a:ext>
            </a:extLst>
          </p:cNvPr>
          <p:cNvSpPr>
            <a:spLocks noGrp="1"/>
          </p:cNvSpPr>
          <p:nvPr>
            <p:ph type="ctrTitle"/>
          </p:nvPr>
        </p:nvSpPr>
        <p:spPr>
          <a:xfrm>
            <a:off x="581191" y="732309"/>
            <a:ext cx="10993549" cy="2058296"/>
          </a:xfrm>
        </p:spPr>
        <p:txBody>
          <a:bodyPr>
            <a:normAutofit fontScale="90000"/>
          </a:bodyPr>
          <a:lstStyle/>
          <a:p>
            <a:pPr algn="ctr"/>
            <a:r>
              <a:rPr lang="en-US" sz="4400" b="1" dirty="0"/>
              <a:t>Job interviews: Common Questions and How to Answer Them </a:t>
            </a:r>
            <a:br>
              <a:rPr lang="en-US" dirty="0"/>
            </a:br>
            <a:endParaRPr lang="en-US" dirty="0"/>
          </a:p>
        </p:txBody>
      </p:sp>
      <p:sp>
        <p:nvSpPr>
          <p:cNvPr id="3" name="Subtitle 2">
            <a:extLst>
              <a:ext uri="{FF2B5EF4-FFF2-40B4-BE49-F238E27FC236}">
                <a16:creationId xmlns:a16="http://schemas.microsoft.com/office/drawing/2014/main" id="{8B71B744-19ED-4748-83B2-3AE32DA7BA82}"/>
              </a:ext>
            </a:extLst>
          </p:cNvPr>
          <p:cNvSpPr>
            <a:spLocks noGrp="1"/>
          </p:cNvSpPr>
          <p:nvPr>
            <p:ph type="subTitle" idx="1"/>
          </p:nvPr>
        </p:nvSpPr>
        <p:spPr/>
        <p:txBody>
          <a:bodyPr>
            <a:normAutofit fontScale="92500" lnSpcReduction="20000"/>
          </a:bodyPr>
          <a:lstStyle/>
          <a:p>
            <a:pPr algn="ctr"/>
            <a:r>
              <a:rPr lang="en-US" b="1" dirty="0"/>
              <a:t>Professor </a:t>
            </a:r>
            <a:r>
              <a:rPr lang="en-US" b="1" dirty="0" err="1"/>
              <a:t>Oumama</a:t>
            </a:r>
            <a:r>
              <a:rPr lang="en-US" b="1" dirty="0"/>
              <a:t> </a:t>
            </a:r>
            <a:r>
              <a:rPr lang="en-US" b="1" dirty="0" err="1"/>
              <a:t>Kabli</a:t>
            </a:r>
            <a:endParaRPr lang="en-US" b="1" dirty="0"/>
          </a:p>
          <a:p>
            <a:pPr algn="ctr"/>
            <a:r>
              <a:rPr lang="en-US" b="1" dirty="0"/>
              <a:t>March 12, 2019</a:t>
            </a:r>
          </a:p>
        </p:txBody>
      </p:sp>
      <p:pic>
        <p:nvPicPr>
          <p:cNvPr id="5" name="Picture 4">
            <a:extLst>
              <a:ext uri="{FF2B5EF4-FFF2-40B4-BE49-F238E27FC236}">
                <a16:creationId xmlns:a16="http://schemas.microsoft.com/office/drawing/2014/main" id="{46C2F321-7C3A-E343-952D-3BE21AE3CE81}"/>
              </a:ext>
            </a:extLst>
          </p:cNvPr>
          <p:cNvPicPr>
            <a:picLocks noChangeAspect="1"/>
          </p:cNvPicPr>
          <p:nvPr/>
        </p:nvPicPr>
        <p:blipFill>
          <a:blip r:embed="rId2"/>
          <a:stretch>
            <a:fillRect/>
          </a:stretch>
        </p:blipFill>
        <p:spPr>
          <a:xfrm>
            <a:off x="505819" y="3427889"/>
            <a:ext cx="3782414" cy="2480524"/>
          </a:xfrm>
          <a:prstGeom prst="rect">
            <a:avLst/>
          </a:prstGeom>
        </p:spPr>
      </p:pic>
      <p:pic>
        <p:nvPicPr>
          <p:cNvPr id="7" name="Picture 6">
            <a:extLst>
              <a:ext uri="{FF2B5EF4-FFF2-40B4-BE49-F238E27FC236}">
                <a16:creationId xmlns:a16="http://schemas.microsoft.com/office/drawing/2014/main" id="{A42971D5-7C96-984E-AF4B-9239B3E68BEE}"/>
              </a:ext>
            </a:extLst>
          </p:cNvPr>
          <p:cNvPicPr>
            <a:picLocks noChangeAspect="1"/>
          </p:cNvPicPr>
          <p:nvPr/>
        </p:nvPicPr>
        <p:blipFill>
          <a:blip r:embed="rId3"/>
          <a:stretch>
            <a:fillRect/>
          </a:stretch>
        </p:blipFill>
        <p:spPr>
          <a:xfrm>
            <a:off x="4379792" y="3455185"/>
            <a:ext cx="3423646" cy="2480524"/>
          </a:xfrm>
          <a:prstGeom prst="rect">
            <a:avLst/>
          </a:prstGeom>
        </p:spPr>
      </p:pic>
      <p:pic>
        <p:nvPicPr>
          <p:cNvPr id="11" name="Picture 10">
            <a:extLst>
              <a:ext uri="{FF2B5EF4-FFF2-40B4-BE49-F238E27FC236}">
                <a16:creationId xmlns:a16="http://schemas.microsoft.com/office/drawing/2014/main" id="{9AF42BE8-B9D2-6545-AB5E-C5E562FABF43}"/>
              </a:ext>
            </a:extLst>
          </p:cNvPr>
          <p:cNvPicPr>
            <a:picLocks noChangeAspect="1"/>
          </p:cNvPicPr>
          <p:nvPr/>
        </p:nvPicPr>
        <p:blipFill>
          <a:blip r:embed="rId4"/>
          <a:stretch>
            <a:fillRect/>
          </a:stretch>
        </p:blipFill>
        <p:spPr>
          <a:xfrm>
            <a:off x="7867701" y="3427889"/>
            <a:ext cx="3782414" cy="2483100"/>
          </a:xfrm>
          <a:prstGeom prst="rect">
            <a:avLst/>
          </a:prstGeom>
        </p:spPr>
      </p:pic>
    </p:spTree>
    <p:extLst>
      <p:ext uri="{BB962C8B-B14F-4D97-AF65-F5344CB8AC3E}">
        <p14:creationId xmlns:p14="http://schemas.microsoft.com/office/powerpoint/2010/main" val="3002185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B6241-0199-374A-92BC-2E9ADAE8318E}"/>
              </a:ext>
            </a:extLst>
          </p:cNvPr>
          <p:cNvSpPr>
            <a:spLocks noGrp="1"/>
          </p:cNvSpPr>
          <p:nvPr>
            <p:ph type="title"/>
          </p:nvPr>
        </p:nvSpPr>
        <p:spPr/>
        <p:txBody>
          <a:bodyPr/>
          <a:lstStyle/>
          <a:p>
            <a:pPr algn="ctr"/>
            <a:r>
              <a:rPr lang="en-US" b="1" dirty="0"/>
              <a:t>Behavioral questions</a:t>
            </a:r>
          </a:p>
        </p:txBody>
      </p:sp>
      <p:sp>
        <p:nvSpPr>
          <p:cNvPr id="3" name="Content Placeholder 2">
            <a:extLst>
              <a:ext uri="{FF2B5EF4-FFF2-40B4-BE49-F238E27FC236}">
                <a16:creationId xmlns:a16="http://schemas.microsoft.com/office/drawing/2014/main" id="{1AB5389E-888C-9343-B7CA-76ADBC9583AD}"/>
              </a:ext>
            </a:extLst>
          </p:cNvPr>
          <p:cNvSpPr>
            <a:spLocks noGrp="1"/>
          </p:cNvSpPr>
          <p:nvPr>
            <p:ph idx="1"/>
          </p:nvPr>
        </p:nvSpPr>
        <p:spPr>
          <a:xfrm>
            <a:off x="581192" y="2180496"/>
            <a:ext cx="11333304" cy="3678303"/>
          </a:xfrm>
        </p:spPr>
        <p:txBody>
          <a:bodyPr>
            <a:normAutofit/>
          </a:bodyPr>
          <a:lstStyle/>
          <a:p>
            <a:pPr marL="0" indent="0">
              <a:buNone/>
            </a:pPr>
            <a:r>
              <a:rPr lang="en-US" sz="4400" dirty="0"/>
              <a:t>Behavioral questions, on the other hand, require a little more preparation. The </a:t>
            </a:r>
            <a:r>
              <a:rPr lang="en-US" sz="4400" b="1" dirty="0"/>
              <a:t>STAR approach </a:t>
            </a:r>
            <a:r>
              <a:rPr lang="en-US" sz="4400" dirty="0"/>
              <a:t>can help you.</a:t>
            </a:r>
          </a:p>
        </p:txBody>
      </p:sp>
    </p:spTree>
    <p:extLst>
      <p:ext uri="{BB962C8B-B14F-4D97-AF65-F5344CB8AC3E}">
        <p14:creationId xmlns:p14="http://schemas.microsoft.com/office/powerpoint/2010/main" val="862549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FC02B-6E10-5047-A6E4-46D925CE736C}"/>
              </a:ext>
            </a:extLst>
          </p:cNvPr>
          <p:cNvSpPr>
            <a:spLocks noGrp="1"/>
          </p:cNvSpPr>
          <p:nvPr>
            <p:ph type="title"/>
          </p:nvPr>
        </p:nvSpPr>
        <p:spPr/>
        <p:txBody>
          <a:bodyPr/>
          <a:lstStyle/>
          <a:p>
            <a:pPr algn="ctr"/>
            <a:r>
              <a:rPr lang="en-US" b="1" dirty="0"/>
              <a:t>Behavioral questions </a:t>
            </a:r>
            <a:r>
              <a:rPr lang="en-US" b="1" dirty="0" err="1"/>
              <a:t>cont</a:t>
            </a:r>
            <a:r>
              <a:rPr lang="en-US" b="1" dirty="0"/>
              <a:t>…</a:t>
            </a:r>
          </a:p>
        </p:txBody>
      </p:sp>
      <p:sp>
        <p:nvSpPr>
          <p:cNvPr id="3" name="Content Placeholder 2">
            <a:extLst>
              <a:ext uri="{FF2B5EF4-FFF2-40B4-BE49-F238E27FC236}">
                <a16:creationId xmlns:a16="http://schemas.microsoft.com/office/drawing/2014/main" id="{D2FC8575-76D4-0740-807E-317D88A41FC1}"/>
              </a:ext>
            </a:extLst>
          </p:cNvPr>
          <p:cNvSpPr>
            <a:spLocks noGrp="1"/>
          </p:cNvSpPr>
          <p:nvPr>
            <p:ph idx="1"/>
          </p:nvPr>
        </p:nvSpPr>
        <p:spPr/>
        <p:txBody>
          <a:bodyPr>
            <a:normAutofit/>
          </a:bodyPr>
          <a:lstStyle/>
          <a:p>
            <a:r>
              <a:rPr lang="en-US" sz="4400" b="1" dirty="0"/>
              <a:t>Situation/Task</a:t>
            </a:r>
          </a:p>
          <a:p>
            <a:r>
              <a:rPr lang="en-US" sz="4400" b="1" dirty="0"/>
              <a:t>Approach</a:t>
            </a:r>
          </a:p>
          <a:p>
            <a:r>
              <a:rPr lang="en-US" sz="4400" b="1" dirty="0"/>
              <a:t>Results/Outcome</a:t>
            </a:r>
          </a:p>
        </p:txBody>
      </p:sp>
      <p:pic>
        <p:nvPicPr>
          <p:cNvPr id="5" name="Picture 4">
            <a:extLst>
              <a:ext uri="{FF2B5EF4-FFF2-40B4-BE49-F238E27FC236}">
                <a16:creationId xmlns:a16="http://schemas.microsoft.com/office/drawing/2014/main" id="{90B0ADFF-786C-1A4E-8A44-78C82369FFEA}"/>
              </a:ext>
            </a:extLst>
          </p:cNvPr>
          <p:cNvPicPr>
            <a:picLocks noChangeAspect="1"/>
          </p:cNvPicPr>
          <p:nvPr/>
        </p:nvPicPr>
        <p:blipFill>
          <a:blip r:embed="rId2"/>
          <a:stretch>
            <a:fillRect/>
          </a:stretch>
        </p:blipFill>
        <p:spPr>
          <a:xfrm>
            <a:off x="5895833" y="1931397"/>
            <a:ext cx="4995080" cy="4394863"/>
          </a:xfrm>
          <a:prstGeom prst="rect">
            <a:avLst/>
          </a:prstGeom>
        </p:spPr>
      </p:pic>
    </p:spTree>
    <p:extLst>
      <p:ext uri="{BB962C8B-B14F-4D97-AF65-F5344CB8AC3E}">
        <p14:creationId xmlns:p14="http://schemas.microsoft.com/office/powerpoint/2010/main" val="1994626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47248-4519-6A4C-A605-F6D6998A3783}"/>
              </a:ext>
            </a:extLst>
          </p:cNvPr>
          <p:cNvSpPr>
            <a:spLocks noGrp="1"/>
          </p:cNvSpPr>
          <p:nvPr>
            <p:ph type="title"/>
          </p:nvPr>
        </p:nvSpPr>
        <p:spPr/>
        <p:txBody>
          <a:bodyPr/>
          <a:lstStyle/>
          <a:p>
            <a:pPr algn="ctr"/>
            <a:r>
              <a:rPr lang="en-US" b="1" dirty="0"/>
              <a:t>Situation/Task</a:t>
            </a:r>
          </a:p>
        </p:txBody>
      </p:sp>
      <p:sp>
        <p:nvSpPr>
          <p:cNvPr id="3" name="Content Placeholder 2">
            <a:extLst>
              <a:ext uri="{FF2B5EF4-FFF2-40B4-BE49-F238E27FC236}">
                <a16:creationId xmlns:a16="http://schemas.microsoft.com/office/drawing/2014/main" id="{F32F1BE8-07D5-B249-8ABE-A3FEC6A4CDC7}"/>
              </a:ext>
            </a:extLst>
          </p:cNvPr>
          <p:cNvSpPr>
            <a:spLocks noGrp="1"/>
          </p:cNvSpPr>
          <p:nvPr>
            <p:ph idx="1"/>
          </p:nvPr>
        </p:nvSpPr>
        <p:spPr>
          <a:xfrm>
            <a:off x="291152" y="2194144"/>
            <a:ext cx="11319656" cy="3974644"/>
          </a:xfrm>
        </p:spPr>
        <p:txBody>
          <a:bodyPr>
            <a:noAutofit/>
          </a:bodyPr>
          <a:lstStyle/>
          <a:p>
            <a:r>
              <a:rPr lang="en-US" sz="2800" dirty="0"/>
              <a:t>Clearly and concisely describe the situation, problem, or task (resist the temptation to go into too much detail about the back story)</a:t>
            </a:r>
          </a:p>
          <a:p>
            <a:r>
              <a:rPr lang="en-US" sz="2800" dirty="0"/>
              <a:t>Remember to provide enough detail to clarify your role and to ensure understanding of the degree of difficulty, complexity, and/or size of the challenge. </a:t>
            </a:r>
          </a:p>
          <a:p>
            <a:r>
              <a:rPr lang="en-US" sz="2800" dirty="0"/>
              <a:t>You should have stories based on specific tasks completed and stories that demonstrate your response to broader situations/problems. </a:t>
            </a:r>
          </a:p>
        </p:txBody>
      </p:sp>
    </p:spTree>
    <p:extLst>
      <p:ext uri="{BB962C8B-B14F-4D97-AF65-F5344CB8AC3E}">
        <p14:creationId xmlns:p14="http://schemas.microsoft.com/office/powerpoint/2010/main" val="1488660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8FB50-7E85-AE42-8C8E-E7EF8C4F1A68}"/>
              </a:ext>
            </a:extLst>
          </p:cNvPr>
          <p:cNvSpPr>
            <a:spLocks noGrp="1"/>
          </p:cNvSpPr>
          <p:nvPr>
            <p:ph type="title"/>
          </p:nvPr>
        </p:nvSpPr>
        <p:spPr/>
        <p:txBody>
          <a:bodyPr/>
          <a:lstStyle/>
          <a:p>
            <a:pPr algn="ctr"/>
            <a:r>
              <a:rPr lang="en-US" b="1" dirty="0"/>
              <a:t>Approach</a:t>
            </a:r>
          </a:p>
        </p:txBody>
      </p:sp>
      <p:sp>
        <p:nvSpPr>
          <p:cNvPr id="3" name="Content Placeholder 2">
            <a:extLst>
              <a:ext uri="{FF2B5EF4-FFF2-40B4-BE49-F238E27FC236}">
                <a16:creationId xmlns:a16="http://schemas.microsoft.com/office/drawing/2014/main" id="{7CA95B8F-5C36-E145-96BF-ABA7CE75B37C}"/>
              </a:ext>
            </a:extLst>
          </p:cNvPr>
          <p:cNvSpPr>
            <a:spLocks noGrp="1"/>
          </p:cNvSpPr>
          <p:nvPr>
            <p:ph idx="1"/>
          </p:nvPr>
        </p:nvSpPr>
        <p:spPr>
          <a:xfrm>
            <a:off x="581192" y="2098610"/>
            <a:ext cx="11210474" cy="4233952"/>
          </a:xfrm>
        </p:spPr>
        <p:txBody>
          <a:bodyPr>
            <a:noAutofit/>
          </a:bodyPr>
          <a:lstStyle/>
          <a:p>
            <a:r>
              <a:rPr lang="en-US" sz="2800" dirty="0"/>
              <a:t>Describe the actions you took to complete the task, solve the problem, address the issue, or improve the situation.</a:t>
            </a:r>
          </a:p>
          <a:p>
            <a:r>
              <a:rPr lang="en-US" sz="2800" dirty="0"/>
              <a:t>Show your thinking and approach. </a:t>
            </a:r>
          </a:p>
          <a:p>
            <a:r>
              <a:rPr lang="en-US" sz="2800" dirty="0"/>
              <a:t>Mention any relevant skills used or competencies demonstrated. </a:t>
            </a:r>
          </a:p>
          <a:p>
            <a:r>
              <a:rPr lang="en-US" sz="2800" dirty="0"/>
              <a:t>Be clear about your specific role (It is fine to talk about « we » when describing team goals or activities, but the interviewer will want to know about </a:t>
            </a:r>
            <a:r>
              <a:rPr lang="en-US" sz="2800" b="1" dirty="0"/>
              <a:t>YOUR</a:t>
            </a:r>
            <a:r>
              <a:rPr lang="en-US" sz="2800" dirty="0"/>
              <a:t> responsibilities and actions)</a:t>
            </a:r>
          </a:p>
          <a:p>
            <a:r>
              <a:rPr lang="en-US" sz="2800" dirty="0"/>
              <a:t>Stay focused on the key details to avoid going off on tangents. </a:t>
            </a:r>
          </a:p>
        </p:txBody>
      </p:sp>
    </p:spTree>
    <p:extLst>
      <p:ext uri="{BB962C8B-B14F-4D97-AF65-F5344CB8AC3E}">
        <p14:creationId xmlns:p14="http://schemas.microsoft.com/office/powerpoint/2010/main" val="1735234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876C2-5BA0-2B42-B678-8A93E2153569}"/>
              </a:ext>
            </a:extLst>
          </p:cNvPr>
          <p:cNvSpPr>
            <a:spLocks noGrp="1"/>
          </p:cNvSpPr>
          <p:nvPr>
            <p:ph type="title"/>
          </p:nvPr>
        </p:nvSpPr>
        <p:spPr/>
        <p:txBody>
          <a:bodyPr/>
          <a:lstStyle/>
          <a:p>
            <a:pPr algn="ctr"/>
            <a:r>
              <a:rPr lang="en-US" b="1" dirty="0"/>
              <a:t>Results/outcome</a:t>
            </a:r>
          </a:p>
        </p:txBody>
      </p:sp>
      <p:sp>
        <p:nvSpPr>
          <p:cNvPr id="3" name="Content Placeholder 2">
            <a:extLst>
              <a:ext uri="{FF2B5EF4-FFF2-40B4-BE49-F238E27FC236}">
                <a16:creationId xmlns:a16="http://schemas.microsoft.com/office/drawing/2014/main" id="{9CD2277C-5850-F14A-BEFD-0665DD83A96D}"/>
              </a:ext>
            </a:extLst>
          </p:cNvPr>
          <p:cNvSpPr>
            <a:spLocks noGrp="1"/>
          </p:cNvSpPr>
          <p:nvPr>
            <p:ph idx="1"/>
          </p:nvPr>
        </p:nvSpPr>
        <p:spPr>
          <a:xfrm>
            <a:off x="581192" y="2180496"/>
            <a:ext cx="11224121" cy="4152065"/>
          </a:xfrm>
        </p:spPr>
        <p:txBody>
          <a:bodyPr>
            <a:noAutofit/>
          </a:bodyPr>
          <a:lstStyle/>
          <a:p>
            <a:r>
              <a:rPr lang="en-US" sz="2800" dirty="0"/>
              <a:t>All good stories have a happy ending. Describe yours. </a:t>
            </a:r>
          </a:p>
          <a:p>
            <a:r>
              <a:rPr lang="en-US" sz="2800" dirty="0"/>
              <a:t>Outline any tangible results (promotion earned) and/or feedback that you received from clients, manager, co-workers.</a:t>
            </a:r>
          </a:p>
          <a:p>
            <a:r>
              <a:rPr lang="en-US" sz="2800" dirty="0"/>
              <a:t>Many candidates spend a lot of time detailing their approach and forget to share the results. Do not make this mistake. Interviewers want to know what you can contribute to an organization. </a:t>
            </a:r>
          </a:p>
          <a:p>
            <a:r>
              <a:rPr lang="en-US" sz="2800" dirty="0"/>
              <a:t>If telling a story about failure, mention lessons learned and how you continue to apply them.</a:t>
            </a:r>
          </a:p>
        </p:txBody>
      </p:sp>
    </p:spTree>
    <p:extLst>
      <p:ext uri="{BB962C8B-B14F-4D97-AF65-F5344CB8AC3E}">
        <p14:creationId xmlns:p14="http://schemas.microsoft.com/office/powerpoint/2010/main" val="4135796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45C07-ECA2-DE4F-B3CD-C68E6AF08639}"/>
              </a:ext>
            </a:extLst>
          </p:cNvPr>
          <p:cNvSpPr>
            <a:spLocks noGrp="1"/>
          </p:cNvSpPr>
          <p:nvPr>
            <p:ph type="title"/>
          </p:nvPr>
        </p:nvSpPr>
        <p:spPr/>
        <p:txBody>
          <a:bodyPr/>
          <a:lstStyle/>
          <a:p>
            <a:pPr algn="ctr"/>
            <a:r>
              <a:rPr lang="en-US" b="1" dirty="0"/>
              <a:t>Behavioral questions cont... </a:t>
            </a:r>
          </a:p>
        </p:txBody>
      </p:sp>
      <p:sp>
        <p:nvSpPr>
          <p:cNvPr id="3" name="Content Placeholder 2">
            <a:extLst>
              <a:ext uri="{FF2B5EF4-FFF2-40B4-BE49-F238E27FC236}">
                <a16:creationId xmlns:a16="http://schemas.microsoft.com/office/drawing/2014/main" id="{933D75D5-968D-7040-9355-C6E4413B3163}"/>
              </a:ext>
            </a:extLst>
          </p:cNvPr>
          <p:cNvSpPr>
            <a:spLocks noGrp="1"/>
          </p:cNvSpPr>
          <p:nvPr>
            <p:ph idx="1"/>
          </p:nvPr>
        </p:nvSpPr>
        <p:spPr>
          <a:xfrm>
            <a:off x="145298" y="2071312"/>
            <a:ext cx="12046702" cy="4657033"/>
          </a:xfrm>
        </p:spPr>
        <p:txBody>
          <a:bodyPr>
            <a:noAutofit/>
          </a:bodyPr>
          <a:lstStyle/>
          <a:p>
            <a:pPr marL="0" indent="0">
              <a:buNone/>
            </a:pPr>
            <a:r>
              <a:rPr lang="en-US" sz="2800" dirty="0"/>
              <a:t>1. Describe how you handle stress. </a:t>
            </a:r>
          </a:p>
          <a:p>
            <a:pPr marL="0" indent="0">
              <a:buNone/>
            </a:pPr>
            <a:r>
              <a:rPr lang="en-US" sz="2800" dirty="0"/>
              <a:t>2. How do you handle criticism? </a:t>
            </a:r>
          </a:p>
          <a:p>
            <a:pPr marL="0" indent="0">
              <a:buNone/>
            </a:pPr>
            <a:r>
              <a:rPr lang="en-US" sz="2800" dirty="0"/>
              <a:t>3. Give an example of a situation in which you worked through a problem to a solution. </a:t>
            </a:r>
          </a:p>
          <a:p>
            <a:pPr marL="0" indent="0">
              <a:buNone/>
            </a:pPr>
            <a:r>
              <a:rPr lang="en-US" sz="2800" dirty="0"/>
              <a:t>4. Which steps would you follow to deal with </a:t>
            </a:r>
            <a:r>
              <a:rPr lang="en-US" sz="2800"/>
              <a:t>a coworker </a:t>
            </a:r>
            <a:r>
              <a:rPr lang="en-US" sz="2800" dirty="0"/>
              <a:t>who consistently presents problems in the workplace?</a:t>
            </a:r>
          </a:p>
          <a:p>
            <a:pPr marL="0" indent="0">
              <a:buNone/>
            </a:pPr>
            <a:r>
              <a:rPr lang="en-US" sz="2800" dirty="0"/>
              <a:t>5. Describe the biggest mistake you’ve ever made. What did you learn from it? </a:t>
            </a:r>
          </a:p>
        </p:txBody>
      </p:sp>
    </p:spTree>
    <p:extLst>
      <p:ext uri="{BB962C8B-B14F-4D97-AF65-F5344CB8AC3E}">
        <p14:creationId xmlns:p14="http://schemas.microsoft.com/office/powerpoint/2010/main" val="1027420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76F66-DE0A-BE43-B68A-BB71148F7A5A}"/>
              </a:ext>
            </a:extLst>
          </p:cNvPr>
          <p:cNvSpPr>
            <a:spLocks noGrp="1"/>
          </p:cNvSpPr>
          <p:nvPr>
            <p:ph type="title"/>
          </p:nvPr>
        </p:nvSpPr>
        <p:spPr/>
        <p:txBody>
          <a:bodyPr/>
          <a:lstStyle/>
          <a:p>
            <a:pPr algn="ctr"/>
            <a:r>
              <a:rPr lang="en-US" b="1" dirty="0"/>
              <a:t>Good Example of an interview</a:t>
            </a:r>
          </a:p>
        </p:txBody>
      </p:sp>
      <p:sp>
        <p:nvSpPr>
          <p:cNvPr id="3" name="Content Placeholder 2">
            <a:extLst>
              <a:ext uri="{FF2B5EF4-FFF2-40B4-BE49-F238E27FC236}">
                <a16:creationId xmlns:a16="http://schemas.microsoft.com/office/drawing/2014/main" id="{AFD86D5B-124B-B64A-B867-66E7CFC3D49B}"/>
              </a:ext>
            </a:extLst>
          </p:cNvPr>
          <p:cNvSpPr>
            <a:spLocks noGrp="1"/>
          </p:cNvSpPr>
          <p:nvPr>
            <p:ph idx="1"/>
          </p:nvPr>
        </p:nvSpPr>
        <p:spPr>
          <a:xfrm>
            <a:off x="376476" y="4774960"/>
            <a:ext cx="11610808" cy="1409629"/>
          </a:xfrm>
        </p:spPr>
        <p:txBody>
          <a:bodyPr>
            <a:normAutofit/>
          </a:bodyPr>
          <a:lstStyle/>
          <a:p>
            <a:pPr marL="0" indent="0">
              <a:buNone/>
            </a:pPr>
            <a:r>
              <a:rPr lang="en-US" sz="4400" dirty="0"/>
              <a:t>https://</a:t>
            </a:r>
            <a:r>
              <a:rPr lang="en-US" sz="4400" dirty="0" err="1"/>
              <a:t>www.youtube.com</a:t>
            </a:r>
            <a:r>
              <a:rPr lang="en-US" sz="4400" dirty="0"/>
              <a:t>/</a:t>
            </a:r>
            <a:r>
              <a:rPr lang="en-US" sz="4400" dirty="0" err="1"/>
              <a:t>watch?v</a:t>
            </a:r>
            <a:r>
              <a:rPr lang="en-US" sz="4400" dirty="0"/>
              <a:t>=SieNfciN274</a:t>
            </a:r>
          </a:p>
        </p:txBody>
      </p:sp>
      <p:pic>
        <p:nvPicPr>
          <p:cNvPr id="5" name="Picture 4">
            <a:extLst>
              <a:ext uri="{FF2B5EF4-FFF2-40B4-BE49-F238E27FC236}">
                <a16:creationId xmlns:a16="http://schemas.microsoft.com/office/drawing/2014/main" id="{FD1CE2D7-2444-5D45-8079-45720599CD85}"/>
              </a:ext>
            </a:extLst>
          </p:cNvPr>
          <p:cNvPicPr>
            <a:picLocks noChangeAspect="1"/>
          </p:cNvPicPr>
          <p:nvPr/>
        </p:nvPicPr>
        <p:blipFill>
          <a:blip r:embed="rId2"/>
          <a:stretch>
            <a:fillRect/>
          </a:stretch>
        </p:blipFill>
        <p:spPr>
          <a:xfrm>
            <a:off x="4811208" y="2098914"/>
            <a:ext cx="2569583" cy="2562178"/>
          </a:xfrm>
          <a:prstGeom prst="rect">
            <a:avLst/>
          </a:prstGeom>
        </p:spPr>
      </p:pic>
    </p:spTree>
    <p:extLst>
      <p:ext uri="{BB962C8B-B14F-4D97-AF65-F5344CB8AC3E}">
        <p14:creationId xmlns:p14="http://schemas.microsoft.com/office/powerpoint/2010/main" val="3779224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2D6BE-46A3-864B-9E97-D66773768D88}"/>
              </a:ext>
            </a:extLst>
          </p:cNvPr>
          <p:cNvSpPr>
            <a:spLocks noGrp="1"/>
          </p:cNvSpPr>
          <p:nvPr>
            <p:ph type="title"/>
          </p:nvPr>
        </p:nvSpPr>
        <p:spPr/>
        <p:txBody>
          <a:bodyPr/>
          <a:lstStyle/>
          <a:p>
            <a:pPr algn="ctr"/>
            <a:r>
              <a:rPr lang="en-US" b="1" dirty="0"/>
              <a:t>Bad Example of an Interview</a:t>
            </a:r>
          </a:p>
        </p:txBody>
      </p:sp>
      <p:sp>
        <p:nvSpPr>
          <p:cNvPr id="3" name="Content Placeholder 2">
            <a:extLst>
              <a:ext uri="{FF2B5EF4-FFF2-40B4-BE49-F238E27FC236}">
                <a16:creationId xmlns:a16="http://schemas.microsoft.com/office/drawing/2014/main" id="{10AF70AF-6CC1-184B-AD3D-8389A9CCE97F}"/>
              </a:ext>
            </a:extLst>
          </p:cNvPr>
          <p:cNvSpPr>
            <a:spLocks noGrp="1"/>
          </p:cNvSpPr>
          <p:nvPr>
            <p:ph idx="1"/>
          </p:nvPr>
        </p:nvSpPr>
        <p:spPr>
          <a:xfrm>
            <a:off x="417419" y="4661092"/>
            <a:ext cx="11469781" cy="1355038"/>
          </a:xfrm>
        </p:spPr>
        <p:txBody>
          <a:bodyPr>
            <a:normAutofit/>
          </a:bodyPr>
          <a:lstStyle/>
          <a:p>
            <a:pPr marL="0" indent="0">
              <a:buNone/>
            </a:pPr>
            <a:r>
              <a:rPr lang="en-US" sz="4400" dirty="0"/>
              <a:t>https://</a:t>
            </a:r>
            <a:r>
              <a:rPr lang="en-US" sz="4400" dirty="0" err="1"/>
              <a:t>www.youtube.com</a:t>
            </a:r>
            <a:r>
              <a:rPr lang="en-US" sz="4400" dirty="0"/>
              <a:t>/</a:t>
            </a:r>
            <a:r>
              <a:rPr lang="en-US" sz="4400" dirty="0" err="1"/>
              <a:t>watch?v</a:t>
            </a:r>
            <a:r>
              <a:rPr lang="en-US" sz="4400" dirty="0"/>
              <a:t>=_3Rii8wfHYY</a:t>
            </a:r>
          </a:p>
        </p:txBody>
      </p:sp>
      <p:pic>
        <p:nvPicPr>
          <p:cNvPr id="5" name="Picture 4">
            <a:extLst>
              <a:ext uri="{FF2B5EF4-FFF2-40B4-BE49-F238E27FC236}">
                <a16:creationId xmlns:a16="http://schemas.microsoft.com/office/drawing/2014/main" id="{F9815B34-5E92-F24D-B8C7-EEF6D8F22C02}"/>
              </a:ext>
            </a:extLst>
          </p:cNvPr>
          <p:cNvPicPr>
            <a:picLocks noChangeAspect="1"/>
          </p:cNvPicPr>
          <p:nvPr/>
        </p:nvPicPr>
        <p:blipFill>
          <a:blip r:embed="rId2"/>
          <a:stretch>
            <a:fillRect/>
          </a:stretch>
        </p:blipFill>
        <p:spPr>
          <a:xfrm>
            <a:off x="4811208" y="2098914"/>
            <a:ext cx="2569583" cy="2562178"/>
          </a:xfrm>
          <a:prstGeom prst="rect">
            <a:avLst/>
          </a:prstGeom>
        </p:spPr>
      </p:pic>
    </p:spTree>
    <p:extLst>
      <p:ext uri="{BB962C8B-B14F-4D97-AF65-F5344CB8AC3E}">
        <p14:creationId xmlns:p14="http://schemas.microsoft.com/office/powerpoint/2010/main" val="4010778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CAD80-609E-094D-8DA7-22B809068A9C}"/>
              </a:ext>
            </a:extLst>
          </p:cNvPr>
          <p:cNvSpPr>
            <a:spLocks noGrp="1"/>
          </p:cNvSpPr>
          <p:nvPr>
            <p:ph type="title"/>
          </p:nvPr>
        </p:nvSpPr>
        <p:spPr/>
        <p:txBody>
          <a:bodyPr/>
          <a:lstStyle/>
          <a:p>
            <a:pPr algn="ctr"/>
            <a:r>
              <a:rPr lang="en-US" b="1" dirty="0"/>
              <a:t>Activity #1- Mock interviews</a:t>
            </a:r>
          </a:p>
        </p:txBody>
      </p:sp>
      <p:sp>
        <p:nvSpPr>
          <p:cNvPr id="3" name="Content Placeholder 2">
            <a:extLst>
              <a:ext uri="{FF2B5EF4-FFF2-40B4-BE49-F238E27FC236}">
                <a16:creationId xmlns:a16="http://schemas.microsoft.com/office/drawing/2014/main" id="{B0F38CBF-9DCF-734E-9F6C-37C3999FD744}"/>
              </a:ext>
            </a:extLst>
          </p:cNvPr>
          <p:cNvSpPr>
            <a:spLocks noGrp="1"/>
          </p:cNvSpPr>
          <p:nvPr>
            <p:ph idx="1"/>
          </p:nvPr>
        </p:nvSpPr>
        <p:spPr>
          <a:xfrm>
            <a:off x="581192" y="2115404"/>
            <a:ext cx="11029615" cy="3975408"/>
          </a:xfrm>
        </p:spPr>
        <p:txBody>
          <a:bodyPr>
            <a:normAutofit fontScale="77500" lnSpcReduction="20000"/>
          </a:bodyPr>
          <a:lstStyle/>
          <a:p>
            <a:pPr lvl="2" fontAlgn="base"/>
            <a:r>
              <a:rPr lang="en-US" sz="3200" dirty="0"/>
              <a:t>Why do you want this job?</a:t>
            </a:r>
          </a:p>
          <a:p>
            <a:pPr lvl="2" fontAlgn="base"/>
            <a:r>
              <a:rPr lang="en-US" sz="3200" dirty="0"/>
              <a:t>When was a time that you exercised leadership?</a:t>
            </a:r>
          </a:p>
          <a:p>
            <a:pPr lvl="2" fontAlgn="base"/>
            <a:r>
              <a:rPr lang="en-US" sz="3200" dirty="0"/>
              <a:t>How do you deal with pressure or stressful situations?</a:t>
            </a:r>
          </a:p>
          <a:p>
            <a:pPr marL="630000" lvl="2" indent="0" fontAlgn="base">
              <a:buNone/>
            </a:pPr>
            <a:endParaRPr lang="en-US" sz="3200" b="1" dirty="0"/>
          </a:p>
          <a:p>
            <a:pPr marL="630000" lvl="2" indent="0" fontAlgn="base">
              <a:buNone/>
            </a:pPr>
            <a:r>
              <a:rPr lang="en-US" sz="3200" b="1" u="sng" dirty="0"/>
              <a:t>Rules</a:t>
            </a:r>
          </a:p>
          <a:p>
            <a:pPr lvl="1" fontAlgn="base"/>
            <a:r>
              <a:rPr lang="en-US" sz="3200" dirty="0"/>
              <a:t>Give one minute for each interviewee to answer the question.</a:t>
            </a:r>
          </a:p>
          <a:p>
            <a:pPr lvl="1" fontAlgn="base"/>
            <a:r>
              <a:rPr lang="en-US" sz="3200" dirty="0"/>
              <a:t>Switch roles so that the interviewers become the interviewees and vice versa.</a:t>
            </a:r>
          </a:p>
          <a:p>
            <a:pPr lvl="1" fontAlgn="base"/>
            <a:r>
              <a:rPr lang="en-US" sz="3200" dirty="0"/>
              <a:t>I will ask a few students to demonstrate! </a:t>
            </a:r>
          </a:p>
          <a:p>
            <a:endParaRPr lang="en-US" dirty="0"/>
          </a:p>
        </p:txBody>
      </p:sp>
    </p:spTree>
    <p:extLst>
      <p:ext uri="{BB962C8B-B14F-4D97-AF65-F5344CB8AC3E}">
        <p14:creationId xmlns:p14="http://schemas.microsoft.com/office/powerpoint/2010/main" val="1203884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A316C-DD37-264A-AD22-147C1B944529}"/>
              </a:ext>
            </a:extLst>
          </p:cNvPr>
          <p:cNvSpPr>
            <a:spLocks noGrp="1"/>
          </p:cNvSpPr>
          <p:nvPr>
            <p:ph type="title"/>
          </p:nvPr>
        </p:nvSpPr>
        <p:spPr/>
        <p:txBody>
          <a:bodyPr/>
          <a:lstStyle/>
          <a:p>
            <a:pPr algn="ctr"/>
            <a:r>
              <a:rPr lang="en-US" b="1" dirty="0"/>
              <a:t>Post discussion questions</a:t>
            </a:r>
          </a:p>
        </p:txBody>
      </p:sp>
      <p:sp>
        <p:nvSpPr>
          <p:cNvPr id="3" name="Content Placeholder 2">
            <a:extLst>
              <a:ext uri="{FF2B5EF4-FFF2-40B4-BE49-F238E27FC236}">
                <a16:creationId xmlns:a16="http://schemas.microsoft.com/office/drawing/2014/main" id="{DCCB59A3-104B-8246-AB77-7EFF0459C640}"/>
              </a:ext>
            </a:extLst>
          </p:cNvPr>
          <p:cNvSpPr>
            <a:spLocks noGrp="1"/>
          </p:cNvSpPr>
          <p:nvPr>
            <p:ph idx="1"/>
          </p:nvPr>
        </p:nvSpPr>
        <p:spPr>
          <a:xfrm>
            <a:off x="290596" y="1907541"/>
            <a:ext cx="11610808" cy="4677504"/>
          </a:xfrm>
        </p:spPr>
        <p:txBody>
          <a:bodyPr>
            <a:normAutofit/>
          </a:bodyPr>
          <a:lstStyle/>
          <a:p>
            <a:endParaRPr lang="en-US" sz="3600" dirty="0"/>
          </a:p>
          <a:p>
            <a:pPr lvl="2" fontAlgn="base"/>
            <a:r>
              <a:rPr lang="en-US" sz="3600" dirty="0"/>
              <a:t>What question did you give the best answer for?</a:t>
            </a:r>
          </a:p>
          <a:p>
            <a:pPr lvl="2" fontAlgn="base"/>
            <a:r>
              <a:rPr lang="en-US" sz="3600" dirty="0"/>
              <a:t>Why was this question easy for you?</a:t>
            </a:r>
          </a:p>
          <a:p>
            <a:pPr lvl="2" fontAlgn="base"/>
            <a:r>
              <a:rPr lang="en-US" sz="3600" dirty="0"/>
              <a:t>What was the most difficult question?</a:t>
            </a:r>
          </a:p>
          <a:p>
            <a:pPr lvl="2" fontAlgn="base"/>
            <a:r>
              <a:rPr lang="en-US" sz="3600" dirty="0"/>
              <a:t>How could you prepare better for the difficult questions?</a:t>
            </a:r>
          </a:p>
          <a:p>
            <a:endParaRPr lang="en-US" dirty="0"/>
          </a:p>
        </p:txBody>
      </p:sp>
    </p:spTree>
    <p:extLst>
      <p:ext uri="{BB962C8B-B14F-4D97-AF65-F5344CB8AC3E}">
        <p14:creationId xmlns:p14="http://schemas.microsoft.com/office/powerpoint/2010/main" val="2213687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BBA5C-2080-4D46-9442-A5ADDF227410}"/>
              </a:ext>
            </a:extLst>
          </p:cNvPr>
          <p:cNvSpPr>
            <a:spLocks noGrp="1"/>
          </p:cNvSpPr>
          <p:nvPr>
            <p:ph type="title"/>
          </p:nvPr>
        </p:nvSpPr>
        <p:spPr/>
        <p:txBody>
          <a:bodyPr/>
          <a:lstStyle/>
          <a:p>
            <a:pPr algn="ctr"/>
            <a:r>
              <a:rPr lang="en-US" b="1" dirty="0"/>
              <a:t>What is the purpose of a job interview?</a:t>
            </a:r>
          </a:p>
        </p:txBody>
      </p:sp>
      <p:sp>
        <p:nvSpPr>
          <p:cNvPr id="3" name="Content Placeholder 2">
            <a:extLst>
              <a:ext uri="{FF2B5EF4-FFF2-40B4-BE49-F238E27FC236}">
                <a16:creationId xmlns:a16="http://schemas.microsoft.com/office/drawing/2014/main" id="{31BF56CA-ED06-3C4D-83CF-5A49761D4767}"/>
              </a:ext>
            </a:extLst>
          </p:cNvPr>
          <p:cNvSpPr>
            <a:spLocks noGrp="1"/>
          </p:cNvSpPr>
          <p:nvPr>
            <p:ph idx="1"/>
          </p:nvPr>
        </p:nvSpPr>
        <p:spPr>
          <a:xfrm>
            <a:off x="91513" y="2165506"/>
            <a:ext cx="12100487" cy="4370206"/>
          </a:xfrm>
        </p:spPr>
        <p:txBody>
          <a:bodyPr>
            <a:normAutofit/>
          </a:bodyPr>
          <a:lstStyle/>
          <a:p>
            <a:pPr marL="0" indent="0">
              <a:buNone/>
            </a:pPr>
            <a:r>
              <a:rPr lang="en-US" sz="3200" dirty="0"/>
              <a:t>Job interviews provide a face-to-face meeting between a hiring manager and a prospective employee. Interviews involve transfers of information between both parties as a conversation. </a:t>
            </a:r>
          </a:p>
          <a:p>
            <a:pPr marL="0" indent="0">
              <a:buNone/>
            </a:pPr>
            <a:r>
              <a:rPr lang="en-US" sz="3200" dirty="0"/>
              <a:t>Think of an interview as a conversation where both parties get to know each other. If both sides like what they see, you may get an offer at the end.</a:t>
            </a:r>
          </a:p>
        </p:txBody>
      </p:sp>
    </p:spTree>
    <p:extLst>
      <p:ext uri="{BB962C8B-B14F-4D97-AF65-F5344CB8AC3E}">
        <p14:creationId xmlns:p14="http://schemas.microsoft.com/office/powerpoint/2010/main" val="3251263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AD30-57B0-2B48-8FB0-19D519EABB28}"/>
              </a:ext>
            </a:extLst>
          </p:cNvPr>
          <p:cNvSpPr>
            <a:spLocks noGrp="1"/>
          </p:cNvSpPr>
          <p:nvPr>
            <p:ph type="title"/>
          </p:nvPr>
        </p:nvSpPr>
        <p:spPr/>
        <p:txBody>
          <a:bodyPr/>
          <a:lstStyle/>
          <a:p>
            <a:pPr algn="ctr"/>
            <a:r>
              <a:rPr lang="en-US" b="1" dirty="0"/>
              <a:t>Why people do not get hired</a:t>
            </a:r>
          </a:p>
        </p:txBody>
      </p:sp>
      <p:sp>
        <p:nvSpPr>
          <p:cNvPr id="3" name="Content Placeholder 2">
            <a:extLst>
              <a:ext uri="{FF2B5EF4-FFF2-40B4-BE49-F238E27FC236}">
                <a16:creationId xmlns:a16="http://schemas.microsoft.com/office/drawing/2014/main" id="{9FFA1A93-F80C-7542-9564-F19DAE671E65}"/>
              </a:ext>
            </a:extLst>
          </p:cNvPr>
          <p:cNvSpPr>
            <a:spLocks noGrp="1"/>
          </p:cNvSpPr>
          <p:nvPr>
            <p:ph idx="1"/>
          </p:nvPr>
        </p:nvSpPr>
        <p:spPr>
          <a:xfrm>
            <a:off x="485657" y="1989427"/>
            <a:ext cx="11851918" cy="4677504"/>
          </a:xfrm>
        </p:spPr>
        <p:txBody>
          <a:bodyPr>
            <a:noAutofit/>
          </a:bodyPr>
          <a:lstStyle/>
          <a:p>
            <a:r>
              <a:rPr lang="en-US" sz="2200" dirty="0"/>
              <a:t>Poor personal appearance </a:t>
            </a:r>
          </a:p>
          <a:p>
            <a:r>
              <a:rPr lang="en-US" sz="2200" dirty="0"/>
              <a:t>Inability to communicate clearly, poor voice, and grammar </a:t>
            </a:r>
          </a:p>
          <a:p>
            <a:r>
              <a:rPr lang="en-US" sz="2200" dirty="0"/>
              <a:t>Lack of planning for a career...no purpose or goals </a:t>
            </a:r>
          </a:p>
          <a:p>
            <a:r>
              <a:rPr lang="en-US" sz="2200" dirty="0"/>
              <a:t>Lack of enthusiasm and confidence in the interview </a:t>
            </a:r>
          </a:p>
          <a:p>
            <a:r>
              <a:rPr lang="en-US" sz="2200" dirty="0"/>
              <a:t>Condemning past employers</a:t>
            </a:r>
          </a:p>
          <a:p>
            <a:r>
              <a:rPr lang="en-US" sz="2200" dirty="0"/>
              <a:t>Failure to look the interviewer in the eye </a:t>
            </a:r>
          </a:p>
          <a:p>
            <a:r>
              <a:rPr lang="en-US" sz="2200" dirty="0"/>
              <a:t>Limp handshake </a:t>
            </a:r>
          </a:p>
          <a:p>
            <a:r>
              <a:rPr lang="en-US" sz="2200" dirty="0"/>
              <a:t>Late to the interview </a:t>
            </a:r>
          </a:p>
          <a:p>
            <a:r>
              <a:rPr lang="en-US" sz="2200" dirty="0"/>
              <a:t>Asks no questions </a:t>
            </a:r>
          </a:p>
          <a:p>
            <a:r>
              <a:rPr lang="en-US" sz="2200" dirty="0"/>
              <a:t>Lack of knowledge about the business or the position</a:t>
            </a:r>
          </a:p>
        </p:txBody>
      </p:sp>
      <p:pic>
        <p:nvPicPr>
          <p:cNvPr id="5" name="Picture 4">
            <a:extLst>
              <a:ext uri="{FF2B5EF4-FFF2-40B4-BE49-F238E27FC236}">
                <a16:creationId xmlns:a16="http://schemas.microsoft.com/office/drawing/2014/main" id="{E5150565-1CAB-8340-B6B1-232F20BA1F45}"/>
              </a:ext>
            </a:extLst>
          </p:cNvPr>
          <p:cNvPicPr>
            <a:picLocks noChangeAspect="1"/>
          </p:cNvPicPr>
          <p:nvPr/>
        </p:nvPicPr>
        <p:blipFill>
          <a:blip r:embed="rId2"/>
          <a:stretch>
            <a:fillRect/>
          </a:stretch>
        </p:blipFill>
        <p:spPr>
          <a:xfrm>
            <a:off x="6702705" y="2893325"/>
            <a:ext cx="5363314" cy="3369185"/>
          </a:xfrm>
          <a:prstGeom prst="rect">
            <a:avLst/>
          </a:prstGeom>
        </p:spPr>
      </p:pic>
    </p:spTree>
    <p:extLst>
      <p:ext uri="{BB962C8B-B14F-4D97-AF65-F5344CB8AC3E}">
        <p14:creationId xmlns:p14="http://schemas.microsoft.com/office/powerpoint/2010/main" val="2147134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489F1-FB1D-F848-B396-A85E8FBF1D9E}"/>
              </a:ext>
            </a:extLst>
          </p:cNvPr>
          <p:cNvSpPr>
            <a:spLocks noGrp="1"/>
          </p:cNvSpPr>
          <p:nvPr>
            <p:ph type="title"/>
          </p:nvPr>
        </p:nvSpPr>
        <p:spPr/>
        <p:txBody>
          <a:bodyPr/>
          <a:lstStyle/>
          <a:p>
            <a:pPr algn="ctr"/>
            <a:r>
              <a:rPr lang="en-US" b="1" dirty="0"/>
              <a:t>What you should do after a job interview</a:t>
            </a:r>
          </a:p>
        </p:txBody>
      </p:sp>
      <p:sp>
        <p:nvSpPr>
          <p:cNvPr id="3" name="Content Placeholder 2">
            <a:extLst>
              <a:ext uri="{FF2B5EF4-FFF2-40B4-BE49-F238E27FC236}">
                <a16:creationId xmlns:a16="http://schemas.microsoft.com/office/drawing/2014/main" id="{A251094F-4BA4-3B44-94D4-1062B3FB01AF}"/>
              </a:ext>
            </a:extLst>
          </p:cNvPr>
          <p:cNvSpPr>
            <a:spLocks noGrp="1"/>
          </p:cNvSpPr>
          <p:nvPr>
            <p:ph idx="1"/>
          </p:nvPr>
        </p:nvSpPr>
        <p:spPr>
          <a:xfrm>
            <a:off x="463467" y="2098609"/>
            <a:ext cx="11265065" cy="4902692"/>
          </a:xfrm>
        </p:spPr>
        <p:txBody>
          <a:bodyPr>
            <a:normAutofit/>
          </a:bodyPr>
          <a:lstStyle/>
          <a:p>
            <a:r>
              <a:rPr lang="en-US" sz="2400" dirty="0"/>
              <a:t>At the conclusion of the interview, ask about the process moving forward. Will the interviewer be contacting candidates in a week for a second interview? Making a decision in ten days? Do they notify everyone who applied or just the successful candidates?</a:t>
            </a:r>
          </a:p>
          <a:p>
            <a:r>
              <a:rPr lang="en-US" sz="2400" dirty="0"/>
              <a:t>Send a follow- up email immediately or the same day if possible (the next day the latest!) You want your interviewer to remember you </a:t>
            </a:r>
            <a:r>
              <a:rPr lang="en-US" sz="2400" dirty="0">
                <a:sym typeface="Wingdings" pitchFamily="2" charset="2"/>
              </a:rPr>
              <a:t> keep it brief and </a:t>
            </a:r>
            <a:r>
              <a:rPr lang="en-US" sz="2400" dirty="0"/>
              <a:t>thank the interviewer for the taking the time to speak with you.</a:t>
            </a:r>
          </a:p>
          <a:p>
            <a:r>
              <a:rPr lang="en-US" sz="2400" dirty="0"/>
              <a:t>Alert your references that they might receive a call or email about the job and add in any points you want them to stress in their recommendation.</a:t>
            </a:r>
          </a:p>
          <a:p>
            <a:endParaRPr lang="en-US" dirty="0"/>
          </a:p>
        </p:txBody>
      </p:sp>
    </p:spTree>
    <p:extLst>
      <p:ext uri="{BB962C8B-B14F-4D97-AF65-F5344CB8AC3E}">
        <p14:creationId xmlns:p14="http://schemas.microsoft.com/office/powerpoint/2010/main" val="3682849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53E85-68EF-F94A-82A3-1090F7F25BAE}"/>
              </a:ext>
            </a:extLst>
          </p:cNvPr>
          <p:cNvSpPr>
            <a:spLocks noGrp="1"/>
          </p:cNvSpPr>
          <p:nvPr>
            <p:ph type="title"/>
          </p:nvPr>
        </p:nvSpPr>
        <p:spPr/>
        <p:txBody>
          <a:bodyPr/>
          <a:lstStyle/>
          <a:p>
            <a:pPr algn="ctr"/>
            <a:r>
              <a:rPr lang="en-US" b="1" dirty="0"/>
              <a:t>Sample follow- up Email </a:t>
            </a:r>
          </a:p>
        </p:txBody>
      </p:sp>
      <p:sp>
        <p:nvSpPr>
          <p:cNvPr id="3" name="Content Placeholder 2">
            <a:extLst>
              <a:ext uri="{FF2B5EF4-FFF2-40B4-BE49-F238E27FC236}">
                <a16:creationId xmlns:a16="http://schemas.microsoft.com/office/drawing/2014/main" id="{3CFA9E64-8EDD-024A-B164-9BD12FD026EC}"/>
              </a:ext>
            </a:extLst>
          </p:cNvPr>
          <p:cNvSpPr>
            <a:spLocks noGrp="1"/>
          </p:cNvSpPr>
          <p:nvPr>
            <p:ph idx="1"/>
          </p:nvPr>
        </p:nvSpPr>
        <p:spPr/>
        <p:txBody>
          <a:bodyPr/>
          <a:lstStyle/>
          <a:p>
            <a:pPr marL="0" indent="0" fontAlgn="base">
              <a:buNone/>
            </a:pPr>
            <a:r>
              <a:rPr lang="en-US" i="1" dirty="0"/>
              <a:t>Hello &lt;Interviewer’s Name&gt;,</a:t>
            </a:r>
          </a:p>
          <a:p>
            <a:pPr marL="0" indent="0" fontAlgn="base">
              <a:buNone/>
            </a:pPr>
            <a:r>
              <a:rPr lang="en-US" i="1" dirty="0"/>
              <a:t>I wanted to take a second to thank you for your time &lt;yesterday/Friday/</a:t>
            </a:r>
            <a:r>
              <a:rPr lang="en-US" i="1" dirty="0" err="1"/>
              <a:t>etc</a:t>
            </a:r>
            <a:r>
              <a:rPr lang="en-US" i="1" dirty="0"/>
              <a:t>&gt;. I enjoyed our conversation about &lt;specific topic you discussed&gt; and enjoyed learning about the &lt;Job Title&gt; position overall. </a:t>
            </a:r>
          </a:p>
          <a:p>
            <a:pPr marL="0" indent="0" fontAlgn="base">
              <a:buNone/>
            </a:pPr>
            <a:r>
              <a:rPr lang="en-US" i="1" dirty="0"/>
              <a:t>It sounds like an exciting opportunity, and an opportunity I could succeed and excel in! I’m looking forward to hearing any updates you can share, and don’t hesitate to contact me if you have any questions or concerns in the meantime.</a:t>
            </a:r>
          </a:p>
          <a:p>
            <a:pPr marL="0" indent="0" fontAlgn="base">
              <a:buNone/>
            </a:pPr>
            <a:r>
              <a:rPr lang="en-US" i="1" dirty="0"/>
              <a:t>Thanks again for the great conversation &lt;yesterday/Friday/</a:t>
            </a:r>
            <a:r>
              <a:rPr lang="en-US" i="1" dirty="0" err="1"/>
              <a:t>etc</a:t>
            </a:r>
            <a:r>
              <a:rPr lang="en-US" i="1" dirty="0"/>
              <a:t>&gt;.</a:t>
            </a:r>
          </a:p>
          <a:p>
            <a:pPr marL="0" indent="0" fontAlgn="base">
              <a:buNone/>
            </a:pPr>
            <a:r>
              <a:rPr lang="en-US" i="1" dirty="0"/>
              <a:t>Best Regards,</a:t>
            </a:r>
          </a:p>
          <a:p>
            <a:pPr marL="0" indent="0" fontAlgn="base">
              <a:buNone/>
            </a:pPr>
            <a:r>
              <a:rPr lang="en-US" i="1" dirty="0"/>
              <a:t>&lt;Your Name&gt;</a:t>
            </a:r>
          </a:p>
          <a:p>
            <a:endParaRPr lang="en-US" dirty="0"/>
          </a:p>
        </p:txBody>
      </p:sp>
    </p:spTree>
    <p:extLst>
      <p:ext uri="{BB962C8B-B14F-4D97-AF65-F5344CB8AC3E}">
        <p14:creationId xmlns:p14="http://schemas.microsoft.com/office/powerpoint/2010/main" val="1100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CA4BE-1143-1341-A045-5DEEBA69306E}"/>
              </a:ext>
            </a:extLst>
          </p:cNvPr>
          <p:cNvSpPr>
            <a:spLocks noGrp="1"/>
          </p:cNvSpPr>
          <p:nvPr>
            <p:ph type="title"/>
          </p:nvPr>
        </p:nvSpPr>
        <p:spPr/>
        <p:txBody>
          <a:bodyPr/>
          <a:lstStyle/>
          <a:p>
            <a:pPr algn="ctr"/>
            <a:r>
              <a:rPr lang="en-US" b="1" dirty="0"/>
              <a:t>Follow-up Email Subject Lines </a:t>
            </a:r>
          </a:p>
        </p:txBody>
      </p:sp>
      <p:sp>
        <p:nvSpPr>
          <p:cNvPr id="3" name="Content Placeholder 2">
            <a:extLst>
              <a:ext uri="{FF2B5EF4-FFF2-40B4-BE49-F238E27FC236}">
                <a16:creationId xmlns:a16="http://schemas.microsoft.com/office/drawing/2014/main" id="{372E7D7C-82C3-A745-ABD2-B7BC37CC4ACC}"/>
              </a:ext>
            </a:extLst>
          </p:cNvPr>
          <p:cNvSpPr>
            <a:spLocks noGrp="1"/>
          </p:cNvSpPr>
          <p:nvPr>
            <p:ph idx="1"/>
          </p:nvPr>
        </p:nvSpPr>
        <p:spPr/>
        <p:txBody>
          <a:bodyPr/>
          <a:lstStyle/>
          <a:p>
            <a:pPr fontAlgn="base"/>
            <a:r>
              <a:rPr lang="en-US" b="1" dirty="0"/>
              <a:t>“Thank you for your time”</a:t>
            </a:r>
            <a:endParaRPr lang="en-US" dirty="0"/>
          </a:p>
          <a:p>
            <a:pPr fontAlgn="base"/>
            <a:r>
              <a:rPr lang="en-US" b="1" dirty="0"/>
              <a:t>“Great speaking with you”</a:t>
            </a:r>
            <a:endParaRPr lang="en-US" dirty="0"/>
          </a:p>
          <a:p>
            <a:pPr fontAlgn="base"/>
            <a:r>
              <a:rPr lang="en-US" b="1" dirty="0"/>
              <a:t>“Following up”</a:t>
            </a:r>
            <a:endParaRPr lang="en-US" dirty="0"/>
          </a:p>
          <a:p>
            <a:pPr>
              <a:buFont typeface="Arial" panose="020B0604020202020204" pitchFamily="34" charset="0"/>
              <a:buChar char="•"/>
            </a:pPr>
            <a:r>
              <a:rPr lang="en-US" dirty="0"/>
              <a:t>You may want to add your name or the job position just in case</a:t>
            </a:r>
          </a:p>
          <a:p>
            <a:pPr>
              <a:buFont typeface="Arial" panose="020B0604020202020204" pitchFamily="34" charset="0"/>
              <a:buChar char="•"/>
            </a:pPr>
            <a:r>
              <a:rPr lang="en-US" dirty="0"/>
              <a:t>MAKE SURE TO PROOFREAD!!!!</a:t>
            </a:r>
          </a:p>
        </p:txBody>
      </p:sp>
    </p:spTree>
    <p:extLst>
      <p:ext uri="{BB962C8B-B14F-4D97-AF65-F5344CB8AC3E}">
        <p14:creationId xmlns:p14="http://schemas.microsoft.com/office/powerpoint/2010/main" val="1691900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538470-A85F-E94F-BACA-EA001EFAE59A}"/>
              </a:ext>
            </a:extLst>
          </p:cNvPr>
          <p:cNvSpPr txBox="1"/>
          <p:nvPr/>
        </p:nvSpPr>
        <p:spPr>
          <a:xfrm>
            <a:off x="1349829" y="2844800"/>
            <a:ext cx="10007868" cy="923330"/>
          </a:xfrm>
          <a:prstGeom prst="rect">
            <a:avLst/>
          </a:prstGeom>
          <a:noFill/>
        </p:spPr>
        <p:txBody>
          <a:bodyPr wrap="none" rtlCol="0">
            <a:spAutoFit/>
          </a:bodyPr>
          <a:lstStyle/>
          <a:p>
            <a:r>
              <a:rPr lang="en-US" sz="5400" dirty="0"/>
              <a:t>Questions? Comments? Concerns?</a:t>
            </a:r>
          </a:p>
        </p:txBody>
      </p:sp>
    </p:spTree>
    <p:extLst>
      <p:ext uri="{BB962C8B-B14F-4D97-AF65-F5344CB8AC3E}">
        <p14:creationId xmlns:p14="http://schemas.microsoft.com/office/powerpoint/2010/main" val="1787849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75F47-03C1-9946-927D-DC29BE65CF46}"/>
              </a:ext>
            </a:extLst>
          </p:cNvPr>
          <p:cNvSpPr>
            <a:spLocks noGrp="1"/>
          </p:cNvSpPr>
          <p:nvPr>
            <p:ph type="title"/>
          </p:nvPr>
        </p:nvSpPr>
        <p:spPr/>
        <p:txBody>
          <a:bodyPr/>
          <a:lstStyle/>
          <a:p>
            <a:pPr algn="ctr"/>
            <a:r>
              <a:rPr lang="en-US" b="1" dirty="0"/>
              <a:t>Sources</a:t>
            </a:r>
          </a:p>
        </p:txBody>
      </p:sp>
      <p:sp>
        <p:nvSpPr>
          <p:cNvPr id="3" name="Content Placeholder 2">
            <a:extLst>
              <a:ext uri="{FF2B5EF4-FFF2-40B4-BE49-F238E27FC236}">
                <a16:creationId xmlns:a16="http://schemas.microsoft.com/office/drawing/2014/main" id="{AC091DE9-DFB0-2149-874C-5F802D7C01F5}"/>
              </a:ext>
            </a:extLst>
          </p:cNvPr>
          <p:cNvSpPr>
            <a:spLocks noGrp="1"/>
          </p:cNvSpPr>
          <p:nvPr>
            <p:ph idx="1"/>
          </p:nvPr>
        </p:nvSpPr>
        <p:spPr/>
        <p:txBody>
          <a:bodyPr/>
          <a:lstStyle/>
          <a:p>
            <a:r>
              <a:rPr lang="en-US" dirty="0">
                <a:hlinkClick r:id="rId2"/>
              </a:rPr>
              <a:t>https://www.nexxt.com/articles/what-is-the-purpose-for-job-interviews--21064-article.html</a:t>
            </a:r>
            <a:endParaRPr lang="en-US" dirty="0"/>
          </a:p>
          <a:p>
            <a:r>
              <a:rPr lang="en-US" dirty="0">
                <a:hlinkClick r:id="rId3"/>
              </a:rPr>
              <a:t>http://employabilityskills-ens.weebly.com/uploads/1/1/2/2/112225209/interview_preparation.pdf\</a:t>
            </a:r>
            <a:endParaRPr lang="en-US" dirty="0"/>
          </a:p>
          <a:p>
            <a:r>
              <a:rPr lang="en-US" dirty="0">
                <a:hlinkClick r:id="rId4"/>
              </a:rPr>
              <a:t>https://www.thirteen.org/edonline/adulted/lessons/lesson11_activities.html</a:t>
            </a:r>
            <a:endParaRPr lang="en-US" dirty="0"/>
          </a:p>
          <a:p>
            <a:r>
              <a:rPr lang="en-US" dirty="0">
                <a:hlinkClick r:id="rId5"/>
              </a:rPr>
              <a:t>https://www.thebalancecareers.com/steps-to-take-after-an-interview-2061349</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03760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AA670-3C5F-C940-BB75-622AA6BF80B0}"/>
              </a:ext>
            </a:extLst>
          </p:cNvPr>
          <p:cNvSpPr>
            <a:spLocks noGrp="1"/>
          </p:cNvSpPr>
          <p:nvPr>
            <p:ph type="title"/>
          </p:nvPr>
        </p:nvSpPr>
        <p:spPr/>
        <p:txBody>
          <a:bodyPr/>
          <a:lstStyle/>
          <a:p>
            <a:pPr algn="ctr"/>
            <a:r>
              <a:rPr lang="en-US" b="1" dirty="0"/>
              <a:t>The Company perspective</a:t>
            </a:r>
          </a:p>
        </p:txBody>
      </p:sp>
      <p:sp>
        <p:nvSpPr>
          <p:cNvPr id="3" name="Content Placeholder 2">
            <a:extLst>
              <a:ext uri="{FF2B5EF4-FFF2-40B4-BE49-F238E27FC236}">
                <a16:creationId xmlns:a16="http://schemas.microsoft.com/office/drawing/2014/main" id="{810EFBD8-B691-C445-A69E-B492A1B60E10}"/>
              </a:ext>
            </a:extLst>
          </p:cNvPr>
          <p:cNvSpPr>
            <a:spLocks noGrp="1"/>
          </p:cNvSpPr>
          <p:nvPr>
            <p:ph idx="1"/>
          </p:nvPr>
        </p:nvSpPr>
        <p:spPr>
          <a:xfrm>
            <a:off x="581192" y="2300418"/>
            <a:ext cx="11029615" cy="3678303"/>
          </a:xfrm>
        </p:spPr>
        <p:txBody>
          <a:bodyPr>
            <a:noAutofit/>
          </a:bodyPr>
          <a:lstStyle/>
          <a:p>
            <a:r>
              <a:rPr lang="en-US" sz="3200" dirty="0"/>
              <a:t>Employers want to see if you're a committed, dedicated employee who likes his job and wants to make a long-term investment in the company.</a:t>
            </a:r>
          </a:p>
          <a:p>
            <a:r>
              <a:rPr lang="en-US" sz="3200" dirty="0"/>
              <a:t>Workers are the most valuable asset of a company </a:t>
            </a:r>
            <a:r>
              <a:rPr lang="en-US" sz="3200" dirty="0">
                <a:sym typeface="Wingdings" pitchFamily="2" charset="2"/>
              </a:rPr>
              <a:t> </a:t>
            </a:r>
            <a:r>
              <a:rPr lang="en-US" sz="3200" dirty="0"/>
              <a:t>the employer spent valuable time and resources to bring you to this point.</a:t>
            </a:r>
          </a:p>
          <a:p>
            <a:r>
              <a:rPr lang="en-US" sz="3200" dirty="0"/>
              <a:t>The overall goal of job interviews is to hire ideal candidates.</a:t>
            </a:r>
          </a:p>
        </p:txBody>
      </p:sp>
    </p:spTree>
    <p:extLst>
      <p:ext uri="{BB962C8B-B14F-4D97-AF65-F5344CB8AC3E}">
        <p14:creationId xmlns:p14="http://schemas.microsoft.com/office/powerpoint/2010/main" val="1633473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D5601-C55F-4E4C-97F6-2A6C10313483}"/>
              </a:ext>
            </a:extLst>
          </p:cNvPr>
          <p:cNvSpPr>
            <a:spLocks noGrp="1"/>
          </p:cNvSpPr>
          <p:nvPr>
            <p:ph type="title"/>
          </p:nvPr>
        </p:nvSpPr>
        <p:spPr/>
        <p:txBody>
          <a:bodyPr/>
          <a:lstStyle/>
          <a:p>
            <a:pPr algn="ctr"/>
            <a:r>
              <a:rPr lang="en-US" b="1" dirty="0"/>
              <a:t>The candidate perspective</a:t>
            </a:r>
          </a:p>
        </p:txBody>
      </p:sp>
      <p:sp>
        <p:nvSpPr>
          <p:cNvPr id="3" name="Content Placeholder 2">
            <a:extLst>
              <a:ext uri="{FF2B5EF4-FFF2-40B4-BE49-F238E27FC236}">
                <a16:creationId xmlns:a16="http://schemas.microsoft.com/office/drawing/2014/main" id="{D680F510-35C3-9B46-B936-903240D93988}"/>
              </a:ext>
            </a:extLst>
          </p:cNvPr>
          <p:cNvSpPr>
            <a:spLocks noGrp="1"/>
          </p:cNvSpPr>
          <p:nvPr>
            <p:ph idx="1"/>
          </p:nvPr>
        </p:nvSpPr>
        <p:spPr>
          <a:xfrm>
            <a:off x="290596" y="2451887"/>
            <a:ext cx="11610808" cy="4490127"/>
          </a:xfrm>
        </p:spPr>
        <p:txBody>
          <a:bodyPr>
            <a:noAutofit/>
          </a:bodyPr>
          <a:lstStyle/>
          <a:p>
            <a:r>
              <a:rPr lang="en-US" sz="2800" dirty="0"/>
              <a:t>This is </a:t>
            </a:r>
            <a:r>
              <a:rPr lang="en-US" sz="2800" b="1" dirty="0">
                <a:solidFill>
                  <a:srgbClr val="FF0000"/>
                </a:solidFill>
              </a:rPr>
              <a:t>YOU!</a:t>
            </a:r>
          </a:p>
          <a:p>
            <a:r>
              <a:rPr lang="en-US" sz="2800" dirty="0"/>
              <a:t>The goal of the job seeker is to receive an offer.</a:t>
            </a:r>
          </a:p>
          <a:p>
            <a:r>
              <a:rPr lang="en-US" sz="2800" dirty="0"/>
              <a:t>The employer already thinks you're a valuable asset because you're in an interview </a:t>
            </a:r>
            <a:r>
              <a:rPr lang="en-US" sz="2800" dirty="0">
                <a:sym typeface="Wingdings" pitchFamily="2" charset="2"/>
              </a:rPr>
              <a:t> </a:t>
            </a:r>
            <a:r>
              <a:rPr lang="en-US" sz="2800" dirty="0"/>
              <a:t>Ask the right questions to get the answers you need to make a decision once you have an offer on the table (sometimes you have to wait sometime for a job offer)</a:t>
            </a:r>
          </a:p>
          <a:p>
            <a:r>
              <a:rPr lang="en-US" sz="2800" dirty="0"/>
              <a:t>Job interviews give both sides a chance to see if they're a perfect fit for each other.</a:t>
            </a:r>
          </a:p>
        </p:txBody>
      </p:sp>
      <p:pic>
        <p:nvPicPr>
          <p:cNvPr id="5" name="Picture 4">
            <a:extLst>
              <a:ext uri="{FF2B5EF4-FFF2-40B4-BE49-F238E27FC236}">
                <a16:creationId xmlns:a16="http://schemas.microsoft.com/office/drawing/2014/main" id="{5FEFAFFD-713E-D44D-A4EA-3909ACF231BB}"/>
              </a:ext>
            </a:extLst>
          </p:cNvPr>
          <p:cNvPicPr>
            <a:picLocks noChangeAspect="1"/>
          </p:cNvPicPr>
          <p:nvPr/>
        </p:nvPicPr>
        <p:blipFill>
          <a:blip r:embed="rId2"/>
          <a:stretch>
            <a:fillRect/>
          </a:stretch>
        </p:blipFill>
        <p:spPr>
          <a:xfrm>
            <a:off x="8478289" y="1878947"/>
            <a:ext cx="2074786" cy="2104008"/>
          </a:xfrm>
          <a:prstGeom prst="rect">
            <a:avLst/>
          </a:prstGeom>
        </p:spPr>
      </p:pic>
    </p:spTree>
    <p:extLst>
      <p:ext uri="{BB962C8B-B14F-4D97-AF65-F5344CB8AC3E}">
        <p14:creationId xmlns:p14="http://schemas.microsoft.com/office/powerpoint/2010/main" val="3221113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9F8DE-A37F-874C-8435-78B703E64014}"/>
              </a:ext>
            </a:extLst>
          </p:cNvPr>
          <p:cNvSpPr>
            <a:spLocks noGrp="1"/>
          </p:cNvSpPr>
          <p:nvPr>
            <p:ph type="title"/>
          </p:nvPr>
        </p:nvSpPr>
        <p:spPr/>
        <p:txBody>
          <a:bodyPr/>
          <a:lstStyle/>
          <a:p>
            <a:pPr algn="ctr"/>
            <a:r>
              <a:rPr lang="en-US" b="1" dirty="0"/>
              <a:t>Types of questions </a:t>
            </a:r>
          </a:p>
        </p:txBody>
      </p:sp>
      <p:sp>
        <p:nvSpPr>
          <p:cNvPr id="3" name="Content Placeholder 2">
            <a:extLst>
              <a:ext uri="{FF2B5EF4-FFF2-40B4-BE49-F238E27FC236}">
                <a16:creationId xmlns:a16="http://schemas.microsoft.com/office/drawing/2014/main" id="{E3F9093C-032F-C64E-8F69-10B9EB05A48C}"/>
              </a:ext>
            </a:extLst>
          </p:cNvPr>
          <p:cNvSpPr>
            <a:spLocks noGrp="1"/>
          </p:cNvSpPr>
          <p:nvPr>
            <p:ph idx="1"/>
          </p:nvPr>
        </p:nvSpPr>
        <p:spPr/>
        <p:txBody>
          <a:bodyPr>
            <a:normAutofit/>
          </a:bodyPr>
          <a:lstStyle/>
          <a:p>
            <a:pPr marL="0" indent="0">
              <a:buNone/>
            </a:pPr>
            <a:r>
              <a:rPr lang="en-US" sz="4000" dirty="0"/>
              <a:t>In your interview, the interviewer will likely draw from three (3) main question types : </a:t>
            </a:r>
            <a:r>
              <a:rPr lang="en-US" sz="4000" b="1" dirty="0"/>
              <a:t>introductory questions</a:t>
            </a:r>
            <a:r>
              <a:rPr lang="en-US" sz="4000" dirty="0"/>
              <a:t>, </a:t>
            </a:r>
            <a:r>
              <a:rPr lang="en-US" sz="4000" b="1" dirty="0"/>
              <a:t>traditional questions </a:t>
            </a:r>
            <a:r>
              <a:rPr lang="en-US" sz="4000" dirty="0"/>
              <a:t>, and </a:t>
            </a:r>
            <a:r>
              <a:rPr lang="en-US" sz="4000" b="1" dirty="0"/>
              <a:t>behavioral questions</a:t>
            </a:r>
            <a:r>
              <a:rPr lang="en-US" sz="4000" dirty="0"/>
              <a:t>.</a:t>
            </a:r>
          </a:p>
        </p:txBody>
      </p:sp>
    </p:spTree>
    <p:extLst>
      <p:ext uri="{BB962C8B-B14F-4D97-AF65-F5344CB8AC3E}">
        <p14:creationId xmlns:p14="http://schemas.microsoft.com/office/powerpoint/2010/main" val="2277104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5E525-1361-554C-8A45-D40033A0ED5A}"/>
              </a:ext>
            </a:extLst>
          </p:cNvPr>
          <p:cNvSpPr>
            <a:spLocks noGrp="1"/>
          </p:cNvSpPr>
          <p:nvPr>
            <p:ph type="title"/>
          </p:nvPr>
        </p:nvSpPr>
        <p:spPr/>
        <p:txBody>
          <a:bodyPr/>
          <a:lstStyle/>
          <a:p>
            <a:pPr algn="ctr"/>
            <a:r>
              <a:rPr lang="en-US" b="1" dirty="0"/>
              <a:t>Introductory questions</a:t>
            </a:r>
          </a:p>
        </p:txBody>
      </p:sp>
      <p:sp>
        <p:nvSpPr>
          <p:cNvPr id="3" name="Content Placeholder 2">
            <a:extLst>
              <a:ext uri="{FF2B5EF4-FFF2-40B4-BE49-F238E27FC236}">
                <a16:creationId xmlns:a16="http://schemas.microsoft.com/office/drawing/2014/main" id="{526B7959-348B-4D4A-AF3A-0E5923E56073}"/>
              </a:ext>
            </a:extLst>
          </p:cNvPr>
          <p:cNvSpPr>
            <a:spLocks noGrp="1"/>
          </p:cNvSpPr>
          <p:nvPr>
            <p:ph idx="1"/>
          </p:nvPr>
        </p:nvSpPr>
        <p:spPr/>
        <p:txBody>
          <a:bodyPr>
            <a:normAutofit/>
          </a:bodyPr>
          <a:lstStyle/>
          <a:p>
            <a:pPr marL="0" indent="0">
              <a:buNone/>
            </a:pPr>
            <a:r>
              <a:rPr lang="en-US" sz="3600" dirty="0"/>
              <a:t>When asked an introductory question (like “Tell me about yourself”), focus on explaining where you are from, describing your educational background (your most recent educational institution)</a:t>
            </a:r>
          </a:p>
        </p:txBody>
      </p:sp>
    </p:spTree>
    <p:extLst>
      <p:ext uri="{BB962C8B-B14F-4D97-AF65-F5344CB8AC3E}">
        <p14:creationId xmlns:p14="http://schemas.microsoft.com/office/powerpoint/2010/main" val="1578465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DC830-9FEA-0D4D-979F-181AE0494FEE}"/>
              </a:ext>
            </a:extLst>
          </p:cNvPr>
          <p:cNvSpPr>
            <a:spLocks noGrp="1"/>
          </p:cNvSpPr>
          <p:nvPr>
            <p:ph type="title"/>
          </p:nvPr>
        </p:nvSpPr>
        <p:spPr/>
        <p:txBody>
          <a:bodyPr/>
          <a:lstStyle/>
          <a:p>
            <a:pPr algn="ctr"/>
            <a:r>
              <a:rPr lang="en-US" b="1" dirty="0"/>
              <a:t>Introductory questions </a:t>
            </a:r>
            <a:r>
              <a:rPr lang="en-US" b="1" dirty="0" err="1"/>
              <a:t>cont</a:t>
            </a:r>
            <a:r>
              <a:rPr lang="en-US" b="1" dirty="0"/>
              <a:t>…</a:t>
            </a:r>
          </a:p>
        </p:txBody>
      </p:sp>
      <p:sp>
        <p:nvSpPr>
          <p:cNvPr id="3" name="Content Placeholder 2">
            <a:extLst>
              <a:ext uri="{FF2B5EF4-FFF2-40B4-BE49-F238E27FC236}">
                <a16:creationId xmlns:a16="http://schemas.microsoft.com/office/drawing/2014/main" id="{D2C6A5EA-303A-2740-91D7-3A593E284790}"/>
              </a:ext>
            </a:extLst>
          </p:cNvPr>
          <p:cNvSpPr>
            <a:spLocks noGrp="1"/>
          </p:cNvSpPr>
          <p:nvPr>
            <p:ph idx="1"/>
          </p:nvPr>
        </p:nvSpPr>
        <p:spPr>
          <a:xfrm>
            <a:off x="581192" y="2125905"/>
            <a:ext cx="11387895" cy="4534203"/>
          </a:xfrm>
        </p:spPr>
        <p:txBody>
          <a:bodyPr>
            <a:normAutofit/>
          </a:bodyPr>
          <a:lstStyle/>
          <a:p>
            <a:pPr marL="342900" indent="-342900">
              <a:buAutoNum type="arabicPeriod"/>
            </a:pPr>
            <a:r>
              <a:rPr lang="en-US" sz="2400" dirty="0"/>
              <a:t>Tell me about yourself. </a:t>
            </a:r>
          </a:p>
          <a:p>
            <a:pPr marL="342900" indent="-342900">
              <a:buAutoNum type="arabicPeriod"/>
            </a:pPr>
            <a:r>
              <a:rPr lang="en-US" sz="2400" dirty="0"/>
              <a:t> Why did you decide to seek a job with this company specifically? </a:t>
            </a:r>
          </a:p>
          <a:p>
            <a:pPr marL="342900" indent="-342900">
              <a:buAutoNum type="arabicPeriod"/>
            </a:pPr>
            <a:r>
              <a:rPr lang="en-US" sz="2400" dirty="0"/>
              <a:t> What do you know about our company?</a:t>
            </a:r>
          </a:p>
          <a:p>
            <a:pPr marL="342900" indent="-342900">
              <a:buAutoNum type="arabicPeriod"/>
            </a:pPr>
            <a:r>
              <a:rPr lang="en-US" sz="2400" dirty="0"/>
              <a:t> Why did you choose this profession? </a:t>
            </a:r>
          </a:p>
          <a:p>
            <a:pPr marL="342900" indent="-342900">
              <a:buAutoNum type="arabicPeriod"/>
            </a:pPr>
            <a:r>
              <a:rPr lang="en-US" sz="2400" dirty="0"/>
              <a:t>Why did you choose this field? </a:t>
            </a:r>
          </a:p>
          <a:p>
            <a:pPr marL="342900" indent="-342900">
              <a:buAutoNum type="arabicPeriod"/>
            </a:pPr>
            <a:r>
              <a:rPr lang="en-US" sz="2400" dirty="0"/>
              <a:t>Which personal strengths do you find to be especially helpful in this position?</a:t>
            </a:r>
          </a:p>
          <a:p>
            <a:pPr marL="342900" indent="-342900">
              <a:buAutoNum type="arabicPeriod"/>
            </a:pPr>
            <a:r>
              <a:rPr lang="en-US" sz="2400" dirty="0"/>
              <a:t>What kind of job do you expect to hold five years from now? Ten years from now?</a:t>
            </a:r>
          </a:p>
        </p:txBody>
      </p:sp>
    </p:spTree>
    <p:extLst>
      <p:ext uri="{BB962C8B-B14F-4D97-AF65-F5344CB8AC3E}">
        <p14:creationId xmlns:p14="http://schemas.microsoft.com/office/powerpoint/2010/main" val="3304759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AB90A-D581-E846-A3A4-D4CD6E1EFBB5}"/>
              </a:ext>
            </a:extLst>
          </p:cNvPr>
          <p:cNvSpPr>
            <a:spLocks noGrp="1"/>
          </p:cNvSpPr>
          <p:nvPr>
            <p:ph type="title"/>
          </p:nvPr>
        </p:nvSpPr>
        <p:spPr/>
        <p:txBody>
          <a:bodyPr/>
          <a:lstStyle/>
          <a:p>
            <a:pPr algn="ctr"/>
            <a:r>
              <a:rPr lang="en-US" b="1" dirty="0"/>
              <a:t>Traditional questions </a:t>
            </a:r>
          </a:p>
        </p:txBody>
      </p:sp>
      <p:sp>
        <p:nvSpPr>
          <p:cNvPr id="3" name="Content Placeholder 2">
            <a:extLst>
              <a:ext uri="{FF2B5EF4-FFF2-40B4-BE49-F238E27FC236}">
                <a16:creationId xmlns:a16="http://schemas.microsoft.com/office/drawing/2014/main" id="{88EC5286-1065-B449-B1E1-9EED4A3509FA}"/>
              </a:ext>
            </a:extLst>
          </p:cNvPr>
          <p:cNvSpPr>
            <a:spLocks noGrp="1"/>
          </p:cNvSpPr>
          <p:nvPr>
            <p:ph idx="1"/>
          </p:nvPr>
        </p:nvSpPr>
        <p:spPr/>
        <p:txBody>
          <a:bodyPr>
            <a:normAutofit/>
          </a:bodyPr>
          <a:lstStyle/>
          <a:p>
            <a:pPr marL="0" indent="0">
              <a:buNone/>
            </a:pPr>
            <a:r>
              <a:rPr lang="en-US" sz="4400" dirty="0"/>
              <a:t>When asked traditional questions, your answers will be fairly straightforward. Focus on presenting the information in a clear and confident manner.</a:t>
            </a:r>
          </a:p>
        </p:txBody>
      </p:sp>
    </p:spTree>
    <p:extLst>
      <p:ext uri="{BB962C8B-B14F-4D97-AF65-F5344CB8AC3E}">
        <p14:creationId xmlns:p14="http://schemas.microsoft.com/office/powerpoint/2010/main" val="908370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18521-44D7-3244-BFDE-1E2CE8326B8A}"/>
              </a:ext>
            </a:extLst>
          </p:cNvPr>
          <p:cNvSpPr>
            <a:spLocks noGrp="1"/>
          </p:cNvSpPr>
          <p:nvPr>
            <p:ph type="title"/>
          </p:nvPr>
        </p:nvSpPr>
        <p:spPr/>
        <p:txBody>
          <a:bodyPr/>
          <a:lstStyle/>
          <a:p>
            <a:pPr algn="ctr"/>
            <a:r>
              <a:rPr lang="en-US" b="1" dirty="0"/>
              <a:t>Traditional questions </a:t>
            </a:r>
            <a:r>
              <a:rPr lang="en-US" b="1" dirty="0" err="1"/>
              <a:t>cont</a:t>
            </a:r>
            <a:r>
              <a:rPr lang="en-US" b="1" dirty="0"/>
              <a:t>…</a:t>
            </a:r>
          </a:p>
        </p:txBody>
      </p:sp>
      <p:sp>
        <p:nvSpPr>
          <p:cNvPr id="3" name="Content Placeholder 2">
            <a:extLst>
              <a:ext uri="{FF2B5EF4-FFF2-40B4-BE49-F238E27FC236}">
                <a16:creationId xmlns:a16="http://schemas.microsoft.com/office/drawing/2014/main" id="{F5F50033-7134-5546-BF82-761991AAB883}"/>
              </a:ext>
            </a:extLst>
          </p:cNvPr>
          <p:cNvSpPr>
            <a:spLocks noGrp="1"/>
          </p:cNvSpPr>
          <p:nvPr>
            <p:ph idx="1"/>
          </p:nvPr>
        </p:nvSpPr>
        <p:spPr>
          <a:xfrm>
            <a:off x="581192" y="2030371"/>
            <a:ext cx="11374247" cy="4677504"/>
          </a:xfrm>
        </p:spPr>
        <p:txBody>
          <a:bodyPr>
            <a:noAutofit/>
          </a:bodyPr>
          <a:lstStyle/>
          <a:p>
            <a:pPr marL="0" indent="0">
              <a:buNone/>
            </a:pPr>
            <a:r>
              <a:rPr lang="en-US" sz="3200" dirty="0"/>
              <a:t>1. What distinguishes you from other candidates? </a:t>
            </a:r>
          </a:p>
          <a:p>
            <a:pPr marL="0" indent="0">
              <a:buNone/>
            </a:pPr>
            <a:r>
              <a:rPr lang="en-US" sz="3200" dirty="0"/>
              <a:t>2. What motivates you most in your job? </a:t>
            </a:r>
          </a:p>
          <a:p>
            <a:pPr marL="0" indent="0">
              <a:buNone/>
            </a:pPr>
            <a:r>
              <a:rPr lang="en-US" sz="3200" dirty="0"/>
              <a:t>3. What do you consider to be your strengths? </a:t>
            </a:r>
          </a:p>
          <a:p>
            <a:pPr marL="0" indent="0">
              <a:buNone/>
            </a:pPr>
            <a:r>
              <a:rPr lang="en-US" sz="3200" dirty="0"/>
              <a:t>4. Why do you want this job? </a:t>
            </a:r>
          </a:p>
          <a:p>
            <a:pPr marL="0" indent="0">
              <a:buNone/>
            </a:pPr>
            <a:r>
              <a:rPr lang="en-US" sz="3200" dirty="0"/>
              <a:t>5. How do you feel about working beyond work hours (overtime)?</a:t>
            </a:r>
          </a:p>
          <a:p>
            <a:pPr marL="0" indent="0">
              <a:buNone/>
            </a:pPr>
            <a:r>
              <a:rPr lang="en-US" sz="3200" dirty="0"/>
              <a:t>6. What is the toughest part of your job?</a:t>
            </a:r>
          </a:p>
        </p:txBody>
      </p:sp>
    </p:spTree>
    <p:extLst>
      <p:ext uri="{BB962C8B-B14F-4D97-AF65-F5344CB8AC3E}">
        <p14:creationId xmlns:p14="http://schemas.microsoft.com/office/powerpoint/2010/main" val="121469188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669</TotalTime>
  <Words>1324</Words>
  <Application>Microsoft Macintosh PowerPoint</Application>
  <PresentationFormat>Widescreen</PresentationFormat>
  <Paragraphs>120</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Gill Sans MT</vt:lpstr>
      <vt:lpstr>Wingdings</vt:lpstr>
      <vt:lpstr>Wingdings 2</vt:lpstr>
      <vt:lpstr>Dividend</vt:lpstr>
      <vt:lpstr>Job interviews: Common Questions and How to Answer Them  </vt:lpstr>
      <vt:lpstr>What is the purpose of a job interview?</vt:lpstr>
      <vt:lpstr>The Company perspective</vt:lpstr>
      <vt:lpstr>The candidate perspective</vt:lpstr>
      <vt:lpstr>Types of questions </vt:lpstr>
      <vt:lpstr>Introductory questions</vt:lpstr>
      <vt:lpstr>Introductory questions cont…</vt:lpstr>
      <vt:lpstr>Traditional questions </vt:lpstr>
      <vt:lpstr>Traditional questions cont…</vt:lpstr>
      <vt:lpstr>Behavioral questions</vt:lpstr>
      <vt:lpstr>Behavioral questions cont…</vt:lpstr>
      <vt:lpstr>Situation/Task</vt:lpstr>
      <vt:lpstr>Approach</vt:lpstr>
      <vt:lpstr>Results/outcome</vt:lpstr>
      <vt:lpstr>Behavioral questions cont... </vt:lpstr>
      <vt:lpstr>Good Example of an interview</vt:lpstr>
      <vt:lpstr>Bad Example of an Interview</vt:lpstr>
      <vt:lpstr>Activity #1- Mock interviews</vt:lpstr>
      <vt:lpstr>Post discussion questions</vt:lpstr>
      <vt:lpstr>Why people do not get hired</vt:lpstr>
      <vt:lpstr>What you should do after a job interview</vt:lpstr>
      <vt:lpstr>Sample follow- up Email </vt:lpstr>
      <vt:lpstr>Follow-up Email Subject Lines </vt:lpstr>
      <vt:lpstr>PowerPoint Presentation</vt:lpstr>
      <vt:lpstr>Sources</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interviews: Common Questions and How to Answer Them  </dc:title>
  <dc:creator>Oumama Kabli</dc:creator>
  <cp:lastModifiedBy>Oumama Kabli</cp:lastModifiedBy>
  <cp:revision>43</cp:revision>
  <dcterms:created xsi:type="dcterms:W3CDTF">2019-03-11T13:54:03Z</dcterms:created>
  <dcterms:modified xsi:type="dcterms:W3CDTF">2019-03-12T15:31:53Z</dcterms:modified>
</cp:coreProperties>
</file>