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4" r:id="rId4"/>
    <p:sldId id="257" r:id="rId5"/>
    <p:sldId id="259" r:id="rId6"/>
    <p:sldId id="261" r:id="rId7"/>
    <p:sldId id="265" r:id="rId8"/>
    <p:sldId id="260" r:id="rId9"/>
    <p:sldId id="266" r:id="rId10"/>
    <p:sldId id="267" r:id="rId11"/>
    <p:sldId id="268" r:id="rId12"/>
    <p:sldId id="263"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0"/>
    <p:restoredTop sz="94718"/>
  </p:normalViewPr>
  <p:slideViewPr>
    <p:cSldViewPr snapToGrid="0" snapToObjects="1">
      <p:cViewPr varScale="1">
        <p:scale>
          <a:sx n="85" d="100"/>
          <a:sy n="85" d="100"/>
        </p:scale>
        <p:origin x="1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10/16/18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6F08-ACC7-9E41-9D70-F898897BF5F9}"/>
              </a:ext>
            </a:extLst>
          </p:cNvPr>
          <p:cNvSpPr>
            <a:spLocks noGrp="1"/>
          </p:cNvSpPr>
          <p:nvPr>
            <p:ph type="ctrTitle"/>
          </p:nvPr>
        </p:nvSpPr>
        <p:spPr/>
        <p:txBody>
          <a:bodyPr/>
          <a:lstStyle/>
          <a:p>
            <a:r>
              <a:rPr lang="en-US" b="1" dirty="0"/>
              <a:t>Listening skills in lectures</a:t>
            </a:r>
          </a:p>
        </p:txBody>
      </p:sp>
      <p:sp>
        <p:nvSpPr>
          <p:cNvPr id="3" name="Subtitle 2">
            <a:extLst>
              <a:ext uri="{FF2B5EF4-FFF2-40B4-BE49-F238E27FC236}">
                <a16:creationId xmlns:a16="http://schemas.microsoft.com/office/drawing/2014/main" id="{9F98D988-B7F9-1045-AF6C-F7428036E2D4}"/>
              </a:ext>
            </a:extLst>
          </p:cNvPr>
          <p:cNvSpPr>
            <a:spLocks noGrp="1"/>
          </p:cNvSpPr>
          <p:nvPr>
            <p:ph type="subTitle" idx="1"/>
          </p:nvPr>
        </p:nvSpPr>
        <p:spPr/>
        <p:txBody>
          <a:bodyPr/>
          <a:lstStyle/>
          <a:p>
            <a:r>
              <a:rPr lang="en-US" b="1" dirty="0">
                <a:solidFill>
                  <a:schemeClr val="tx1"/>
                </a:solidFill>
              </a:rPr>
              <a:t>Professor </a:t>
            </a:r>
            <a:r>
              <a:rPr lang="en-US" b="1" dirty="0" err="1">
                <a:solidFill>
                  <a:schemeClr val="tx1"/>
                </a:solidFill>
              </a:rPr>
              <a:t>Oumama</a:t>
            </a:r>
            <a:r>
              <a:rPr lang="en-US" b="1" dirty="0">
                <a:solidFill>
                  <a:schemeClr val="tx1"/>
                </a:solidFill>
              </a:rPr>
              <a:t> </a:t>
            </a:r>
            <a:r>
              <a:rPr lang="en-US" b="1" dirty="0" err="1">
                <a:solidFill>
                  <a:schemeClr val="tx1"/>
                </a:solidFill>
              </a:rPr>
              <a:t>Kabli</a:t>
            </a:r>
            <a:endParaRPr lang="en-US" b="1" dirty="0">
              <a:solidFill>
                <a:schemeClr val="tx1"/>
              </a:solidFill>
            </a:endParaRPr>
          </a:p>
          <a:p>
            <a:r>
              <a:rPr lang="en-US" b="1" dirty="0">
                <a:solidFill>
                  <a:schemeClr val="tx1"/>
                </a:solidFill>
              </a:rPr>
              <a:t>October 17, 2018</a:t>
            </a:r>
          </a:p>
        </p:txBody>
      </p:sp>
      <p:pic>
        <p:nvPicPr>
          <p:cNvPr id="5" name="Picture 4">
            <a:extLst>
              <a:ext uri="{FF2B5EF4-FFF2-40B4-BE49-F238E27FC236}">
                <a16:creationId xmlns:a16="http://schemas.microsoft.com/office/drawing/2014/main" id="{4D14771E-E123-8143-A41C-FE03D8ABFA83}"/>
              </a:ext>
            </a:extLst>
          </p:cNvPr>
          <p:cNvPicPr>
            <a:picLocks noChangeAspect="1"/>
          </p:cNvPicPr>
          <p:nvPr/>
        </p:nvPicPr>
        <p:blipFill>
          <a:blip r:embed="rId2"/>
          <a:stretch>
            <a:fillRect/>
          </a:stretch>
        </p:blipFill>
        <p:spPr>
          <a:xfrm>
            <a:off x="-259440" y="500489"/>
            <a:ext cx="4020903" cy="2412542"/>
          </a:xfrm>
          <a:prstGeom prst="rect">
            <a:avLst/>
          </a:prstGeom>
        </p:spPr>
      </p:pic>
      <p:pic>
        <p:nvPicPr>
          <p:cNvPr id="7" name="Picture 6">
            <a:extLst>
              <a:ext uri="{FF2B5EF4-FFF2-40B4-BE49-F238E27FC236}">
                <a16:creationId xmlns:a16="http://schemas.microsoft.com/office/drawing/2014/main" id="{CFA32AF7-0259-0841-ADD1-1C251F0E989C}"/>
              </a:ext>
            </a:extLst>
          </p:cNvPr>
          <p:cNvPicPr>
            <a:picLocks noChangeAspect="1"/>
          </p:cNvPicPr>
          <p:nvPr/>
        </p:nvPicPr>
        <p:blipFill>
          <a:blip r:embed="rId3"/>
          <a:stretch>
            <a:fillRect/>
          </a:stretch>
        </p:blipFill>
        <p:spPr>
          <a:xfrm>
            <a:off x="8045078" y="4486268"/>
            <a:ext cx="4146922" cy="2371732"/>
          </a:xfrm>
          <a:prstGeom prst="rect">
            <a:avLst/>
          </a:prstGeom>
        </p:spPr>
      </p:pic>
    </p:spTree>
    <p:extLst>
      <p:ext uri="{BB962C8B-B14F-4D97-AF65-F5344CB8AC3E}">
        <p14:creationId xmlns:p14="http://schemas.microsoft.com/office/powerpoint/2010/main" val="311979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C049-3C3E-6043-910D-A16F0B78355C}"/>
              </a:ext>
            </a:extLst>
          </p:cNvPr>
          <p:cNvSpPr>
            <a:spLocks noGrp="1"/>
          </p:cNvSpPr>
          <p:nvPr>
            <p:ph type="title"/>
          </p:nvPr>
        </p:nvSpPr>
        <p:spPr>
          <a:xfrm>
            <a:off x="913775" y="303724"/>
            <a:ext cx="10364451" cy="415804"/>
          </a:xfrm>
        </p:spPr>
        <p:txBody>
          <a:bodyPr>
            <a:normAutofit fontScale="90000"/>
          </a:bodyPr>
          <a:lstStyle/>
          <a:p>
            <a:r>
              <a:rPr lang="en-US" b="1" dirty="0"/>
              <a:t>Types of listening </a:t>
            </a:r>
            <a:r>
              <a:rPr lang="en-US" b="1" dirty="0" err="1"/>
              <a:t>cont</a:t>
            </a:r>
            <a:r>
              <a:rPr lang="en-US" b="1" dirty="0"/>
              <a:t>…</a:t>
            </a:r>
          </a:p>
        </p:txBody>
      </p:sp>
      <p:sp>
        <p:nvSpPr>
          <p:cNvPr id="3" name="Content Placeholder 2">
            <a:extLst>
              <a:ext uri="{FF2B5EF4-FFF2-40B4-BE49-F238E27FC236}">
                <a16:creationId xmlns:a16="http://schemas.microsoft.com/office/drawing/2014/main" id="{117C0F6E-1C67-A545-A7C3-2C82F97C0E1D}"/>
              </a:ext>
            </a:extLst>
          </p:cNvPr>
          <p:cNvSpPr>
            <a:spLocks noGrp="1"/>
          </p:cNvSpPr>
          <p:nvPr>
            <p:ph sz="quarter" idx="13"/>
          </p:nvPr>
        </p:nvSpPr>
        <p:spPr>
          <a:xfrm>
            <a:off x="242028" y="1229193"/>
            <a:ext cx="11707943" cy="5381469"/>
          </a:xfrm>
        </p:spPr>
        <p:txBody>
          <a:bodyPr>
            <a:normAutofit/>
          </a:bodyPr>
          <a:lstStyle/>
          <a:p>
            <a:r>
              <a:rPr lang="en-US" b="1" u="sng" cap="none" dirty="0"/>
              <a:t>Appreciative Listening </a:t>
            </a:r>
          </a:p>
          <a:p>
            <a:pPr lvl="1">
              <a:buFont typeface="Wingdings" pitchFamily="2" charset="2"/>
              <a:buChar char="Ø"/>
            </a:pPr>
            <a:r>
              <a:rPr lang="en-US" sz="2000" cap="none" dirty="0"/>
              <a:t>In </a:t>
            </a:r>
            <a:r>
              <a:rPr lang="en-US" sz="2000" b="1" cap="none" dirty="0"/>
              <a:t>appreciative listening</a:t>
            </a:r>
            <a:r>
              <a:rPr lang="en-US" sz="2000" cap="none" dirty="0"/>
              <a:t>, we seek certain information which will appreciate, for example that which helps meet our needs and goals. We use appreciative listening when we are listening to good music, poetry or maybe even the stirring words of a great leader.</a:t>
            </a:r>
          </a:p>
          <a:p>
            <a:pPr marL="0" lvl="1"/>
            <a:r>
              <a:rPr lang="en-US" sz="2000" b="1" u="sng" cap="none" dirty="0"/>
              <a:t>Sympathetic Listening </a:t>
            </a:r>
          </a:p>
          <a:p>
            <a:pPr lvl="1">
              <a:buFont typeface="Wingdings" pitchFamily="2" charset="2"/>
              <a:buChar char="Ø"/>
            </a:pPr>
            <a:r>
              <a:rPr lang="en-US" sz="2000" cap="none" dirty="0"/>
              <a:t>In </a:t>
            </a:r>
            <a:r>
              <a:rPr lang="en-US" sz="2000" b="1" cap="none" dirty="0"/>
              <a:t>sympathetic listening </a:t>
            </a:r>
            <a:r>
              <a:rPr lang="en-US" sz="2000" cap="none" dirty="0"/>
              <a:t>we care about the other person and show this concern in the way we pay close attention and express our sorrow for their ills and happiness at their joys.</a:t>
            </a:r>
          </a:p>
          <a:p>
            <a:pPr marL="0" lvl="1"/>
            <a:r>
              <a:rPr lang="en-US" sz="2000" b="1" u="sng" cap="none" dirty="0"/>
              <a:t>Empathetic Listening </a:t>
            </a:r>
          </a:p>
          <a:p>
            <a:pPr lvl="1">
              <a:buFont typeface="Wingdings" pitchFamily="2" charset="2"/>
              <a:buChar char="Ø"/>
            </a:pPr>
            <a:r>
              <a:rPr lang="en-US" sz="2000" cap="none" dirty="0"/>
              <a:t>When we </a:t>
            </a:r>
            <a:r>
              <a:rPr lang="en-US" sz="2000" b="1" cap="none" dirty="0"/>
              <a:t>listen empathetically</a:t>
            </a:r>
            <a:r>
              <a:rPr lang="en-US" sz="2000" cap="none" dirty="0"/>
              <a:t>, we go beyond sympathy to seek a truer understand how others are feeling. This requires excellent discrimination and close attention to the nuances of emotional signals. When we are being truly empathetic, we actually feel what they are feeling.</a:t>
            </a:r>
          </a:p>
          <a:p>
            <a:pPr marL="457200" lvl="1" indent="0">
              <a:buNone/>
            </a:pPr>
            <a:endParaRPr lang="en-US" sz="2000" cap="none" dirty="0"/>
          </a:p>
        </p:txBody>
      </p:sp>
    </p:spTree>
    <p:extLst>
      <p:ext uri="{BB962C8B-B14F-4D97-AF65-F5344CB8AC3E}">
        <p14:creationId xmlns:p14="http://schemas.microsoft.com/office/powerpoint/2010/main" val="360948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EA5F-6A92-3247-B2C7-0E7F27579CB9}"/>
              </a:ext>
            </a:extLst>
          </p:cNvPr>
          <p:cNvSpPr>
            <a:spLocks noGrp="1"/>
          </p:cNvSpPr>
          <p:nvPr>
            <p:ph type="title"/>
          </p:nvPr>
        </p:nvSpPr>
        <p:spPr>
          <a:xfrm>
            <a:off x="913149" y="408655"/>
            <a:ext cx="10364451" cy="475765"/>
          </a:xfrm>
        </p:spPr>
        <p:txBody>
          <a:bodyPr>
            <a:normAutofit fontScale="90000"/>
          </a:bodyPr>
          <a:lstStyle/>
          <a:p>
            <a:r>
              <a:rPr lang="en-US" b="1" dirty="0"/>
              <a:t>Types of listening </a:t>
            </a:r>
            <a:r>
              <a:rPr lang="en-US" b="1" dirty="0" err="1"/>
              <a:t>cont</a:t>
            </a:r>
            <a:r>
              <a:rPr lang="en-US" b="1" dirty="0"/>
              <a:t>…</a:t>
            </a:r>
          </a:p>
        </p:txBody>
      </p:sp>
      <p:sp>
        <p:nvSpPr>
          <p:cNvPr id="3" name="Content Placeholder 2">
            <a:extLst>
              <a:ext uri="{FF2B5EF4-FFF2-40B4-BE49-F238E27FC236}">
                <a16:creationId xmlns:a16="http://schemas.microsoft.com/office/drawing/2014/main" id="{2FC8D328-4728-C842-870B-6BD3DD11A951}"/>
              </a:ext>
            </a:extLst>
          </p:cNvPr>
          <p:cNvSpPr>
            <a:spLocks noGrp="1"/>
          </p:cNvSpPr>
          <p:nvPr>
            <p:ph sz="quarter" idx="13"/>
          </p:nvPr>
        </p:nvSpPr>
        <p:spPr>
          <a:xfrm>
            <a:off x="329157" y="1092928"/>
            <a:ext cx="11453112" cy="5247911"/>
          </a:xfrm>
        </p:spPr>
        <p:txBody>
          <a:bodyPr>
            <a:normAutofit/>
          </a:bodyPr>
          <a:lstStyle/>
          <a:p>
            <a:r>
              <a:rPr lang="en-US" b="1" u="sng" cap="none" dirty="0"/>
              <a:t>Dialogic Listening</a:t>
            </a:r>
          </a:p>
          <a:p>
            <a:pPr lvl="1">
              <a:buFont typeface="Wingdings" pitchFamily="2" charset="2"/>
              <a:buChar char="Ø"/>
            </a:pPr>
            <a:r>
              <a:rPr lang="en-US" sz="2000" cap="none" dirty="0"/>
              <a:t>The word 'dialogue' stems from the Greek words '</a:t>
            </a:r>
            <a:r>
              <a:rPr lang="en-US" sz="2000" cap="none" dirty="0" err="1"/>
              <a:t>dia</a:t>
            </a:r>
            <a:r>
              <a:rPr lang="en-US" sz="2000" cap="none" dirty="0"/>
              <a:t>', meaning 'through' and 'logos' meaning 'words'. Thus </a:t>
            </a:r>
            <a:r>
              <a:rPr lang="en-US" sz="2000" b="1" cap="none" dirty="0"/>
              <a:t>dialogic listening </a:t>
            </a:r>
            <a:r>
              <a:rPr lang="en-US" sz="2000" cap="none" dirty="0"/>
              <a:t>mean learning through conversation and an engaged interchange of ideas and information in which we actively seek to learn more about the person and how they think. Dialogic listening is sometimes known as 'relational listening’.</a:t>
            </a:r>
          </a:p>
          <a:p>
            <a:r>
              <a:rPr lang="en-US" b="1" u="sng" cap="none" dirty="0"/>
              <a:t>Evaluative Listening</a:t>
            </a:r>
          </a:p>
          <a:p>
            <a:pPr lvl="1">
              <a:buFont typeface="Wingdings" pitchFamily="2" charset="2"/>
              <a:buChar char="Ø"/>
            </a:pPr>
            <a:r>
              <a:rPr lang="en-US" sz="2000" cap="none" dirty="0"/>
              <a:t>In </a:t>
            </a:r>
            <a:r>
              <a:rPr lang="en-US" sz="2000" b="1" cap="none" dirty="0"/>
              <a:t>evaluative listening</a:t>
            </a:r>
            <a:r>
              <a:rPr lang="en-US" sz="2000" cap="none" dirty="0"/>
              <a:t>, or critical listening, we make judgments about what the other person is saying. We seek to assess the truth of what is being said. We also judge what they say against our values, assessing them as good or bad, worthy or unworthy. </a:t>
            </a:r>
          </a:p>
          <a:p>
            <a:r>
              <a:rPr lang="en-US" b="1" u="sng" cap="none" dirty="0"/>
              <a:t>Therapeutic Listening</a:t>
            </a:r>
          </a:p>
          <a:p>
            <a:pPr lvl="1">
              <a:buFont typeface="Wingdings" pitchFamily="2" charset="2"/>
              <a:buChar char="Ø"/>
            </a:pPr>
            <a:r>
              <a:rPr lang="en-US" sz="2000" cap="none" dirty="0"/>
              <a:t>In </a:t>
            </a:r>
            <a:r>
              <a:rPr lang="en-US" sz="2000" b="1" cap="none" dirty="0"/>
              <a:t>therapeutic listening</a:t>
            </a:r>
            <a:r>
              <a:rPr lang="en-US" sz="2000" cap="none" dirty="0"/>
              <a:t>, the listener has a purpose of not only empathizing with the speaker but also to use this deep connection in order to help the speaker understand, change or develop in some way.</a:t>
            </a:r>
          </a:p>
          <a:p>
            <a:pPr marL="0" indent="0">
              <a:buNone/>
            </a:pPr>
            <a:endParaRPr lang="en-US" dirty="0"/>
          </a:p>
          <a:p>
            <a:pPr marL="0" indent="0">
              <a:buNone/>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endParaRPr lang="en-US" dirty="0"/>
          </a:p>
        </p:txBody>
      </p:sp>
    </p:spTree>
    <p:extLst>
      <p:ext uri="{BB962C8B-B14F-4D97-AF65-F5344CB8AC3E}">
        <p14:creationId xmlns:p14="http://schemas.microsoft.com/office/powerpoint/2010/main" val="279994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340E-B27D-AB42-8015-A2CFD49EE088}"/>
              </a:ext>
            </a:extLst>
          </p:cNvPr>
          <p:cNvSpPr>
            <a:spLocks noGrp="1"/>
          </p:cNvSpPr>
          <p:nvPr>
            <p:ph type="title"/>
          </p:nvPr>
        </p:nvSpPr>
        <p:spPr>
          <a:xfrm>
            <a:off x="913150" y="633507"/>
            <a:ext cx="10364451" cy="625667"/>
          </a:xfrm>
        </p:spPr>
        <p:txBody>
          <a:bodyPr/>
          <a:lstStyle/>
          <a:p>
            <a:r>
              <a:rPr lang="en-US" b="1" dirty="0"/>
              <a:t>Ted talk </a:t>
            </a:r>
          </a:p>
        </p:txBody>
      </p:sp>
      <p:sp>
        <p:nvSpPr>
          <p:cNvPr id="3" name="Content Placeholder 2">
            <a:extLst>
              <a:ext uri="{FF2B5EF4-FFF2-40B4-BE49-F238E27FC236}">
                <a16:creationId xmlns:a16="http://schemas.microsoft.com/office/drawing/2014/main" id="{64CC65A4-DED0-154A-8416-64CF275AD807}"/>
              </a:ext>
            </a:extLst>
          </p:cNvPr>
          <p:cNvSpPr>
            <a:spLocks noGrp="1"/>
          </p:cNvSpPr>
          <p:nvPr>
            <p:ph sz="quarter" idx="13"/>
          </p:nvPr>
        </p:nvSpPr>
        <p:spPr>
          <a:xfrm>
            <a:off x="913775" y="1722516"/>
            <a:ext cx="10363826" cy="3424107"/>
          </a:xfrm>
        </p:spPr>
        <p:txBody>
          <a:bodyPr>
            <a:normAutofit lnSpcReduction="10000"/>
          </a:bodyPr>
          <a:lstStyle/>
          <a:p>
            <a:r>
              <a:rPr lang="en-US" sz="4400" b="1" cap="none" dirty="0">
                <a:solidFill>
                  <a:srgbClr val="FF0000"/>
                </a:solidFill>
              </a:rPr>
              <a:t>5 Ways to Listen Better</a:t>
            </a:r>
            <a:r>
              <a:rPr lang="en-US" sz="4400" b="1" cap="none" dirty="0"/>
              <a:t>, By: Julian Treasure</a:t>
            </a:r>
          </a:p>
          <a:p>
            <a:r>
              <a:rPr lang="en-US" sz="4400" b="1" cap="none" dirty="0"/>
              <a:t>LISTEN TO THE FOLLOWING TED TALK AND TAKE NOTES. WE WILL DISCUSS IT AFTERWORDS.</a:t>
            </a:r>
          </a:p>
          <a:p>
            <a:pPr marL="0" indent="0">
              <a:buNone/>
            </a:pPr>
            <a:endParaRPr lang="en-US" sz="3200" b="1" cap="none" dirty="0"/>
          </a:p>
        </p:txBody>
      </p:sp>
      <p:pic>
        <p:nvPicPr>
          <p:cNvPr id="5" name="Picture 4">
            <a:extLst>
              <a:ext uri="{FF2B5EF4-FFF2-40B4-BE49-F238E27FC236}">
                <a16:creationId xmlns:a16="http://schemas.microsoft.com/office/drawing/2014/main" id="{91C552A9-2C10-684D-91BD-29E10BBFB499}"/>
              </a:ext>
            </a:extLst>
          </p:cNvPr>
          <p:cNvPicPr>
            <a:picLocks noChangeAspect="1"/>
          </p:cNvPicPr>
          <p:nvPr/>
        </p:nvPicPr>
        <p:blipFill>
          <a:blip r:embed="rId2"/>
          <a:stretch>
            <a:fillRect/>
          </a:stretch>
        </p:blipFill>
        <p:spPr>
          <a:xfrm>
            <a:off x="0" y="0"/>
            <a:ext cx="1635177" cy="1635177"/>
          </a:xfrm>
          <a:prstGeom prst="rect">
            <a:avLst/>
          </a:prstGeom>
        </p:spPr>
      </p:pic>
    </p:spTree>
    <p:extLst>
      <p:ext uri="{BB962C8B-B14F-4D97-AF65-F5344CB8AC3E}">
        <p14:creationId xmlns:p14="http://schemas.microsoft.com/office/powerpoint/2010/main" val="273923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84DF-B880-CE46-BC69-989D6C94FE6A}"/>
              </a:ext>
            </a:extLst>
          </p:cNvPr>
          <p:cNvSpPr>
            <a:spLocks noGrp="1"/>
          </p:cNvSpPr>
          <p:nvPr>
            <p:ph type="title"/>
          </p:nvPr>
        </p:nvSpPr>
        <p:spPr>
          <a:xfrm>
            <a:off x="913775" y="618517"/>
            <a:ext cx="10364451" cy="640657"/>
          </a:xfrm>
        </p:spPr>
        <p:txBody>
          <a:bodyPr/>
          <a:lstStyle/>
          <a:p>
            <a:r>
              <a:rPr lang="en-US" b="1" dirty="0"/>
              <a:t>Activity #2</a:t>
            </a:r>
          </a:p>
        </p:txBody>
      </p:sp>
      <p:sp>
        <p:nvSpPr>
          <p:cNvPr id="3" name="Content Placeholder 2">
            <a:extLst>
              <a:ext uri="{FF2B5EF4-FFF2-40B4-BE49-F238E27FC236}">
                <a16:creationId xmlns:a16="http://schemas.microsoft.com/office/drawing/2014/main" id="{BF866F76-56C2-CA4A-B895-1544E5E7B4C5}"/>
              </a:ext>
            </a:extLst>
          </p:cNvPr>
          <p:cNvSpPr>
            <a:spLocks noGrp="1"/>
          </p:cNvSpPr>
          <p:nvPr>
            <p:ph sz="quarter" idx="13"/>
          </p:nvPr>
        </p:nvSpPr>
        <p:spPr>
          <a:xfrm>
            <a:off x="913775" y="1737505"/>
            <a:ext cx="10363826" cy="3424107"/>
          </a:xfrm>
        </p:spPr>
        <p:txBody>
          <a:bodyPr>
            <a:normAutofit/>
          </a:bodyPr>
          <a:lstStyle/>
          <a:p>
            <a:pPr marL="0" indent="0" algn="ctr">
              <a:buNone/>
            </a:pPr>
            <a:endParaRPr lang="en-US" sz="5400" b="1" cap="none" dirty="0"/>
          </a:p>
          <a:p>
            <a:pPr marL="0" indent="0" algn="ctr">
              <a:buNone/>
            </a:pPr>
            <a:r>
              <a:rPr lang="en-US" sz="5400" b="1" cap="none" dirty="0"/>
              <a:t>Broken Telephone </a:t>
            </a:r>
          </a:p>
        </p:txBody>
      </p:sp>
      <p:pic>
        <p:nvPicPr>
          <p:cNvPr id="5" name="Picture 4">
            <a:extLst>
              <a:ext uri="{FF2B5EF4-FFF2-40B4-BE49-F238E27FC236}">
                <a16:creationId xmlns:a16="http://schemas.microsoft.com/office/drawing/2014/main" id="{41C9F219-76E8-9341-A7EB-BC435A203183}"/>
              </a:ext>
            </a:extLst>
          </p:cNvPr>
          <p:cNvPicPr>
            <a:picLocks noChangeAspect="1"/>
          </p:cNvPicPr>
          <p:nvPr/>
        </p:nvPicPr>
        <p:blipFill>
          <a:blip r:embed="rId2"/>
          <a:stretch>
            <a:fillRect/>
          </a:stretch>
        </p:blipFill>
        <p:spPr>
          <a:xfrm>
            <a:off x="0" y="-67456"/>
            <a:ext cx="4635400" cy="2653259"/>
          </a:xfrm>
          <a:prstGeom prst="rect">
            <a:avLst/>
          </a:prstGeom>
        </p:spPr>
      </p:pic>
      <p:pic>
        <p:nvPicPr>
          <p:cNvPr id="7" name="Picture 6">
            <a:extLst>
              <a:ext uri="{FF2B5EF4-FFF2-40B4-BE49-F238E27FC236}">
                <a16:creationId xmlns:a16="http://schemas.microsoft.com/office/drawing/2014/main" id="{87971A9E-B423-EC44-BDE3-394ADB5495E3}"/>
              </a:ext>
            </a:extLst>
          </p:cNvPr>
          <p:cNvPicPr>
            <a:picLocks noChangeAspect="1"/>
          </p:cNvPicPr>
          <p:nvPr/>
        </p:nvPicPr>
        <p:blipFill>
          <a:blip r:embed="rId3"/>
          <a:stretch>
            <a:fillRect/>
          </a:stretch>
        </p:blipFill>
        <p:spPr>
          <a:xfrm>
            <a:off x="7420131" y="4077324"/>
            <a:ext cx="4771245" cy="2780675"/>
          </a:xfrm>
          <a:prstGeom prst="rect">
            <a:avLst/>
          </a:prstGeom>
        </p:spPr>
      </p:pic>
    </p:spTree>
    <p:extLst>
      <p:ext uri="{BB962C8B-B14F-4D97-AF65-F5344CB8AC3E}">
        <p14:creationId xmlns:p14="http://schemas.microsoft.com/office/powerpoint/2010/main" val="296499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A4BEE0-9AA0-AB4D-9455-C106324731E0}"/>
              </a:ext>
            </a:extLst>
          </p:cNvPr>
          <p:cNvPicPr>
            <a:picLocks noGrp="1" noChangeAspect="1"/>
          </p:cNvPicPr>
          <p:nvPr>
            <p:ph sz="quarter" idx="13"/>
          </p:nvPr>
        </p:nvPicPr>
        <p:blipFill>
          <a:blip r:embed="rId2"/>
          <a:stretch>
            <a:fillRect/>
          </a:stretch>
        </p:blipFill>
        <p:spPr>
          <a:xfrm>
            <a:off x="2254828" y="0"/>
            <a:ext cx="7221681" cy="6858000"/>
          </a:xfrm>
        </p:spPr>
      </p:pic>
    </p:spTree>
    <p:extLst>
      <p:ext uri="{BB962C8B-B14F-4D97-AF65-F5344CB8AC3E}">
        <p14:creationId xmlns:p14="http://schemas.microsoft.com/office/powerpoint/2010/main" val="74880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570BE8-62FC-1646-89E4-5354E28C4F57}"/>
              </a:ext>
            </a:extLst>
          </p:cNvPr>
          <p:cNvPicPr>
            <a:picLocks noGrp="1" noChangeAspect="1"/>
          </p:cNvPicPr>
          <p:nvPr>
            <p:ph sz="quarter" idx="13"/>
          </p:nvPr>
        </p:nvPicPr>
        <p:blipFill>
          <a:blip r:embed="rId2"/>
          <a:stretch>
            <a:fillRect/>
          </a:stretch>
        </p:blipFill>
        <p:spPr>
          <a:xfrm>
            <a:off x="2591137" y="1"/>
            <a:ext cx="6854199" cy="6873812"/>
          </a:xfrm>
        </p:spPr>
      </p:pic>
    </p:spTree>
    <p:extLst>
      <p:ext uri="{BB962C8B-B14F-4D97-AF65-F5344CB8AC3E}">
        <p14:creationId xmlns:p14="http://schemas.microsoft.com/office/powerpoint/2010/main" val="289417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A7B7-3CB2-1143-A826-451ED4C3F510}"/>
              </a:ext>
            </a:extLst>
          </p:cNvPr>
          <p:cNvSpPr>
            <a:spLocks noGrp="1"/>
          </p:cNvSpPr>
          <p:nvPr>
            <p:ph type="title"/>
          </p:nvPr>
        </p:nvSpPr>
        <p:spPr>
          <a:xfrm>
            <a:off x="913775" y="618518"/>
            <a:ext cx="10364451" cy="730598"/>
          </a:xfrm>
        </p:spPr>
        <p:txBody>
          <a:bodyPr/>
          <a:lstStyle/>
          <a:p>
            <a:r>
              <a:rPr lang="en-US" b="1" dirty="0"/>
              <a:t>Listening vs. hearing </a:t>
            </a:r>
          </a:p>
        </p:txBody>
      </p:sp>
      <p:sp>
        <p:nvSpPr>
          <p:cNvPr id="3" name="Content Placeholder 2">
            <a:extLst>
              <a:ext uri="{FF2B5EF4-FFF2-40B4-BE49-F238E27FC236}">
                <a16:creationId xmlns:a16="http://schemas.microsoft.com/office/drawing/2014/main" id="{C249E18D-90F3-1545-839C-78BD30E787F7}"/>
              </a:ext>
            </a:extLst>
          </p:cNvPr>
          <p:cNvSpPr>
            <a:spLocks noGrp="1"/>
          </p:cNvSpPr>
          <p:nvPr>
            <p:ph sz="quarter" idx="13"/>
          </p:nvPr>
        </p:nvSpPr>
        <p:spPr>
          <a:xfrm>
            <a:off x="704538" y="1349116"/>
            <a:ext cx="10573062" cy="4976733"/>
          </a:xfrm>
        </p:spPr>
        <p:txBody>
          <a:bodyPr>
            <a:noAutofit/>
          </a:bodyPr>
          <a:lstStyle/>
          <a:p>
            <a:pPr marL="0" indent="0">
              <a:buNone/>
            </a:pPr>
            <a:r>
              <a:rPr lang="en-US" sz="2400" b="1" u="sng" cap="none" dirty="0">
                <a:latin typeface="Arial" panose="020B0604020202020204" pitchFamily="34" charset="0"/>
                <a:cs typeface="Arial" panose="020B0604020202020204" pitchFamily="34" charset="0"/>
              </a:rPr>
              <a:t>Hearing</a:t>
            </a:r>
          </a:p>
          <a:p>
            <a:pPr marL="0" indent="0">
              <a:buNone/>
            </a:pPr>
            <a:r>
              <a:rPr lang="en-US" sz="2400" cap="none" dirty="0">
                <a:latin typeface="Arial" panose="020B0604020202020204" pitchFamily="34" charset="0"/>
                <a:cs typeface="Arial" panose="020B0604020202020204" pitchFamily="34" charset="0"/>
              </a:rPr>
              <a:t>The natural ability or an inborn trait that allows us to recognize sound through ears by catching vibrations. In simple terms, it is one of the five senses; that makes us aware of the sound. It is an involuntary process, whereby a person receives sound vibrations, continuously</a:t>
            </a:r>
          </a:p>
          <a:p>
            <a:pPr marL="0" indent="0">
              <a:buNone/>
            </a:pPr>
            <a:r>
              <a:rPr lang="en-US" sz="2400" b="1" u="sng" cap="none" dirty="0">
                <a:latin typeface="Arial" panose="020B0604020202020204" pitchFamily="34" charset="0"/>
                <a:cs typeface="Arial" panose="020B0604020202020204" pitchFamily="34" charset="0"/>
              </a:rPr>
              <a:t>Listening </a:t>
            </a:r>
          </a:p>
          <a:p>
            <a:pPr marL="0" indent="0">
              <a:buNone/>
            </a:pPr>
            <a:r>
              <a:rPr lang="en-US" sz="2400" cap="none" dirty="0">
                <a:latin typeface="Arial" panose="020B0604020202020204" pitchFamily="34" charset="0"/>
                <a:cs typeface="Arial" panose="020B0604020202020204" pitchFamily="34" charset="0"/>
              </a:rPr>
              <a:t>Listening is defined as the learned skill, in which we can receive sounds through ears, and transform them into meaningful messages. To put simply, it is the process of diligently hearing and interpreting the meaning of words and sentences spoken by the speaker, during the conversation.</a:t>
            </a:r>
            <a:endParaRPr lang="en-US" sz="2400" b="1" u="sng"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24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5A0-E5B0-FC45-836A-A6FEC3CA5B7A}"/>
              </a:ext>
            </a:extLst>
          </p:cNvPr>
          <p:cNvSpPr>
            <a:spLocks noGrp="1"/>
          </p:cNvSpPr>
          <p:nvPr>
            <p:ph type="title"/>
          </p:nvPr>
        </p:nvSpPr>
        <p:spPr>
          <a:xfrm>
            <a:off x="913150" y="423646"/>
            <a:ext cx="10364451" cy="550716"/>
          </a:xfrm>
        </p:spPr>
        <p:txBody>
          <a:bodyPr>
            <a:normAutofit fontScale="90000"/>
          </a:bodyPr>
          <a:lstStyle/>
          <a:p>
            <a:r>
              <a:rPr lang="en-US" b="1" dirty="0"/>
              <a:t>Pre-lecture preparation for active listening</a:t>
            </a:r>
          </a:p>
        </p:txBody>
      </p:sp>
      <p:sp>
        <p:nvSpPr>
          <p:cNvPr id="3" name="Content Placeholder 2">
            <a:extLst>
              <a:ext uri="{FF2B5EF4-FFF2-40B4-BE49-F238E27FC236}">
                <a16:creationId xmlns:a16="http://schemas.microsoft.com/office/drawing/2014/main" id="{5B7A3B8A-5D98-A743-B991-0029055CAEC0}"/>
              </a:ext>
            </a:extLst>
          </p:cNvPr>
          <p:cNvSpPr>
            <a:spLocks noGrp="1"/>
          </p:cNvSpPr>
          <p:nvPr>
            <p:ph sz="quarter" idx="13"/>
          </p:nvPr>
        </p:nvSpPr>
        <p:spPr>
          <a:xfrm>
            <a:off x="254833" y="1124262"/>
            <a:ext cx="11812249" cy="5351489"/>
          </a:xfrm>
        </p:spPr>
        <p:txBody>
          <a:bodyPr>
            <a:noAutofit/>
          </a:bodyPr>
          <a:lstStyle/>
          <a:p>
            <a:r>
              <a:rPr lang="en-US" sz="2400" cap="none" dirty="0"/>
              <a:t>The process of active listening in a lecture should actually start before the lecture. </a:t>
            </a:r>
          </a:p>
          <a:p>
            <a:r>
              <a:rPr lang="en-US" sz="2400" cap="none" dirty="0"/>
              <a:t>Having noted the topic(s) for the next lecture, consult your text or a reference source and browse through the relevant chapter. Browsing means paging through the chapter in about five to ten minutes.</a:t>
            </a:r>
          </a:p>
          <a:p>
            <a:r>
              <a:rPr lang="en-US" sz="2400" cap="none" dirty="0"/>
              <a:t>Note terms in bold face or italics, the section headings, the charts and graphs and any other features.</a:t>
            </a:r>
          </a:p>
          <a:p>
            <a:r>
              <a:rPr lang="en-US" sz="2400" cap="none" dirty="0"/>
              <a:t>When browsing through the reference chapter, your mind should be very active. Ask yourself the following questions. What does this term mean? How is it related to the other terms being presented in the chapter? What association does this concept have to the next? What is this graph saying to me?</a:t>
            </a:r>
          </a:p>
          <a:p>
            <a:pPr marL="0" indent="0">
              <a:buNone/>
            </a:pPr>
            <a:endParaRPr lang="en-US" sz="2400" cap="none" dirty="0"/>
          </a:p>
        </p:txBody>
      </p:sp>
    </p:spTree>
    <p:extLst>
      <p:ext uri="{BB962C8B-B14F-4D97-AF65-F5344CB8AC3E}">
        <p14:creationId xmlns:p14="http://schemas.microsoft.com/office/powerpoint/2010/main" val="315738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5409-B8D2-FD48-ACC3-1FDABFFF69AA}"/>
              </a:ext>
            </a:extLst>
          </p:cNvPr>
          <p:cNvSpPr>
            <a:spLocks noGrp="1"/>
          </p:cNvSpPr>
          <p:nvPr>
            <p:ph type="title"/>
          </p:nvPr>
        </p:nvSpPr>
        <p:spPr/>
        <p:txBody>
          <a:bodyPr/>
          <a:lstStyle/>
          <a:p>
            <a:r>
              <a:rPr lang="en-US" b="1" dirty="0"/>
              <a:t>Pre-lecture preparation for active listening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E87005AB-A07C-874B-AA87-98746C009D10}"/>
              </a:ext>
            </a:extLst>
          </p:cNvPr>
          <p:cNvSpPr>
            <a:spLocks noGrp="1"/>
          </p:cNvSpPr>
          <p:nvPr>
            <p:ph sz="quarter" idx="13"/>
          </p:nvPr>
        </p:nvSpPr>
        <p:spPr>
          <a:xfrm>
            <a:off x="274820" y="2214694"/>
            <a:ext cx="11003406" cy="4198600"/>
          </a:xfrm>
        </p:spPr>
        <p:txBody>
          <a:bodyPr>
            <a:normAutofit/>
          </a:bodyPr>
          <a:lstStyle/>
          <a:p>
            <a:r>
              <a:rPr lang="en-US" sz="2400" cap="none" dirty="0"/>
              <a:t>Just a few minutes browsing at the bus stop or on a car ride in the morning might be sufficient for one or two of your classes that day.</a:t>
            </a:r>
          </a:p>
          <a:p>
            <a:r>
              <a:rPr lang="en-US" sz="2400" b="1" cap="none" dirty="0">
                <a:solidFill>
                  <a:srgbClr val="FF0000"/>
                </a:solidFill>
              </a:rPr>
              <a:t>*** The important point to remember is that you are simply browsing to familiarize yourself with the main ideas — you are not trying to learn the material in a definitive fashion. ***</a:t>
            </a:r>
            <a:endParaRPr lang="en-US" sz="2400" dirty="0"/>
          </a:p>
          <a:p>
            <a:r>
              <a:rPr lang="en-US" sz="2400" cap="none" dirty="0"/>
              <a:t>sit at an acoustically comfortable distance – the front of the class </a:t>
            </a:r>
            <a:r>
              <a:rPr lang="en-US" sz="2400" cap="none" dirty="0">
                <a:sym typeface="Wingdings" pitchFamily="2" charset="2"/>
              </a:rPr>
              <a:t> studies show that students who sit at the front do better academically  they will be less likely to talk to other students or engage in any other distractions </a:t>
            </a:r>
            <a:endParaRPr lang="en-US" sz="2400" cap="none" dirty="0"/>
          </a:p>
          <a:p>
            <a:endParaRPr lang="en-US" dirty="0"/>
          </a:p>
        </p:txBody>
      </p:sp>
    </p:spTree>
    <p:extLst>
      <p:ext uri="{BB962C8B-B14F-4D97-AF65-F5344CB8AC3E}">
        <p14:creationId xmlns:p14="http://schemas.microsoft.com/office/powerpoint/2010/main" val="331944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4756-151C-6A4C-B432-F71B22C2A9F3}"/>
              </a:ext>
            </a:extLst>
          </p:cNvPr>
          <p:cNvSpPr>
            <a:spLocks noGrp="1"/>
          </p:cNvSpPr>
          <p:nvPr>
            <p:ph type="title"/>
          </p:nvPr>
        </p:nvSpPr>
        <p:spPr>
          <a:xfrm>
            <a:off x="913775" y="329785"/>
            <a:ext cx="10364451" cy="704538"/>
          </a:xfrm>
        </p:spPr>
        <p:txBody>
          <a:bodyPr>
            <a:normAutofit/>
          </a:bodyPr>
          <a:lstStyle/>
          <a:p>
            <a:r>
              <a:rPr lang="en-US" b="1" dirty="0"/>
              <a:t>Practical pointers </a:t>
            </a:r>
          </a:p>
        </p:txBody>
      </p:sp>
      <p:sp>
        <p:nvSpPr>
          <p:cNvPr id="3" name="Content Placeholder 2">
            <a:extLst>
              <a:ext uri="{FF2B5EF4-FFF2-40B4-BE49-F238E27FC236}">
                <a16:creationId xmlns:a16="http://schemas.microsoft.com/office/drawing/2014/main" id="{F31C50C3-C5E5-7947-89BA-D0B356C46DF1}"/>
              </a:ext>
            </a:extLst>
          </p:cNvPr>
          <p:cNvSpPr>
            <a:spLocks noGrp="1"/>
          </p:cNvSpPr>
          <p:nvPr>
            <p:ph sz="quarter" idx="13"/>
          </p:nvPr>
        </p:nvSpPr>
        <p:spPr>
          <a:xfrm>
            <a:off x="139908" y="1259174"/>
            <a:ext cx="12052092" cy="5598826"/>
          </a:xfrm>
        </p:spPr>
        <p:txBody>
          <a:bodyPr>
            <a:normAutofit lnSpcReduction="10000"/>
          </a:bodyPr>
          <a:lstStyle/>
          <a:p>
            <a:r>
              <a:rPr lang="en-US" sz="2100" cap="none" dirty="0"/>
              <a:t>Be certain to obtain a syllabus for each subject you are studying </a:t>
            </a:r>
          </a:p>
          <a:p>
            <a:r>
              <a:rPr lang="en-US" sz="2100" cap="none" dirty="0"/>
              <a:t>Check the syllabus each week and note the topics to be covered for each class. </a:t>
            </a:r>
          </a:p>
          <a:p>
            <a:r>
              <a:rPr lang="en-US" sz="2100" cap="none" dirty="0"/>
              <a:t>Prior to your classes, browse through the relevant chapter of your text to familiarize yourself with the topics, ideas, key terms, charts and graphs. </a:t>
            </a:r>
          </a:p>
          <a:p>
            <a:r>
              <a:rPr lang="en-US" sz="2100" cap="none" dirty="0"/>
              <a:t>Just before the commencement of each lecture, scan your lecture notes from the preceding class. </a:t>
            </a:r>
          </a:p>
          <a:p>
            <a:r>
              <a:rPr lang="en-US" sz="2100" cap="none" dirty="0"/>
              <a:t>Sit where you can concentrate on the lecture and not be distracted. Front seats are generally better for distraction- free listening. </a:t>
            </a:r>
          </a:p>
          <a:p>
            <a:r>
              <a:rPr lang="en-US" sz="2100" cap="none" dirty="0"/>
              <a:t>Concentrate on getting the major ideas from each lecture. </a:t>
            </a:r>
          </a:p>
          <a:p>
            <a:r>
              <a:rPr lang="en-US" sz="2100" cap="none" dirty="0"/>
              <a:t>If boredom becomes a problem, challenge your mind and anticipate in what direction the lecturer is proceeding. Ask yourself how the topic being presented might have personal application to you. </a:t>
            </a:r>
          </a:p>
          <a:p>
            <a:r>
              <a:rPr lang="en-US" sz="2100" cap="none" dirty="0"/>
              <a:t>Listen for good examination questions. Lecturers have to ultimately set examinations and the questions are most likely to come from their lectures. Ask yourself what are the three most examinable topics being presented in this lecture.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5451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E1A4-98CD-E54F-B47B-D89A11A71E5C}"/>
              </a:ext>
            </a:extLst>
          </p:cNvPr>
          <p:cNvSpPr>
            <a:spLocks noGrp="1"/>
          </p:cNvSpPr>
          <p:nvPr>
            <p:ph type="title"/>
          </p:nvPr>
        </p:nvSpPr>
        <p:spPr>
          <a:xfrm>
            <a:off x="913775" y="618517"/>
            <a:ext cx="10364451" cy="700617"/>
          </a:xfrm>
        </p:spPr>
        <p:txBody>
          <a:bodyPr/>
          <a:lstStyle/>
          <a:p>
            <a:r>
              <a:rPr lang="en-US" b="1" dirty="0"/>
              <a:t>ACTIVITY #1</a:t>
            </a:r>
          </a:p>
        </p:txBody>
      </p:sp>
      <p:sp>
        <p:nvSpPr>
          <p:cNvPr id="3" name="Content Placeholder 2">
            <a:extLst>
              <a:ext uri="{FF2B5EF4-FFF2-40B4-BE49-F238E27FC236}">
                <a16:creationId xmlns:a16="http://schemas.microsoft.com/office/drawing/2014/main" id="{ED4B90C6-AFBC-F84A-9950-6EDACE63DBCA}"/>
              </a:ext>
            </a:extLst>
          </p:cNvPr>
          <p:cNvSpPr>
            <a:spLocks noGrp="1"/>
          </p:cNvSpPr>
          <p:nvPr>
            <p:ph sz="quarter" idx="13"/>
          </p:nvPr>
        </p:nvSpPr>
        <p:spPr>
          <a:xfrm>
            <a:off x="913774" y="1632573"/>
            <a:ext cx="10583682" cy="4483413"/>
          </a:xfrm>
        </p:spPr>
        <p:txBody>
          <a:bodyPr>
            <a:normAutofit/>
          </a:bodyPr>
          <a:lstStyle/>
          <a:p>
            <a:pPr marL="0" indent="0">
              <a:buNone/>
            </a:pPr>
            <a:r>
              <a:rPr lang="en-US" sz="2800" cap="none" dirty="0">
                <a:latin typeface="Arial" panose="020B0604020202020204" pitchFamily="34" charset="0"/>
                <a:cs typeface="Arial" panose="020B0604020202020204" pitchFamily="34" charset="0"/>
              </a:rPr>
              <a:t>John, a first-year university engineering student, came to see me about his very poor results after first semester. He took pride in saying that he never missed one class. However, his class notes suggested that the frequency of class attendance was not related to the quality of classroom learning. His notes were sparse, messy and at best, marginally legible. He freely admitted that he counted on adding to his class notes during the pre-exam period, but time ran out. How can John improve his listening skills?</a:t>
            </a:r>
          </a:p>
          <a:p>
            <a:pPr marL="0" indent="0">
              <a:buNone/>
            </a:pPr>
            <a:endParaRPr lang="en-US" dirty="0"/>
          </a:p>
        </p:txBody>
      </p:sp>
    </p:spTree>
    <p:extLst>
      <p:ext uri="{BB962C8B-B14F-4D97-AF65-F5344CB8AC3E}">
        <p14:creationId xmlns:p14="http://schemas.microsoft.com/office/powerpoint/2010/main" val="246911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B7B1-E9D6-7E48-BCB1-65D86CFC163F}"/>
              </a:ext>
            </a:extLst>
          </p:cNvPr>
          <p:cNvSpPr>
            <a:spLocks noGrp="1"/>
          </p:cNvSpPr>
          <p:nvPr>
            <p:ph type="title"/>
          </p:nvPr>
        </p:nvSpPr>
        <p:spPr>
          <a:xfrm>
            <a:off x="821333" y="209863"/>
            <a:ext cx="10364451" cy="509666"/>
          </a:xfrm>
        </p:spPr>
        <p:txBody>
          <a:bodyPr>
            <a:normAutofit fontScale="90000"/>
          </a:bodyPr>
          <a:lstStyle/>
          <a:p>
            <a:r>
              <a:rPr lang="en-US" b="1" dirty="0"/>
              <a:t>Types of listening </a:t>
            </a:r>
          </a:p>
        </p:txBody>
      </p:sp>
      <p:sp>
        <p:nvSpPr>
          <p:cNvPr id="3" name="Content Placeholder 2">
            <a:extLst>
              <a:ext uri="{FF2B5EF4-FFF2-40B4-BE49-F238E27FC236}">
                <a16:creationId xmlns:a16="http://schemas.microsoft.com/office/drawing/2014/main" id="{D882214A-D259-6B4B-A1B0-5D12902E479E}"/>
              </a:ext>
            </a:extLst>
          </p:cNvPr>
          <p:cNvSpPr>
            <a:spLocks noGrp="1"/>
          </p:cNvSpPr>
          <p:nvPr>
            <p:ph sz="quarter" idx="13"/>
          </p:nvPr>
        </p:nvSpPr>
        <p:spPr>
          <a:xfrm>
            <a:off x="164888" y="1199214"/>
            <a:ext cx="11677340" cy="5021704"/>
          </a:xfrm>
        </p:spPr>
        <p:txBody>
          <a:bodyPr>
            <a:noAutofit/>
          </a:bodyPr>
          <a:lstStyle/>
          <a:p>
            <a:pPr marL="0"/>
            <a:r>
              <a:rPr lang="en-US" b="1" u="sng" cap="none" dirty="0"/>
              <a:t>Discriminative Listening</a:t>
            </a:r>
          </a:p>
          <a:p>
            <a:pPr lvl="1">
              <a:buFont typeface="Wingdings" pitchFamily="2" charset="2"/>
              <a:buChar char="Ø"/>
            </a:pPr>
            <a:r>
              <a:rPr lang="en-US" sz="2000" b="1" cap="none" dirty="0"/>
              <a:t>Discriminative listening </a:t>
            </a:r>
            <a:r>
              <a:rPr lang="en-US" sz="2000" cap="none" dirty="0"/>
              <a:t>is the most basic type of listening, whereby the difference between difference sounds is identified. If you cannot hear differences, then you cannot make sense of the meaning that is expressed by such differences (i.e. a person from one country finds it difficult to speak another language perfectly, as they are unable distinguish the subtle sounds that are required in that language)</a:t>
            </a:r>
          </a:p>
          <a:p>
            <a:pPr marL="0" lvl="1"/>
            <a:r>
              <a:rPr lang="en-US" sz="2000" b="1" u="sng" cap="none" dirty="0"/>
              <a:t>Critical Listening</a:t>
            </a:r>
          </a:p>
          <a:p>
            <a:pPr marL="800100" lvl="2" indent="-342900">
              <a:buFont typeface="Wingdings" pitchFamily="2" charset="2"/>
              <a:buChar char="Ø"/>
            </a:pPr>
            <a:r>
              <a:rPr lang="en-US" sz="2000" b="1" cap="none" dirty="0"/>
              <a:t>Critical listening </a:t>
            </a:r>
            <a:r>
              <a:rPr lang="en-US" sz="2000" cap="none" dirty="0"/>
              <a:t>is listening in order to evaluate and judge, forming opinion about what is being said. Judgment includes assessing strengths and weaknesses, agreement and approval.</a:t>
            </a:r>
          </a:p>
          <a:p>
            <a:pPr marL="0" lvl="2" indent="-285750"/>
            <a:r>
              <a:rPr lang="en-US" sz="2000" b="1" u="sng" cap="none" dirty="0"/>
              <a:t>Biased Listening </a:t>
            </a:r>
          </a:p>
          <a:p>
            <a:pPr marL="800100" lvl="3" indent="-342900">
              <a:buFont typeface="Wingdings" pitchFamily="2" charset="2"/>
              <a:buChar char="Ø"/>
            </a:pPr>
            <a:r>
              <a:rPr lang="en-US" sz="2000" b="1" cap="none" dirty="0"/>
              <a:t>Biased listening </a:t>
            </a:r>
            <a:r>
              <a:rPr lang="en-US" sz="2000" cap="none" dirty="0"/>
              <a:t>happens when the person hears only what they want to hear, typically misinterpreting what the other person says based on the stereotypes and other biases that they have. Such biased listening is often very evaluative in nature.</a:t>
            </a:r>
          </a:p>
        </p:txBody>
      </p:sp>
    </p:spTree>
    <p:extLst>
      <p:ext uri="{BB962C8B-B14F-4D97-AF65-F5344CB8AC3E}">
        <p14:creationId xmlns:p14="http://schemas.microsoft.com/office/powerpoint/2010/main" val="118374991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382</TotalTime>
  <Words>1142</Words>
  <Application>Microsoft Macintosh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Tw Cen MT</vt:lpstr>
      <vt:lpstr>Wingdings</vt:lpstr>
      <vt:lpstr>Droplet</vt:lpstr>
      <vt:lpstr>Listening skills in lectures</vt:lpstr>
      <vt:lpstr>PowerPoint Presentation</vt:lpstr>
      <vt:lpstr>PowerPoint Presentation</vt:lpstr>
      <vt:lpstr>Listening vs. hearing </vt:lpstr>
      <vt:lpstr>Pre-lecture preparation for active listening</vt:lpstr>
      <vt:lpstr>Pre-lecture preparation for active listening cont…</vt:lpstr>
      <vt:lpstr>Practical pointers </vt:lpstr>
      <vt:lpstr>ACTIVITY #1</vt:lpstr>
      <vt:lpstr>Types of listening </vt:lpstr>
      <vt:lpstr>Types of listening cont…</vt:lpstr>
      <vt:lpstr>Types of listening cont…</vt:lpstr>
      <vt:lpstr>Ted talk </vt:lpstr>
      <vt:lpstr>Activity #2</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skills in lectures</dc:title>
  <dc:creator>Oumama Kabli</dc:creator>
  <cp:lastModifiedBy>Oumama Kabli</cp:lastModifiedBy>
  <cp:revision>25</cp:revision>
  <dcterms:created xsi:type="dcterms:W3CDTF">2018-10-16T14:02:35Z</dcterms:created>
  <dcterms:modified xsi:type="dcterms:W3CDTF">2018-10-16T20:25:22Z</dcterms:modified>
</cp:coreProperties>
</file>