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89"/>
    <p:restoredTop sz="94718"/>
  </p:normalViewPr>
  <p:slideViewPr>
    <p:cSldViewPr snapToGrid="0" snapToObjects="1">
      <p:cViewPr varScale="1">
        <p:scale>
          <a:sx n="89" d="100"/>
          <a:sy n="89" d="100"/>
        </p:scale>
        <p:origin x="2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71BA92-BCDA-D144-98D1-B67DC70E7271}" type="datetimeFigureOut">
              <a:rPr lang="en-US" smtClean="0"/>
              <a:t>10/24/18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AF4CF-DC37-A544-A0A0-EC0FED4B4274}" type="slidenum">
              <a:rPr lang="en-US" smtClean="0"/>
              <a:t>‹#›</a:t>
            </a:fld>
            <a:endParaRPr lang="en-US"/>
          </a:p>
        </p:txBody>
      </p:sp>
    </p:spTree>
    <p:extLst>
      <p:ext uri="{BB962C8B-B14F-4D97-AF65-F5344CB8AC3E}">
        <p14:creationId xmlns:p14="http://schemas.microsoft.com/office/powerpoint/2010/main" val="284612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take notes on the Ted Talk using the Cornell Note-Taking System. Have the class discuss with groups what they learned from the talk or any important information they noticed. Discuss as a class. </a:t>
            </a:r>
          </a:p>
        </p:txBody>
      </p:sp>
      <p:sp>
        <p:nvSpPr>
          <p:cNvPr id="4" name="Slide Number Placeholder 3"/>
          <p:cNvSpPr>
            <a:spLocks noGrp="1"/>
          </p:cNvSpPr>
          <p:nvPr>
            <p:ph type="sldNum" sz="quarter" idx="10"/>
          </p:nvPr>
        </p:nvSpPr>
        <p:spPr/>
        <p:txBody>
          <a:bodyPr/>
          <a:lstStyle/>
          <a:p>
            <a:fld id="{7ABAF4CF-DC37-A544-A0A0-EC0FED4B4274}" type="slidenum">
              <a:rPr lang="en-US" smtClean="0"/>
              <a:t>20</a:t>
            </a:fld>
            <a:endParaRPr lang="en-US"/>
          </a:p>
        </p:txBody>
      </p:sp>
    </p:spTree>
    <p:extLst>
      <p:ext uri="{BB962C8B-B14F-4D97-AF65-F5344CB8AC3E}">
        <p14:creationId xmlns:p14="http://schemas.microsoft.com/office/powerpoint/2010/main" val="1908106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10/24/18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10/24/18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10/24/18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10/24/18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10/24/18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10/24/18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10/24/18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10/24/18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10/24/18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631D-E168-FF48-B488-6AB9D8BCEE4A}"/>
              </a:ext>
            </a:extLst>
          </p:cNvPr>
          <p:cNvSpPr>
            <a:spLocks noGrp="1"/>
          </p:cNvSpPr>
          <p:nvPr>
            <p:ph type="ctrTitle"/>
          </p:nvPr>
        </p:nvSpPr>
        <p:spPr>
          <a:xfrm>
            <a:off x="1078522" y="2432513"/>
            <a:ext cx="10318418" cy="1509901"/>
          </a:xfrm>
        </p:spPr>
        <p:txBody>
          <a:bodyPr/>
          <a:lstStyle/>
          <a:p>
            <a:r>
              <a:rPr lang="en-US" dirty="0"/>
              <a:t>Note-taking</a:t>
            </a:r>
          </a:p>
        </p:txBody>
      </p:sp>
      <p:sp>
        <p:nvSpPr>
          <p:cNvPr id="3" name="Subtitle 2">
            <a:extLst>
              <a:ext uri="{FF2B5EF4-FFF2-40B4-BE49-F238E27FC236}">
                <a16:creationId xmlns:a16="http://schemas.microsoft.com/office/drawing/2014/main" id="{8429F6DB-A7A5-1142-A37B-A338CB05FF98}"/>
              </a:ext>
            </a:extLst>
          </p:cNvPr>
          <p:cNvSpPr>
            <a:spLocks noGrp="1"/>
          </p:cNvSpPr>
          <p:nvPr>
            <p:ph type="subTitle" idx="1"/>
          </p:nvPr>
        </p:nvSpPr>
        <p:spPr/>
        <p:txBody>
          <a:bodyPr>
            <a:normAutofit lnSpcReduction="10000"/>
          </a:bodyPr>
          <a:lstStyle/>
          <a:p>
            <a:r>
              <a:rPr lang="en-US" dirty="0"/>
              <a:t>Professor </a:t>
            </a:r>
            <a:r>
              <a:rPr lang="en-US" dirty="0" err="1"/>
              <a:t>Oumama</a:t>
            </a:r>
            <a:r>
              <a:rPr lang="en-US" dirty="0"/>
              <a:t> </a:t>
            </a:r>
            <a:r>
              <a:rPr lang="en-US" dirty="0" err="1"/>
              <a:t>Kabli</a:t>
            </a:r>
            <a:endParaRPr lang="en-US" dirty="0"/>
          </a:p>
          <a:p>
            <a:r>
              <a:rPr lang="en-US" dirty="0"/>
              <a:t>October 24, 2018</a:t>
            </a:r>
          </a:p>
        </p:txBody>
      </p:sp>
      <p:pic>
        <p:nvPicPr>
          <p:cNvPr id="5" name="Picture 4">
            <a:extLst>
              <a:ext uri="{FF2B5EF4-FFF2-40B4-BE49-F238E27FC236}">
                <a16:creationId xmlns:a16="http://schemas.microsoft.com/office/drawing/2014/main" id="{C5EFA4FE-DC67-4943-A81F-8C068B0A286B}"/>
              </a:ext>
            </a:extLst>
          </p:cNvPr>
          <p:cNvPicPr>
            <a:picLocks noChangeAspect="1"/>
          </p:cNvPicPr>
          <p:nvPr/>
        </p:nvPicPr>
        <p:blipFill>
          <a:blip r:embed="rId2"/>
          <a:stretch>
            <a:fillRect/>
          </a:stretch>
        </p:blipFill>
        <p:spPr>
          <a:xfrm>
            <a:off x="0" y="-1"/>
            <a:ext cx="4182256" cy="2352519"/>
          </a:xfrm>
          <a:prstGeom prst="rect">
            <a:avLst/>
          </a:prstGeom>
        </p:spPr>
      </p:pic>
      <p:pic>
        <p:nvPicPr>
          <p:cNvPr id="7" name="Picture 6">
            <a:extLst>
              <a:ext uri="{FF2B5EF4-FFF2-40B4-BE49-F238E27FC236}">
                <a16:creationId xmlns:a16="http://schemas.microsoft.com/office/drawing/2014/main" id="{40E8B9F2-2A94-C345-9F54-AD24061D52C1}"/>
              </a:ext>
            </a:extLst>
          </p:cNvPr>
          <p:cNvPicPr>
            <a:picLocks noChangeAspect="1"/>
          </p:cNvPicPr>
          <p:nvPr/>
        </p:nvPicPr>
        <p:blipFill>
          <a:blip r:embed="rId3"/>
          <a:stretch>
            <a:fillRect/>
          </a:stretch>
        </p:blipFill>
        <p:spPr>
          <a:xfrm>
            <a:off x="8919148" y="3758001"/>
            <a:ext cx="3272852" cy="3160008"/>
          </a:xfrm>
          <a:prstGeom prst="rect">
            <a:avLst/>
          </a:prstGeom>
        </p:spPr>
      </p:pic>
    </p:spTree>
    <p:extLst>
      <p:ext uri="{BB962C8B-B14F-4D97-AF65-F5344CB8AC3E}">
        <p14:creationId xmlns:p14="http://schemas.microsoft.com/office/powerpoint/2010/main" val="967542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28716-1FF2-224E-B9EC-E9206BC6D2A1}"/>
              </a:ext>
            </a:extLst>
          </p:cNvPr>
          <p:cNvSpPr>
            <a:spLocks noGrp="1"/>
          </p:cNvSpPr>
          <p:nvPr>
            <p:ph type="title"/>
          </p:nvPr>
        </p:nvSpPr>
        <p:spPr/>
        <p:txBody>
          <a:bodyPr/>
          <a:lstStyle/>
          <a:p>
            <a:pPr algn="ctr"/>
            <a:r>
              <a:rPr lang="en-US" dirty="0"/>
              <a:t>Verbal cues </a:t>
            </a:r>
          </a:p>
        </p:txBody>
      </p:sp>
      <p:sp>
        <p:nvSpPr>
          <p:cNvPr id="4" name="TextBox 3">
            <a:extLst>
              <a:ext uri="{FF2B5EF4-FFF2-40B4-BE49-F238E27FC236}">
                <a16:creationId xmlns:a16="http://schemas.microsoft.com/office/drawing/2014/main" id="{70CDCEB6-0E60-034E-86BE-3E71396C4345}"/>
              </a:ext>
            </a:extLst>
          </p:cNvPr>
          <p:cNvSpPr txBox="1"/>
          <p:nvPr/>
        </p:nvSpPr>
        <p:spPr>
          <a:xfrm>
            <a:off x="1409700" y="1498600"/>
            <a:ext cx="10020300" cy="4401205"/>
          </a:xfrm>
          <a:prstGeom prst="rect">
            <a:avLst/>
          </a:prstGeom>
          <a:noFill/>
        </p:spPr>
        <p:txBody>
          <a:bodyPr wrap="square" rtlCol="0">
            <a:spAutoFit/>
          </a:bodyPr>
          <a:lstStyle/>
          <a:p>
            <a:pPr marL="285750" indent="-285750">
              <a:buFont typeface="Wingdings" pitchFamily="2" charset="2"/>
              <a:buChar char="q"/>
            </a:pPr>
            <a:r>
              <a:rPr lang="en-US" sz="4000" dirty="0"/>
              <a:t> Pauses and repetition</a:t>
            </a:r>
          </a:p>
          <a:p>
            <a:pPr marL="285750" indent="-285750">
              <a:buFont typeface="Wingdings" pitchFamily="2" charset="2"/>
              <a:buChar char="q"/>
            </a:pPr>
            <a:r>
              <a:rPr lang="en-US" sz="4000" dirty="0"/>
              <a:t> Emphasis- loudness, slower speed </a:t>
            </a:r>
          </a:p>
          <a:p>
            <a:pPr marL="285750" indent="-285750">
              <a:buFont typeface="Wingdings" pitchFamily="2" charset="2"/>
              <a:buChar char="q"/>
            </a:pPr>
            <a:r>
              <a:rPr lang="en-US" sz="4000" dirty="0"/>
              <a:t> Phrases like: </a:t>
            </a:r>
          </a:p>
          <a:p>
            <a:pPr marL="742950" lvl="1" indent="-285750">
              <a:buFont typeface="Arial" panose="020B0604020202020204" pitchFamily="34" charset="0"/>
              <a:buChar char="•"/>
            </a:pPr>
            <a:r>
              <a:rPr lang="en-US" sz="4000" dirty="0"/>
              <a:t>To summarize… </a:t>
            </a:r>
          </a:p>
          <a:p>
            <a:pPr marL="742950" lvl="1" indent="-285750">
              <a:buFont typeface="Arial" panose="020B0604020202020204" pitchFamily="34" charset="0"/>
              <a:buChar char="•"/>
            </a:pPr>
            <a:r>
              <a:rPr lang="en-US" sz="4000" dirty="0"/>
              <a:t>Most importantly… </a:t>
            </a:r>
          </a:p>
          <a:p>
            <a:pPr marL="742950" lvl="1" indent="-285750">
              <a:buFont typeface="Arial" panose="020B0604020202020204" pitchFamily="34" charset="0"/>
              <a:buChar char="•"/>
            </a:pPr>
            <a:r>
              <a:rPr lang="en-US" sz="4000" dirty="0"/>
              <a:t>On the other hand… </a:t>
            </a:r>
          </a:p>
          <a:p>
            <a:pPr marL="742950" lvl="1" indent="-285750">
              <a:buFont typeface="Arial" panose="020B0604020202020204" pitchFamily="34" charset="0"/>
              <a:buChar char="•"/>
            </a:pPr>
            <a:r>
              <a:rPr lang="en-US" sz="4000" dirty="0"/>
              <a:t>As a result… </a:t>
            </a:r>
          </a:p>
        </p:txBody>
      </p:sp>
    </p:spTree>
    <p:extLst>
      <p:ext uri="{BB962C8B-B14F-4D97-AF65-F5344CB8AC3E}">
        <p14:creationId xmlns:p14="http://schemas.microsoft.com/office/powerpoint/2010/main" val="3347754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0D6AB-C71E-8D48-916C-402943585BDC}"/>
              </a:ext>
            </a:extLst>
          </p:cNvPr>
          <p:cNvSpPr>
            <a:spLocks noGrp="1"/>
          </p:cNvSpPr>
          <p:nvPr>
            <p:ph type="title"/>
          </p:nvPr>
        </p:nvSpPr>
        <p:spPr/>
        <p:txBody>
          <a:bodyPr/>
          <a:lstStyle/>
          <a:p>
            <a:pPr algn="ctr"/>
            <a:r>
              <a:rPr lang="en-US" dirty="0"/>
              <a:t>Nonverbal cues</a:t>
            </a:r>
          </a:p>
        </p:txBody>
      </p:sp>
      <p:sp>
        <p:nvSpPr>
          <p:cNvPr id="4" name="TextBox 3">
            <a:extLst>
              <a:ext uri="{FF2B5EF4-FFF2-40B4-BE49-F238E27FC236}">
                <a16:creationId xmlns:a16="http://schemas.microsoft.com/office/drawing/2014/main" id="{209D0305-54EA-BA48-9447-B8148136FB19}"/>
              </a:ext>
            </a:extLst>
          </p:cNvPr>
          <p:cNvSpPr txBox="1"/>
          <p:nvPr/>
        </p:nvSpPr>
        <p:spPr>
          <a:xfrm>
            <a:off x="1968500" y="1701800"/>
            <a:ext cx="7868116" cy="3170099"/>
          </a:xfrm>
          <a:prstGeom prst="rect">
            <a:avLst/>
          </a:prstGeom>
          <a:noFill/>
        </p:spPr>
        <p:txBody>
          <a:bodyPr wrap="none" rtlCol="0">
            <a:spAutoFit/>
          </a:bodyPr>
          <a:lstStyle/>
          <a:p>
            <a:pPr marL="285750" indent="-285750">
              <a:buFont typeface="Wingdings" pitchFamily="2" charset="2"/>
              <a:buChar char="q"/>
            </a:pPr>
            <a:r>
              <a:rPr lang="en-US" sz="4000" dirty="0"/>
              <a:t> Things written on the whiteboard.</a:t>
            </a:r>
          </a:p>
          <a:p>
            <a:r>
              <a:rPr lang="en-US" sz="4000" dirty="0"/>
              <a:t> </a:t>
            </a:r>
          </a:p>
          <a:p>
            <a:pPr marL="285750" indent="-285750">
              <a:buFont typeface="Wingdings" pitchFamily="2" charset="2"/>
              <a:buChar char="q"/>
            </a:pPr>
            <a:r>
              <a:rPr lang="en-US" sz="4000" dirty="0"/>
              <a:t> Gestures.</a:t>
            </a:r>
          </a:p>
          <a:p>
            <a:endParaRPr lang="en-US" sz="4000" dirty="0"/>
          </a:p>
          <a:p>
            <a:pPr marL="285750" indent="-285750">
              <a:buFont typeface="Wingdings" pitchFamily="2" charset="2"/>
              <a:buChar char="q"/>
            </a:pPr>
            <a:r>
              <a:rPr lang="en-US" sz="4000" dirty="0"/>
              <a:t> Eye contact. </a:t>
            </a:r>
          </a:p>
        </p:txBody>
      </p:sp>
    </p:spTree>
    <p:extLst>
      <p:ext uri="{BB962C8B-B14F-4D97-AF65-F5344CB8AC3E}">
        <p14:creationId xmlns:p14="http://schemas.microsoft.com/office/powerpoint/2010/main" val="150928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8810C-2F49-4347-80FD-D09F75B86B87}"/>
              </a:ext>
            </a:extLst>
          </p:cNvPr>
          <p:cNvSpPr>
            <a:spLocks noGrp="1"/>
          </p:cNvSpPr>
          <p:nvPr>
            <p:ph type="title"/>
          </p:nvPr>
        </p:nvSpPr>
        <p:spPr/>
        <p:txBody>
          <a:bodyPr/>
          <a:lstStyle/>
          <a:p>
            <a:pPr algn="ctr"/>
            <a:r>
              <a:rPr lang="en-US" dirty="0"/>
              <a:t>Reviewing your notes </a:t>
            </a:r>
          </a:p>
        </p:txBody>
      </p:sp>
      <p:sp>
        <p:nvSpPr>
          <p:cNvPr id="4" name="TextBox 3">
            <a:extLst>
              <a:ext uri="{FF2B5EF4-FFF2-40B4-BE49-F238E27FC236}">
                <a16:creationId xmlns:a16="http://schemas.microsoft.com/office/drawing/2014/main" id="{7A350D39-9E1D-544D-A377-92D09921DC8A}"/>
              </a:ext>
            </a:extLst>
          </p:cNvPr>
          <p:cNvSpPr txBox="1"/>
          <p:nvPr/>
        </p:nvSpPr>
        <p:spPr>
          <a:xfrm>
            <a:off x="1597389" y="1346200"/>
            <a:ext cx="9486900" cy="5016758"/>
          </a:xfrm>
          <a:prstGeom prst="rect">
            <a:avLst/>
          </a:prstGeom>
          <a:noFill/>
        </p:spPr>
        <p:txBody>
          <a:bodyPr wrap="square" rtlCol="0">
            <a:spAutoFit/>
          </a:bodyPr>
          <a:lstStyle/>
          <a:p>
            <a:pPr marL="285750" indent="-285750">
              <a:buFont typeface="Wingdings" pitchFamily="2" charset="2"/>
              <a:buChar char="q"/>
            </a:pPr>
            <a:r>
              <a:rPr lang="en-US" sz="4000" dirty="0"/>
              <a:t> Identify things you did not understand. </a:t>
            </a:r>
          </a:p>
          <a:p>
            <a:endParaRPr lang="en-US" sz="4000" dirty="0"/>
          </a:p>
          <a:p>
            <a:pPr marL="285750" indent="-285750">
              <a:buFont typeface="Wingdings" pitchFamily="2" charset="2"/>
              <a:buChar char="q"/>
            </a:pPr>
            <a:r>
              <a:rPr lang="en-US" sz="4000" dirty="0"/>
              <a:t> Write down questions you still have. </a:t>
            </a:r>
          </a:p>
          <a:p>
            <a:endParaRPr lang="en-US" sz="4000" dirty="0"/>
          </a:p>
          <a:p>
            <a:pPr marL="285750" indent="-285750">
              <a:buFont typeface="Wingdings" pitchFamily="2" charset="2"/>
              <a:buChar char="q"/>
            </a:pPr>
            <a:r>
              <a:rPr lang="en-US" sz="4000" dirty="0"/>
              <a:t> Look for specific terms and main ideas. </a:t>
            </a:r>
          </a:p>
          <a:p>
            <a:endParaRPr lang="en-US" sz="4000" dirty="0"/>
          </a:p>
          <a:p>
            <a:pPr marL="285750" indent="-285750">
              <a:buFont typeface="Wingdings" pitchFamily="2" charset="2"/>
              <a:buChar char="q"/>
            </a:pPr>
            <a:r>
              <a:rPr lang="en-US" sz="4000" dirty="0"/>
              <a:t> Think about how those terms and ideas fit into the big picture.</a:t>
            </a:r>
          </a:p>
        </p:txBody>
      </p:sp>
    </p:spTree>
    <p:extLst>
      <p:ext uri="{BB962C8B-B14F-4D97-AF65-F5344CB8AC3E}">
        <p14:creationId xmlns:p14="http://schemas.microsoft.com/office/powerpoint/2010/main" val="259305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2661-91D0-2D4D-BA72-8D99EFF2F81E}"/>
              </a:ext>
            </a:extLst>
          </p:cNvPr>
          <p:cNvSpPr>
            <a:spLocks noGrp="1"/>
          </p:cNvSpPr>
          <p:nvPr>
            <p:ph type="title"/>
          </p:nvPr>
        </p:nvSpPr>
        <p:spPr>
          <a:xfrm>
            <a:off x="1251678" y="382385"/>
            <a:ext cx="10178322" cy="1492132"/>
          </a:xfrm>
        </p:spPr>
        <p:txBody>
          <a:bodyPr/>
          <a:lstStyle/>
          <a:p>
            <a:pPr algn="ctr"/>
            <a:r>
              <a:rPr lang="en-US" dirty="0"/>
              <a:t>The Cornell note-taking system</a:t>
            </a:r>
          </a:p>
        </p:txBody>
      </p:sp>
      <p:pic>
        <p:nvPicPr>
          <p:cNvPr id="5" name="Picture 4">
            <a:extLst>
              <a:ext uri="{FF2B5EF4-FFF2-40B4-BE49-F238E27FC236}">
                <a16:creationId xmlns:a16="http://schemas.microsoft.com/office/drawing/2014/main" id="{27F7EB32-831C-6045-B631-DFFCFE0EE06F}"/>
              </a:ext>
            </a:extLst>
          </p:cNvPr>
          <p:cNvPicPr>
            <a:picLocks noChangeAspect="1"/>
          </p:cNvPicPr>
          <p:nvPr/>
        </p:nvPicPr>
        <p:blipFill>
          <a:blip r:embed="rId2"/>
          <a:stretch>
            <a:fillRect/>
          </a:stretch>
        </p:blipFill>
        <p:spPr>
          <a:xfrm>
            <a:off x="2124557" y="1032540"/>
            <a:ext cx="7590943" cy="5825460"/>
          </a:xfrm>
          <a:prstGeom prst="rect">
            <a:avLst/>
          </a:prstGeom>
        </p:spPr>
      </p:pic>
    </p:spTree>
    <p:extLst>
      <p:ext uri="{BB962C8B-B14F-4D97-AF65-F5344CB8AC3E}">
        <p14:creationId xmlns:p14="http://schemas.microsoft.com/office/powerpoint/2010/main" val="1917613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B3D54-5EC6-9C4F-A88F-E6278FBE84B3}"/>
              </a:ext>
            </a:extLst>
          </p:cNvPr>
          <p:cNvSpPr>
            <a:spLocks noGrp="1"/>
          </p:cNvSpPr>
          <p:nvPr>
            <p:ph type="title"/>
          </p:nvPr>
        </p:nvSpPr>
        <p:spPr>
          <a:xfrm>
            <a:off x="1066800" y="141085"/>
            <a:ext cx="10363200" cy="1492132"/>
          </a:xfrm>
        </p:spPr>
        <p:txBody>
          <a:bodyPr/>
          <a:lstStyle/>
          <a:p>
            <a:pPr algn="ctr"/>
            <a:r>
              <a:rPr lang="en-US" dirty="0"/>
              <a:t>Step 1: Divide your paper into 3 sections</a:t>
            </a:r>
          </a:p>
        </p:txBody>
      </p:sp>
      <p:pic>
        <p:nvPicPr>
          <p:cNvPr id="5" name="Content Placeholder 4">
            <a:extLst>
              <a:ext uri="{FF2B5EF4-FFF2-40B4-BE49-F238E27FC236}">
                <a16:creationId xmlns:a16="http://schemas.microsoft.com/office/drawing/2014/main" id="{546F93AD-D8CC-0B4F-A7E9-5984C2743C75}"/>
              </a:ext>
            </a:extLst>
          </p:cNvPr>
          <p:cNvPicPr>
            <a:picLocks noGrp="1" noChangeAspect="1"/>
          </p:cNvPicPr>
          <p:nvPr>
            <p:ph idx="1"/>
          </p:nvPr>
        </p:nvPicPr>
        <p:blipFill>
          <a:blip r:embed="rId2"/>
          <a:stretch>
            <a:fillRect/>
          </a:stretch>
        </p:blipFill>
        <p:spPr>
          <a:xfrm>
            <a:off x="3934914" y="1506217"/>
            <a:ext cx="4809737" cy="5351783"/>
          </a:xfrm>
        </p:spPr>
      </p:pic>
    </p:spTree>
    <p:extLst>
      <p:ext uri="{BB962C8B-B14F-4D97-AF65-F5344CB8AC3E}">
        <p14:creationId xmlns:p14="http://schemas.microsoft.com/office/powerpoint/2010/main" val="1023062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CF0DD-4B6D-4D45-8E7C-631D35E6AE6A}"/>
              </a:ext>
            </a:extLst>
          </p:cNvPr>
          <p:cNvSpPr>
            <a:spLocks noGrp="1"/>
          </p:cNvSpPr>
          <p:nvPr>
            <p:ph type="title"/>
          </p:nvPr>
        </p:nvSpPr>
        <p:spPr>
          <a:xfrm>
            <a:off x="1251678" y="382385"/>
            <a:ext cx="10775222" cy="1492132"/>
          </a:xfrm>
        </p:spPr>
        <p:txBody>
          <a:bodyPr>
            <a:normAutofit fontScale="90000"/>
          </a:bodyPr>
          <a:lstStyle/>
          <a:p>
            <a:r>
              <a:rPr lang="en-US" dirty="0"/>
              <a:t>Step 2: Document the Course Name, Date, and Topic at the top of the page</a:t>
            </a:r>
          </a:p>
        </p:txBody>
      </p:sp>
      <p:pic>
        <p:nvPicPr>
          <p:cNvPr id="5" name="Content Placeholder 4">
            <a:extLst>
              <a:ext uri="{FF2B5EF4-FFF2-40B4-BE49-F238E27FC236}">
                <a16:creationId xmlns:a16="http://schemas.microsoft.com/office/drawing/2014/main" id="{9A217C85-FC3D-3C45-BDCC-D680C8681C3B}"/>
              </a:ext>
            </a:extLst>
          </p:cNvPr>
          <p:cNvPicPr>
            <a:picLocks noGrp="1" noChangeAspect="1"/>
          </p:cNvPicPr>
          <p:nvPr>
            <p:ph idx="1"/>
          </p:nvPr>
        </p:nvPicPr>
        <p:blipFill>
          <a:blip r:embed="rId2"/>
          <a:stretch>
            <a:fillRect/>
          </a:stretch>
        </p:blipFill>
        <p:spPr>
          <a:xfrm>
            <a:off x="3736691" y="1625600"/>
            <a:ext cx="4950109" cy="5232400"/>
          </a:xfrm>
        </p:spPr>
      </p:pic>
    </p:spTree>
    <p:extLst>
      <p:ext uri="{BB962C8B-B14F-4D97-AF65-F5344CB8AC3E}">
        <p14:creationId xmlns:p14="http://schemas.microsoft.com/office/powerpoint/2010/main" val="702016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6E877-5901-994E-B036-92412E2923C1}"/>
              </a:ext>
            </a:extLst>
          </p:cNvPr>
          <p:cNvSpPr>
            <a:spLocks noGrp="1"/>
          </p:cNvSpPr>
          <p:nvPr>
            <p:ph type="title"/>
          </p:nvPr>
        </p:nvSpPr>
        <p:spPr>
          <a:xfrm>
            <a:off x="952500" y="128385"/>
            <a:ext cx="11023600" cy="1492132"/>
          </a:xfrm>
        </p:spPr>
        <p:txBody>
          <a:bodyPr>
            <a:noAutofit/>
          </a:bodyPr>
          <a:lstStyle/>
          <a:p>
            <a:r>
              <a:rPr lang="en-US" sz="4000" dirty="0"/>
              <a:t>Step 3: Write your notes down with the key points on one side and notes on the other. </a:t>
            </a:r>
            <a:r>
              <a:rPr lang="en-US" sz="2800" dirty="0"/>
              <a:t>Skip a line between different ideas and topics.</a:t>
            </a:r>
          </a:p>
        </p:txBody>
      </p:sp>
      <p:pic>
        <p:nvPicPr>
          <p:cNvPr id="5" name="Content Placeholder 4">
            <a:extLst>
              <a:ext uri="{FF2B5EF4-FFF2-40B4-BE49-F238E27FC236}">
                <a16:creationId xmlns:a16="http://schemas.microsoft.com/office/drawing/2014/main" id="{5AD43570-139A-004D-8C00-C161CF59C92B}"/>
              </a:ext>
            </a:extLst>
          </p:cNvPr>
          <p:cNvPicPr>
            <a:picLocks noGrp="1" noChangeAspect="1"/>
          </p:cNvPicPr>
          <p:nvPr>
            <p:ph idx="1"/>
          </p:nvPr>
        </p:nvPicPr>
        <p:blipFill>
          <a:blip r:embed="rId2"/>
          <a:stretch>
            <a:fillRect/>
          </a:stretch>
        </p:blipFill>
        <p:spPr>
          <a:xfrm>
            <a:off x="3860800" y="1620517"/>
            <a:ext cx="4394200" cy="4949582"/>
          </a:xfrm>
        </p:spPr>
      </p:pic>
    </p:spTree>
    <p:extLst>
      <p:ext uri="{BB962C8B-B14F-4D97-AF65-F5344CB8AC3E}">
        <p14:creationId xmlns:p14="http://schemas.microsoft.com/office/powerpoint/2010/main" val="199106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8A9C3-A710-7648-A80A-A46432203026}"/>
              </a:ext>
            </a:extLst>
          </p:cNvPr>
          <p:cNvSpPr>
            <a:spLocks noGrp="1"/>
          </p:cNvSpPr>
          <p:nvPr>
            <p:ph type="title"/>
          </p:nvPr>
        </p:nvSpPr>
        <p:spPr>
          <a:xfrm>
            <a:off x="4769578" y="649084"/>
            <a:ext cx="7524022" cy="5827916"/>
          </a:xfrm>
        </p:spPr>
        <p:txBody>
          <a:bodyPr>
            <a:normAutofit fontScale="90000"/>
          </a:bodyPr>
          <a:lstStyle/>
          <a:p>
            <a:r>
              <a:rPr lang="en-US" dirty="0"/>
              <a:t>Step 4: Review and clarify your notes. Highlight main ideas, key points, dates, and people. </a:t>
            </a:r>
            <a:br>
              <a:rPr lang="en-US" dirty="0"/>
            </a:br>
            <a:br>
              <a:rPr lang="en-US" dirty="0"/>
            </a:br>
            <a:r>
              <a:rPr lang="en-US" dirty="0"/>
              <a:t>Step 5: Use what you did in step 4 to write a summary of your notes at the bottom of the page. </a:t>
            </a:r>
          </a:p>
        </p:txBody>
      </p:sp>
      <p:pic>
        <p:nvPicPr>
          <p:cNvPr id="5" name="Picture 4">
            <a:extLst>
              <a:ext uri="{FF2B5EF4-FFF2-40B4-BE49-F238E27FC236}">
                <a16:creationId xmlns:a16="http://schemas.microsoft.com/office/drawing/2014/main" id="{C7612C97-F844-454A-968D-946DFD1F030D}"/>
              </a:ext>
            </a:extLst>
          </p:cNvPr>
          <p:cNvPicPr>
            <a:picLocks noChangeAspect="1"/>
          </p:cNvPicPr>
          <p:nvPr/>
        </p:nvPicPr>
        <p:blipFill>
          <a:blip r:embed="rId2"/>
          <a:stretch>
            <a:fillRect/>
          </a:stretch>
        </p:blipFill>
        <p:spPr>
          <a:xfrm>
            <a:off x="0" y="495300"/>
            <a:ext cx="4673600" cy="5613400"/>
          </a:xfrm>
          <a:prstGeom prst="rect">
            <a:avLst/>
          </a:prstGeom>
        </p:spPr>
      </p:pic>
    </p:spTree>
    <p:extLst>
      <p:ext uri="{BB962C8B-B14F-4D97-AF65-F5344CB8AC3E}">
        <p14:creationId xmlns:p14="http://schemas.microsoft.com/office/powerpoint/2010/main" val="3710570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F7F2E5-9040-774F-91A0-FAAC6574F5D9}"/>
              </a:ext>
            </a:extLst>
          </p:cNvPr>
          <p:cNvSpPr txBox="1"/>
          <p:nvPr/>
        </p:nvSpPr>
        <p:spPr>
          <a:xfrm>
            <a:off x="1193800" y="1155700"/>
            <a:ext cx="10502900" cy="4524315"/>
          </a:xfrm>
          <a:prstGeom prst="rect">
            <a:avLst/>
          </a:prstGeom>
          <a:noFill/>
        </p:spPr>
        <p:txBody>
          <a:bodyPr wrap="square" rtlCol="0">
            <a:spAutoFit/>
          </a:bodyPr>
          <a:lstStyle/>
          <a:p>
            <a:pPr algn="ctr"/>
            <a:r>
              <a:rPr lang="en-US" sz="5400" b="1" dirty="0">
                <a:solidFill>
                  <a:srgbClr val="FF0000"/>
                </a:solidFill>
              </a:rPr>
              <a:t>The important thing is to be able to understand the main points and organize the information and your ideas in a way that makes sense to you. </a:t>
            </a:r>
          </a:p>
          <a:p>
            <a:endParaRPr lang="en-US" dirty="0"/>
          </a:p>
        </p:txBody>
      </p:sp>
    </p:spTree>
    <p:extLst>
      <p:ext uri="{BB962C8B-B14F-4D97-AF65-F5344CB8AC3E}">
        <p14:creationId xmlns:p14="http://schemas.microsoft.com/office/powerpoint/2010/main" val="57213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9252-C916-4141-9F75-FBBBBEA8AA34}"/>
              </a:ext>
            </a:extLst>
          </p:cNvPr>
          <p:cNvSpPr>
            <a:spLocks noGrp="1"/>
          </p:cNvSpPr>
          <p:nvPr>
            <p:ph type="title"/>
          </p:nvPr>
        </p:nvSpPr>
        <p:spPr/>
        <p:txBody>
          <a:bodyPr/>
          <a:lstStyle/>
          <a:p>
            <a:pPr algn="ctr"/>
            <a:r>
              <a:rPr lang="en-US" dirty="0"/>
              <a:t>Visual Note-taking</a:t>
            </a:r>
          </a:p>
        </p:txBody>
      </p:sp>
      <p:pic>
        <p:nvPicPr>
          <p:cNvPr id="5" name="Content Placeholder 4">
            <a:extLst>
              <a:ext uri="{FF2B5EF4-FFF2-40B4-BE49-F238E27FC236}">
                <a16:creationId xmlns:a16="http://schemas.microsoft.com/office/drawing/2014/main" id="{ED1F8A6B-A7E8-2645-8401-66C7641429ED}"/>
              </a:ext>
            </a:extLst>
          </p:cNvPr>
          <p:cNvPicPr>
            <a:picLocks noGrp="1" noChangeAspect="1"/>
          </p:cNvPicPr>
          <p:nvPr>
            <p:ph idx="1"/>
          </p:nvPr>
        </p:nvPicPr>
        <p:blipFill>
          <a:blip r:embed="rId2"/>
          <a:stretch>
            <a:fillRect/>
          </a:stretch>
        </p:blipFill>
        <p:spPr>
          <a:xfrm>
            <a:off x="2743200" y="1219200"/>
            <a:ext cx="7518400" cy="5638800"/>
          </a:xfrm>
        </p:spPr>
      </p:pic>
    </p:spTree>
    <p:extLst>
      <p:ext uri="{BB962C8B-B14F-4D97-AF65-F5344CB8AC3E}">
        <p14:creationId xmlns:p14="http://schemas.microsoft.com/office/powerpoint/2010/main" val="3113684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CC8F-A99C-AD4D-B9D9-E4D29939B290}"/>
              </a:ext>
            </a:extLst>
          </p:cNvPr>
          <p:cNvSpPr>
            <a:spLocks noGrp="1"/>
          </p:cNvSpPr>
          <p:nvPr>
            <p:ph type="title"/>
          </p:nvPr>
        </p:nvSpPr>
        <p:spPr/>
        <p:txBody>
          <a:bodyPr/>
          <a:lstStyle/>
          <a:p>
            <a:pPr algn="ctr"/>
            <a:r>
              <a:rPr lang="en-US" dirty="0"/>
              <a:t>Did you know?</a:t>
            </a:r>
          </a:p>
        </p:txBody>
      </p:sp>
      <p:sp>
        <p:nvSpPr>
          <p:cNvPr id="4" name="TextBox 3">
            <a:extLst>
              <a:ext uri="{FF2B5EF4-FFF2-40B4-BE49-F238E27FC236}">
                <a16:creationId xmlns:a16="http://schemas.microsoft.com/office/drawing/2014/main" id="{7E2406E6-F0AA-744A-BE67-FF42E7D3399B}"/>
              </a:ext>
            </a:extLst>
          </p:cNvPr>
          <p:cNvSpPr txBox="1"/>
          <p:nvPr/>
        </p:nvSpPr>
        <p:spPr>
          <a:xfrm>
            <a:off x="1064302" y="1564243"/>
            <a:ext cx="10073390" cy="5293757"/>
          </a:xfrm>
          <a:prstGeom prst="rect">
            <a:avLst/>
          </a:prstGeom>
          <a:noFill/>
        </p:spPr>
        <p:txBody>
          <a:bodyPr wrap="square" rtlCol="0">
            <a:spAutoFit/>
          </a:bodyPr>
          <a:lstStyle/>
          <a:p>
            <a:pPr marL="285750" indent="-285750">
              <a:buFont typeface="Arial" panose="020B0604020202020204" pitchFamily="34" charset="0"/>
              <a:buChar char="•"/>
            </a:pPr>
            <a:r>
              <a:rPr lang="en-US" sz="3200" dirty="0"/>
              <a:t>Your brain will undergo a perfectly normal “leakage” in short-term memory of about 80 per cent in 24 hours. </a:t>
            </a:r>
          </a:p>
          <a:p>
            <a:endParaRPr lang="en-US" sz="3200" dirty="0"/>
          </a:p>
          <a:p>
            <a:pPr marL="285750" indent="-285750">
              <a:buFont typeface="Arial" panose="020B0604020202020204" pitchFamily="34" charset="0"/>
              <a:buChar char="•"/>
            </a:pPr>
            <a:r>
              <a:rPr lang="en-US" sz="3200" dirty="0"/>
              <a:t>This means you will hold in your short-term memory only about 20 per cent of the content of any lecture one day later. </a:t>
            </a:r>
          </a:p>
          <a:p>
            <a:endParaRPr lang="en-US" sz="3200" dirty="0"/>
          </a:p>
          <a:p>
            <a:pPr marL="285750" indent="-285750">
              <a:buFont typeface="Arial" panose="020B0604020202020204" pitchFamily="34" charset="0"/>
              <a:buChar char="•"/>
            </a:pPr>
            <a:r>
              <a:rPr lang="en-US" sz="3200" dirty="0"/>
              <a:t>The “leakage” will continue as time progresses, meaning that your recall could well be next to nothing by exam time. </a:t>
            </a:r>
          </a:p>
          <a:p>
            <a:endParaRPr lang="en-US" dirty="0"/>
          </a:p>
        </p:txBody>
      </p:sp>
    </p:spTree>
    <p:extLst>
      <p:ext uri="{BB962C8B-B14F-4D97-AF65-F5344CB8AC3E}">
        <p14:creationId xmlns:p14="http://schemas.microsoft.com/office/powerpoint/2010/main" val="3773553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A0EAC-C174-2041-B35E-CDD91858BF8F}"/>
              </a:ext>
            </a:extLst>
          </p:cNvPr>
          <p:cNvSpPr>
            <a:spLocks noGrp="1"/>
          </p:cNvSpPr>
          <p:nvPr>
            <p:ph type="title"/>
          </p:nvPr>
        </p:nvSpPr>
        <p:spPr/>
        <p:txBody>
          <a:bodyPr/>
          <a:lstStyle/>
          <a:p>
            <a:pPr algn="ctr"/>
            <a:r>
              <a:rPr lang="en-US" dirty="0"/>
              <a:t>Ted talk: Visual note taking</a:t>
            </a:r>
            <a:br>
              <a:rPr lang="en-US" dirty="0"/>
            </a:br>
            <a:r>
              <a:rPr lang="en-US" dirty="0"/>
              <a:t> by Rachel Smith </a:t>
            </a:r>
          </a:p>
        </p:txBody>
      </p:sp>
      <p:sp>
        <p:nvSpPr>
          <p:cNvPr id="3" name="Content Placeholder 2">
            <a:extLst>
              <a:ext uri="{FF2B5EF4-FFF2-40B4-BE49-F238E27FC236}">
                <a16:creationId xmlns:a16="http://schemas.microsoft.com/office/drawing/2014/main" id="{144815FC-7622-7948-87D6-A0056A6992E3}"/>
              </a:ext>
            </a:extLst>
          </p:cNvPr>
          <p:cNvSpPr>
            <a:spLocks noGrp="1"/>
          </p:cNvSpPr>
          <p:nvPr>
            <p:ph idx="1"/>
          </p:nvPr>
        </p:nvSpPr>
        <p:spPr>
          <a:xfrm>
            <a:off x="1251678" y="2286001"/>
            <a:ext cx="5492022" cy="3593591"/>
          </a:xfrm>
        </p:spPr>
        <p:txBody>
          <a:bodyPr>
            <a:normAutofit fontScale="77500" lnSpcReduction="20000"/>
          </a:bodyPr>
          <a:lstStyle/>
          <a:p>
            <a:pPr marL="0" indent="0">
              <a:buNone/>
            </a:pPr>
            <a:r>
              <a:rPr lang="en-US" sz="4000" dirty="0">
                <a:solidFill>
                  <a:schemeClr val="tx1"/>
                </a:solidFill>
              </a:rPr>
              <a:t>Watch the following Ted Talk and use the Cornell Note-Taking System or the visual note-taking style. </a:t>
            </a:r>
            <a:r>
              <a:rPr lang="en-US" sz="4000">
                <a:solidFill>
                  <a:schemeClr val="tx1"/>
                </a:solidFill>
              </a:rPr>
              <a:t>We will also </a:t>
            </a:r>
            <a:r>
              <a:rPr lang="en-US" sz="4000" dirty="0">
                <a:solidFill>
                  <a:schemeClr val="tx1"/>
                </a:solidFill>
              </a:rPr>
              <a:t>discuss key concepts of the Ted Talk.</a:t>
            </a:r>
          </a:p>
          <a:p>
            <a:pPr marL="0" indent="0">
              <a:buNone/>
            </a:pPr>
            <a:r>
              <a:rPr lang="en-US" sz="4000" dirty="0">
                <a:solidFill>
                  <a:schemeClr val="tx1"/>
                </a:solidFill>
              </a:rPr>
              <a:t>https://</a:t>
            </a:r>
            <a:r>
              <a:rPr lang="en-US" sz="4000" dirty="0" err="1">
                <a:solidFill>
                  <a:schemeClr val="tx1"/>
                </a:solidFill>
              </a:rPr>
              <a:t>www.youtube.com</a:t>
            </a:r>
            <a:r>
              <a:rPr lang="en-US" sz="4000" dirty="0">
                <a:solidFill>
                  <a:schemeClr val="tx1"/>
                </a:solidFill>
              </a:rPr>
              <a:t>/</a:t>
            </a:r>
            <a:r>
              <a:rPr lang="en-US" sz="4000" dirty="0" err="1">
                <a:solidFill>
                  <a:schemeClr val="tx1"/>
                </a:solidFill>
              </a:rPr>
              <a:t>watch?v</a:t>
            </a:r>
            <a:r>
              <a:rPr lang="en-US" sz="4000" dirty="0">
                <a:solidFill>
                  <a:schemeClr val="tx1"/>
                </a:solidFill>
              </a:rPr>
              <a:t>=3tJPeumHNLY</a:t>
            </a:r>
          </a:p>
        </p:txBody>
      </p:sp>
      <p:pic>
        <p:nvPicPr>
          <p:cNvPr id="5" name="Picture 4">
            <a:extLst>
              <a:ext uri="{FF2B5EF4-FFF2-40B4-BE49-F238E27FC236}">
                <a16:creationId xmlns:a16="http://schemas.microsoft.com/office/drawing/2014/main" id="{F6A99059-972F-E34E-9B3B-D0C09575965E}"/>
              </a:ext>
            </a:extLst>
          </p:cNvPr>
          <p:cNvPicPr>
            <a:picLocks noChangeAspect="1"/>
          </p:cNvPicPr>
          <p:nvPr/>
        </p:nvPicPr>
        <p:blipFill>
          <a:blip r:embed="rId3"/>
          <a:stretch>
            <a:fillRect/>
          </a:stretch>
        </p:blipFill>
        <p:spPr>
          <a:xfrm>
            <a:off x="7658100" y="2475992"/>
            <a:ext cx="3403600" cy="3403600"/>
          </a:xfrm>
          <a:prstGeom prst="rect">
            <a:avLst/>
          </a:prstGeom>
        </p:spPr>
      </p:pic>
    </p:spTree>
    <p:extLst>
      <p:ext uri="{BB962C8B-B14F-4D97-AF65-F5344CB8AC3E}">
        <p14:creationId xmlns:p14="http://schemas.microsoft.com/office/powerpoint/2010/main" val="1074948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AC9E-0B5A-8D40-B91B-5F8264AFC1BD}"/>
              </a:ext>
            </a:extLst>
          </p:cNvPr>
          <p:cNvSpPr>
            <a:spLocks noGrp="1"/>
          </p:cNvSpPr>
          <p:nvPr>
            <p:ph type="title"/>
          </p:nvPr>
        </p:nvSpPr>
        <p:spPr/>
        <p:txBody>
          <a:bodyPr/>
          <a:lstStyle/>
          <a:p>
            <a:pPr algn="ctr"/>
            <a:r>
              <a:rPr lang="en-US" dirty="0"/>
              <a:t>Obtain a syllabus for every subject being studied </a:t>
            </a:r>
          </a:p>
        </p:txBody>
      </p:sp>
      <p:sp>
        <p:nvSpPr>
          <p:cNvPr id="4" name="TextBox 3">
            <a:extLst>
              <a:ext uri="{FF2B5EF4-FFF2-40B4-BE49-F238E27FC236}">
                <a16:creationId xmlns:a16="http://schemas.microsoft.com/office/drawing/2014/main" id="{8707A2E4-2E7B-DB45-B63F-71E05A41B770}"/>
              </a:ext>
            </a:extLst>
          </p:cNvPr>
          <p:cNvSpPr txBox="1"/>
          <p:nvPr/>
        </p:nvSpPr>
        <p:spPr>
          <a:xfrm>
            <a:off x="1456603" y="2056686"/>
            <a:ext cx="9546178" cy="4308872"/>
          </a:xfrm>
          <a:prstGeom prst="rect">
            <a:avLst/>
          </a:prstGeom>
          <a:noFill/>
        </p:spPr>
        <p:txBody>
          <a:bodyPr wrap="square" rtlCol="0">
            <a:spAutoFit/>
          </a:bodyPr>
          <a:lstStyle/>
          <a:p>
            <a:pPr marL="285750" indent="-285750">
              <a:buFont typeface="Arial" panose="020B0604020202020204" pitchFamily="34" charset="0"/>
              <a:buChar char="•"/>
            </a:pPr>
            <a:r>
              <a:rPr lang="en-US" sz="3200" dirty="0"/>
              <a:t>The syllabus will include the weeks when the topics will be covered and recommended readings in key references. </a:t>
            </a:r>
          </a:p>
          <a:p>
            <a:endParaRPr lang="en-US" sz="3200" dirty="0"/>
          </a:p>
          <a:p>
            <a:pPr marL="285750" indent="-285750">
              <a:buFont typeface="Arial" panose="020B0604020202020204" pitchFamily="34" charset="0"/>
              <a:buChar char="•"/>
            </a:pPr>
            <a:r>
              <a:rPr lang="en-US" sz="3200" dirty="0"/>
              <a:t>An important feature of the course syllabus is a guide to how you will be assessed. All of these features make the course syllabus a very important student resource to be used throughout the academic semester. </a:t>
            </a:r>
          </a:p>
          <a:p>
            <a:endParaRPr lang="en-US" dirty="0"/>
          </a:p>
        </p:txBody>
      </p:sp>
    </p:spTree>
    <p:extLst>
      <p:ext uri="{BB962C8B-B14F-4D97-AF65-F5344CB8AC3E}">
        <p14:creationId xmlns:p14="http://schemas.microsoft.com/office/powerpoint/2010/main" val="3681078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601A-967A-F141-B481-5E0E2F5C235C}"/>
              </a:ext>
            </a:extLst>
          </p:cNvPr>
          <p:cNvSpPr>
            <a:spLocks noGrp="1"/>
          </p:cNvSpPr>
          <p:nvPr>
            <p:ph type="title"/>
          </p:nvPr>
        </p:nvSpPr>
        <p:spPr/>
        <p:txBody>
          <a:bodyPr/>
          <a:lstStyle/>
          <a:p>
            <a:pPr algn="ctr"/>
            <a:r>
              <a:rPr lang="en-US" dirty="0"/>
              <a:t>Warm up your mind before each lecture</a:t>
            </a:r>
          </a:p>
        </p:txBody>
      </p:sp>
      <p:sp>
        <p:nvSpPr>
          <p:cNvPr id="4" name="TextBox 3">
            <a:extLst>
              <a:ext uri="{FF2B5EF4-FFF2-40B4-BE49-F238E27FC236}">
                <a16:creationId xmlns:a16="http://schemas.microsoft.com/office/drawing/2014/main" id="{93794861-2651-A84E-90D7-AC413B9EBE86}"/>
              </a:ext>
            </a:extLst>
          </p:cNvPr>
          <p:cNvSpPr txBox="1"/>
          <p:nvPr/>
        </p:nvSpPr>
        <p:spPr>
          <a:xfrm>
            <a:off x="1251678" y="2149019"/>
            <a:ext cx="10325099"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warming-up process is a short browse through the reference source. </a:t>
            </a:r>
          </a:p>
          <a:p>
            <a:endParaRPr lang="en-US" sz="2000" dirty="0"/>
          </a:p>
          <a:p>
            <a:pPr marL="285750" indent="-285750">
              <a:buFont typeface="Arial" panose="020B0604020202020204" pitchFamily="34" charset="0"/>
              <a:buChar char="•"/>
            </a:pPr>
            <a:r>
              <a:rPr lang="en-US" sz="2000" dirty="0"/>
              <a:t>The reference is very likely to be included in the syllabus. Find the chapter or section pertaining to the topics scheduled for the next lecture and run your eyes down each page.</a:t>
            </a:r>
          </a:p>
          <a:p>
            <a:endParaRPr lang="en-US" sz="2000" dirty="0"/>
          </a:p>
          <a:p>
            <a:pPr marL="285750" indent="-285750">
              <a:buFont typeface="Arial" panose="020B0604020202020204" pitchFamily="34" charset="0"/>
              <a:buChar char="•"/>
            </a:pPr>
            <a:r>
              <a:rPr lang="en-US" sz="2000" dirty="0"/>
              <a:t>Note any topic which is in </a:t>
            </a:r>
            <a:r>
              <a:rPr lang="en-US" sz="2000" b="1" dirty="0"/>
              <a:t>bold-face</a:t>
            </a:r>
            <a:r>
              <a:rPr lang="en-US" sz="2000" dirty="0"/>
              <a:t> print, </a:t>
            </a:r>
            <a:r>
              <a:rPr lang="en-US" sz="2000" i="1" dirty="0"/>
              <a:t>italics</a:t>
            </a:r>
            <a:r>
              <a:rPr lang="en-US" sz="2000" dirty="0"/>
              <a:t>, or is included as a section heading or title to a chart or graph. </a:t>
            </a:r>
          </a:p>
          <a:p>
            <a:endParaRPr lang="en-US" sz="2000" dirty="0"/>
          </a:p>
          <a:p>
            <a:pPr marL="285750" indent="-285750">
              <a:buFont typeface="Arial" panose="020B0604020202020204" pitchFamily="34" charset="0"/>
              <a:buChar char="•"/>
            </a:pPr>
            <a:r>
              <a:rPr lang="en-US" sz="2000" dirty="0"/>
              <a:t>You might also want to write the term in a notebook to remember it later on. (The whole warming-up process should take only about five to ten minutes.)</a:t>
            </a:r>
          </a:p>
          <a:p>
            <a:endParaRPr lang="en-US" sz="2000" dirty="0"/>
          </a:p>
          <a:p>
            <a:pPr marL="285750" indent="-285750">
              <a:buFont typeface="Arial" panose="020B0604020202020204" pitchFamily="34" charset="0"/>
              <a:buChar char="•"/>
            </a:pPr>
            <a:r>
              <a:rPr lang="en-US" sz="2000" dirty="0"/>
              <a:t>Another helpful tip is reviewing your notes from the preceding lecture, as lectures are generally presented in series, the present lecture will probably pickup where the previous one finished.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534901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874C3-39DB-BF4A-B452-68FA14E58091}"/>
              </a:ext>
            </a:extLst>
          </p:cNvPr>
          <p:cNvSpPr>
            <a:spLocks noGrp="1"/>
          </p:cNvSpPr>
          <p:nvPr>
            <p:ph type="title"/>
          </p:nvPr>
        </p:nvSpPr>
        <p:spPr/>
        <p:txBody>
          <a:bodyPr/>
          <a:lstStyle/>
          <a:p>
            <a:r>
              <a:rPr lang="en-US" dirty="0"/>
              <a:t>The structure of most lectures </a:t>
            </a:r>
          </a:p>
        </p:txBody>
      </p:sp>
      <p:sp>
        <p:nvSpPr>
          <p:cNvPr id="4" name="TextBox 3">
            <a:extLst>
              <a:ext uri="{FF2B5EF4-FFF2-40B4-BE49-F238E27FC236}">
                <a16:creationId xmlns:a16="http://schemas.microsoft.com/office/drawing/2014/main" id="{FC538AF6-1B1B-F543-8A86-974ED68D2427}"/>
              </a:ext>
            </a:extLst>
          </p:cNvPr>
          <p:cNvSpPr txBox="1"/>
          <p:nvPr/>
        </p:nvSpPr>
        <p:spPr>
          <a:xfrm>
            <a:off x="1019539" y="1244600"/>
            <a:ext cx="10642600" cy="7017306"/>
          </a:xfrm>
          <a:prstGeom prst="rect">
            <a:avLst/>
          </a:prstGeom>
          <a:noFill/>
        </p:spPr>
        <p:txBody>
          <a:bodyPr wrap="square" rtlCol="0">
            <a:spAutoFit/>
          </a:bodyPr>
          <a:lstStyle/>
          <a:p>
            <a:pPr marL="342900" indent="-342900">
              <a:buAutoNum type="arabicPeriod"/>
            </a:pPr>
            <a:r>
              <a:rPr lang="en-US" sz="2000" b="1" dirty="0"/>
              <a:t>Introduction: </a:t>
            </a:r>
            <a:r>
              <a:rPr lang="en-US" sz="2000" dirty="0"/>
              <a:t>is presented at the very start of the lecture and generally comprises a brief overview of what will be discussed in the body. </a:t>
            </a:r>
          </a:p>
          <a:p>
            <a:endParaRPr lang="en-US" sz="2000" dirty="0"/>
          </a:p>
          <a:p>
            <a:pPr marL="800100" lvl="1" indent="-342900">
              <a:buFont typeface="Arial" panose="020B0604020202020204" pitchFamily="34" charset="0"/>
              <a:buChar char="•"/>
            </a:pPr>
            <a:r>
              <a:rPr lang="en-US" sz="2000" dirty="0"/>
              <a:t>It is a prime opportunity for you to warm up for the presentation. Your mind should be listening acutely for any mention of the terms and concepts.</a:t>
            </a:r>
          </a:p>
          <a:p>
            <a:pPr marL="800100" lvl="1" indent="-342900">
              <a:buFont typeface="Arial" panose="020B0604020202020204" pitchFamily="34" charset="0"/>
              <a:buChar char="•"/>
            </a:pPr>
            <a:r>
              <a:rPr lang="en-US" sz="2000" dirty="0"/>
              <a:t>It is also the time for you to be organizing the essential equipment which will be necessary to get a good set of notes (pens, pencils, notebooks, writing pads, etc.)</a:t>
            </a:r>
          </a:p>
          <a:p>
            <a:pPr lvl="1"/>
            <a:endParaRPr lang="en-US" sz="2000" dirty="0"/>
          </a:p>
          <a:p>
            <a:pPr marL="342900" lvl="1" indent="-342900">
              <a:buAutoNum type="arabicPeriod" startAt="2"/>
            </a:pPr>
            <a:r>
              <a:rPr lang="en-US" sz="2000" b="1" dirty="0"/>
              <a:t>The Body: </a:t>
            </a:r>
            <a:r>
              <a:rPr lang="en-US" sz="2000" dirty="0"/>
              <a:t>the body of most lectures will vary, depending on what is being taught. </a:t>
            </a:r>
          </a:p>
          <a:p>
            <a:pPr marL="0" lvl="1"/>
            <a:endParaRPr lang="en-US" sz="2000" dirty="0"/>
          </a:p>
          <a:p>
            <a:pPr marL="742950" lvl="2" indent="-285750">
              <a:buFont typeface="Arial" panose="020B0604020202020204" pitchFamily="34" charset="0"/>
              <a:buChar char="•"/>
            </a:pPr>
            <a:r>
              <a:rPr lang="en-US" sz="2000" dirty="0"/>
              <a:t>Keep your mind on target by asking both analytical and selective questions. What is the meaning of this term? How does this concept relate to the one just presented? What causes this phenomenon to occur? What are the future implications or ramifications of this event? </a:t>
            </a:r>
          </a:p>
          <a:p>
            <a:pPr marL="457200" lvl="2"/>
            <a:endParaRPr lang="en-US" sz="2000" dirty="0"/>
          </a:p>
          <a:p>
            <a:pPr marL="342900" lvl="2" indent="-342900">
              <a:buAutoNum type="arabicPeriod" startAt="3"/>
            </a:pPr>
            <a:r>
              <a:rPr lang="en-US" sz="2000" b="1" dirty="0"/>
              <a:t>The Summary: </a:t>
            </a:r>
            <a:r>
              <a:rPr lang="en-US" sz="2000" dirty="0"/>
              <a:t>the conclusion of what has just been presented. </a:t>
            </a:r>
          </a:p>
          <a:p>
            <a:pPr marL="0" lvl="2"/>
            <a:endParaRPr lang="en-US" sz="2000" dirty="0"/>
          </a:p>
          <a:p>
            <a:pPr marL="742950" lvl="3" indent="-285750">
              <a:buFont typeface="Arial" panose="020B0604020202020204" pitchFamily="34" charset="0"/>
              <a:buChar char="•"/>
            </a:pPr>
            <a:r>
              <a:rPr lang="en-US" sz="2000" dirty="0"/>
              <a:t>It is the prime opportunity to locate any areas of confusion or ask for further clarification on any concepts. </a:t>
            </a:r>
          </a:p>
          <a:p>
            <a:pPr marL="457200" lvl="3"/>
            <a:endParaRPr lang="en-US" b="1" dirty="0"/>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AutoNum type="arabicPeriod"/>
            </a:pPr>
            <a:endParaRPr lang="en-US" dirty="0"/>
          </a:p>
          <a:p>
            <a:endParaRPr lang="en-US" dirty="0"/>
          </a:p>
        </p:txBody>
      </p:sp>
    </p:spTree>
    <p:extLst>
      <p:ext uri="{BB962C8B-B14F-4D97-AF65-F5344CB8AC3E}">
        <p14:creationId xmlns:p14="http://schemas.microsoft.com/office/powerpoint/2010/main" val="2603630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2A4A0-489B-0E4F-BA31-89AAB29E938A}"/>
              </a:ext>
            </a:extLst>
          </p:cNvPr>
          <p:cNvSpPr>
            <a:spLocks noGrp="1"/>
          </p:cNvSpPr>
          <p:nvPr>
            <p:ph type="title"/>
          </p:nvPr>
        </p:nvSpPr>
        <p:spPr/>
        <p:txBody>
          <a:bodyPr/>
          <a:lstStyle/>
          <a:p>
            <a:pPr algn="ctr"/>
            <a:r>
              <a:rPr lang="en-US" dirty="0"/>
              <a:t>Note-taking speed</a:t>
            </a:r>
          </a:p>
        </p:txBody>
      </p:sp>
      <p:sp>
        <p:nvSpPr>
          <p:cNvPr id="4" name="TextBox 3">
            <a:extLst>
              <a:ext uri="{FF2B5EF4-FFF2-40B4-BE49-F238E27FC236}">
                <a16:creationId xmlns:a16="http://schemas.microsoft.com/office/drawing/2014/main" id="{2D13A0F0-D407-8E49-B995-DF096F2CC218}"/>
              </a:ext>
            </a:extLst>
          </p:cNvPr>
          <p:cNvSpPr txBox="1"/>
          <p:nvPr/>
        </p:nvSpPr>
        <p:spPr>
          <a:xfrm>
            <a:off x="1587499" y="1194462"/>
            <a:ext cx="8978899" cy="1569660"/>
          </a:xfrm>
          <a:prstGeom prst="rect">
            <a:avLst/>
          </a:prstGeom>
          <a:noFill/>
        </p:spPr>
        <p:txBody>
          <a:bodyPr wrap="square" rtlCol="0">
            <a:spAutoFit/>
          </a:bodyPr>
          <a:lstStyle/>
          <a:p>
            <a:r>
              <a:rPr lang="en-US" sz="3000" b="1" dirty="0"/>
              <a:t>*Devise a range of symbols and abbreviations which allow you to take notes more efficiently.*</a:t>
            </a:r>
          </a:p>
          <a:p>
            <a:endParaRPr lang="en-US" dirty="0"/>
          </a:p>
          <a:p>
            <a:endParaRPr lang="en-US" dirty="0"/>
          </a:p>
        </p:txBody>
      </p:sp>
      <p:pic>
        <p:nvPicPr>
          <p:cNvPr id="6" name="Picture 5">
            <a:extLst>
              <a:ext uri="{FF2B5EF4-FFF2-40B4-BE49-F238E27FC236}">
                <a16:creationId xmlns:a16="http://schemas.microsoft.com/office/drawing/2014/main" id="{61287F4C-C2CA-364F-A7BD-2DA636959DDB}"/>
              </a:ext>
            </a:extLst>
          </p:cNvPr>
          <p:cNvPicPr>
            <a:picLocks noChangeAspect="1"/>
          </p:cNvPicPr>
          <p:nvPr/>
        </p:nvPicPr>
        <p:blipFill>
          <a:blip r:embed="rId2"/>
          <a:stretch>
            <a:fillRect/>
          </a:stretch>
        </p:blipFill>
        <p:spPr>
          <a:xfrm>
            <a:off x="111490" y="2318898"/>
            <a:ext cx="5755910" cy="3675933"/>
          </a:xfrm>
          <a:prstGeom prst="rect">
            <a:avLst/>
          </a:prstGeom>
        </p:spPr>
      </p:pic>
      <p:pic>
        <p:nvPicPr>
          <p:cNvPr id="8" name="Picture 7">
            <a:extLst>
              <a:ext uri="{FF2B5EF4-FFF2-40B4-BE49-F238E27FC236}">
                <a16:creationId xmlns:a16="http://schemas.microsoft.com/office/drawing/2014/main" id="{D37E428B-2720-1A4F-8A48-AE7607C5FD85}"/>
              </a:ext>
            </a:extLst>
          </p:cNvPr>
          <p:cNvPicPr>
            <a:picLocks noChangeAspect="1"/>
          </p:cNvPicPr>
          <p:nvPr/>
        </p:nvPicPr>
        <p:blipFill>
          <a:blip r:embed="rId3"/>
          <a:stretch>
            <a:fillRect/>
          </a:stretch>
        </p:blipFill>
        <p:spPr>
          <a:xfrm>
            <a:off x="5867400" y="2686594"/>
            <a:ext cx="6324600" cy="2514600"/>
          </a:xfrm>
          <a:prstGeom prst="rect">
            <a:avLst/>
          </a:prstGeom>
        </p:spPr>
      </p:pic>
    </p:spTree>
    <p:extLst>
      <p:ext uri="{BB962C8B-B14F-4D97-AF65-F5344CB8AC3E}">
        <p14:creationId xmlns:p14="http://schemas.microsoft.com/office/powerpoint/2010/main" val="24886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4BEC2FED-3B32-5043-9A98-26F82F02E184}"/>
              </a:ext>
            </a:extLst>
          </p:cNvPr>
          <p:cNvPicPr>
            <a:picLocks noGrp="1" noChangeAspect="1"/>
          </p:cNvPicPr>
          <p:nvPr>
            <p:ph idx="1"/>
          </p:nvPr>
        </p:nvPicPr>
        <p:blipFill>
          <a:blip r:embed="rId2"/>
          <a:stretch>
            <a:fillRect/>
          </a:stretch>
        </p:blipFill>
        <p:spPr>
          <a:xfrm>
            <a:off x="1440718" y="0"/>
            <a:ext cx="9773382" cy="6858000"/>
          </a:xfrm>
        </p:spPr>
      </p:pic>
    </p:spTree>
    <p:extLst>
      <p:ext uri="{BB962C8B-B14F-4D97-AF65-F5344CB8AC3E}">
        <p14:creationId xmlns:p14="http://schemas.microsoft.com/office/powerpoint/2010/main" val="2169098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797E9-8788-FC41-8DDE-354D22076E22}"/>
              </a:ext>
            </a:extLst>
          </p:cNvPr>
          <p:cNvSpPr>
            <a:spLocks noGrp="1"/>
          </p:cNvSpPr>
          <p:nvPr>
            <p:ph type="title"/>
          </p:nvPr>
        </p:nvSpPr>
        <p:spPr/>
        <p:txBody>
          <a:bodyPr/>
          <a:lstStyle/>
          <a:p>
            <a:pPr algn="ctr"/>
            <a:r>
              <a:rPr lang="en-US" dirty="0"/>
              <a:t>Practical Pointers for good lecture notes </a:t>
            </a:r>
          </a:p>
        </p:txBody>
      </p:sp>
      <p:sp>
        <p:nvSpPr>
          <p:cNvPr id="4" name="TextBox 3">
            <a:extLst>
              <a:ext uri="{FF2B5EF4-FFF2-40B4-BE49-F238E27FC236}">
                <a16:creationId xmlns:a16="http://schemas.microsoft.com/office/drawing/2014/main" id="{31D4744E-CB8A-C44E-9EE8-DA7A3E059CD0}"/>
              </a:ext>
            </a:extLst>
          </p:cNvPr>
          <p:cNvSpPr txBox="1"/>
          <p:nvPr/>
        </p:nvSpPr>
        <p:spPr>
          <a:xfrm>
            <a:off x="1016000" y="1894834"/>
            <a:ext cx="11036300" cy="4801314"/>
          </a:xfrm>
          <a:prstGeom prst="rect">
            <a:avLst/>
          </a:prstGeom>
          <a:noFill/>
        </p:spPr>
        <p:txBody>
          <a:bodyPr wrap="square" rtlCol="0">
            <a:spAutoFit/>
          </a:bodyPr>
          <a:lstStyle/>
          <a:p>
            <a:pPr marL="285750" indent="-285750">
              <a:buFont typeface="Arial" panose="020B0604020202020204" pitchFamily="34" charset="0"/>
              <a:buChar char="•"/>
            </a:pPr>
            <a:r>
              <a:rPr lang="en-US" sz="2400" dirty="0"/>
              <a:t>Know what topics will be presented. Consult your syllabus and browse through the reference materials before each lecture. </a:t>
            </a:r>
          </a:p>
          <a:p>
            <a:pPr marL="285750" indent="-285750">
              <a:buFont typeface="Arial" panose="020B0604020202020204" pitchFamily="34" charset="0"/>
              <a:buChar char="•"/>
            </a:pPr>
            <a:r>
              <a:rPr lang="en-US" sz="2400" dirty="0"/>
              <a:t>Note the title of the lecture, the lecturer's name, and the date on the first page of your notes. </a:t>
            </a:r>
          </a:p>
          <a:p>
            <a:pPr marL="285750" indent="-285750">
              <a:buFont typeface="Arial" panose="020B0604020202020204" pitchFamily="34" charset="0"/>
              <a:buChar char="•"/>
            </a:pPr>
            <a:r>
              <a:rPr lang="en-US" sz="2400" dirty="0"/>
              <a:t>Number your pages in case they get out of order or lost.</a:t>
            </a:r>
          </a:p>
          <a:p>
            <a:pPr marL="285750" indent="-285750">
              <a:buFont typeface="Arial" panose="020B0604020202020204" pitchFamily="34" charset="0"/>
              <a:buChar char="•"/>
            </a:pPr>
            <a:r>
              <a:rPr lang="en-US" sz="2400" dirty="0"/>
              <a:t>Leave plenty of open space on each page for supplementary (extra) notes. </a:t>
            </a:r>
          </a:p>
          <a:p>
            <a:pPr marL="285750" indent="-285750">
              <a:buFont typeface="Arial" panose="020B0604020202020204" pitchFamily="34" charset="0"/>
              <a:buChar char="•"/>
            </a:pPr>
            <a:r>
              <a:rPr lang="en-US" sz="2400" dirty="0"/>
              <a:t>Organize your notes as you listen. If you prefer an outlining </a:t>
            </a:r>
          </a:p>
          <a:p>
            <a:pPr marL="285750" indent="-285750">
              <a:buFont typeface="Arial" panose="020B0604020202020204" pitchFamily="34" charset="0"/>
              <a:buChar char="•"/>
            </a:pPr>
            <a:r>
              <a:rPr lang="en-US" sz="2400" dirty="0"/>
              <a:t>Have several different colored pens available to make important points more prominent. </a:t>
            </a:r>
          </a:p>
          <a:p>
            <a:pPr marL="285750" indent="-285750">
              <a:buFont typeface="Arial" panose="020B0604020202020204" pitchFamily="34" charset="0"/>
              <a:buChar char="•"/>
            </a:pPr>
            <a:r>
              <a:rPr lang="en-US" sz="2400" dirty="0"/>
              <a:t>Make notes to yourself in the margins, such as:  “Know for exams!” “Good essay question topic,” “Unclear. Get help.”</a:t>
            </a:r>
          </a:p>
          <a:p>
            <a:pPr marL="285750" indent="-285750">
              <a:buFont typeface="Arial" panose="020B0604020202020204" pitchFamily="34" charset="0"/>
              <a:buChar char="•"/>
            </a:pPr>
            <a:r>
              <a:rPr lang="en-US" sz="2400" dirty="0"/>
              <a:t>Be sure to note special diagrams, charts and graphs. </a:t>
            </a:r>
          </a:p>
          <a:p>
            <a:endParaRPr lang="en-US" dirty="0"/>
          </a:p>
        </p:txBody>
      </p:sp>
      <p:pic>
        <p:nvPicPr>
          <p:cNvPr id="6" name="Picture 5">
            <a:extLst>
              <a:ext uri="{FF2B5EF4-FFF2-40B4-BE49-F238E27FC236}">
                <a16:creationId xmlns:a16="http://schemas.microsoft.com/office/drawing/2014/main" id="{50502DFC-4946-5E41-8BE0-6D932DD008EC}"/>
              </a:ext>
            </a:extLst>
          </p:cNvPr>
          <p:cNvPicPr>
            <a:picLocks noChangeAspect="1"/>
          </p:cNvPicPr>
          <p:nvPr/>
        </p:nvPicPr>
        <p:blipFill>
          <a:blip r:embed="rId2"/>
          <a:stretch>
            <a:fillRect/>
          </a:stretch>
        </p:blipFill>
        <p:spPr>
          <a:xfrm>
            <a:off x="197905" y="152400"/>
            <a:ext cx="1636190" cy="1607817"/>
          </a:xfrm>
          <a:prstGeom prst="rect">
            <a:avLst/>
          </a:prstGeom>
        </p:spPr>
      </p:pic>
    </p:spTree>
    <p:extLst>
      <p:ext uri="{BB962C8B-B14F-4D97-AF65-F5344CB8AC3E}">
        <p14:creationId xmlns:p14="http://schemas.microsoft.com/office/powerpoint/2010/main" val="4237422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EB12-9F17-6144-AA23-3C88A39FDDA8}"/>
              </a:ext>
            </a:extLst>
          </p:cNvPr>
          <p:cNvSpPr>
            <a:spLocks noGrp="1"/>
          </p:cNvSpPr>
          <p:nvPr>
            <p:ph type="title"/>
          </p:nvPr>
        </p:nvSpPr>
        <p:spPr/>
        <p:txBody>
          <a:bodyPr/>
          <a:lstStyle/>
          <a:p>
            <a:pPr algn="ctr"/>
            <a:r>
              <a:rPr lang="en-US" dirty="0"/>
              <a:t>How to start</a:t>
            </a:r>
          </a:p>
        </p:txBody>
      </p:sp>
      <p:sp>
        <p:nvSpPr>
          <p:cNvPr id="3" name="Content Placeholder 2">
            <a:extLst>
              <a:ext uri="{FF2B5EF4-FFF2-40B4-BE49-F238E27FC236}">
                <a16:creationId xmlns:a16="http://schemas.microsoft.com/office/drawing/2014/main" id="{6F694F0B-AB4A-7D45-A6F1-BB4FF37523F3}"/>
              </a:ext>
            </a:extLst>
          </p:cNvPr>
          <p:cNvSpPr>
            <a:spLocks noGrp="1"/>
          </p:cNvSpPr>
          <p:nvPr>
            <p:ph idx="1"/>
          </p:nvPr>
        </p:nvSpPr>
        <p:spPr>
          <a:xfrm>
            <a:off x="1080228" y="1382451"/>
            <a:ext cx="10768872" cy="5107249"/>
          </a:xfrm>
        </p:spPr>
        <p:txBody>
          <a:bodyPr>
            <a:normAutofit/>
          </a:bodyPr>
          <a:lstStyle/>
          <a:p>
            <a:r>
              <a:rPr lang="en-US" b="1" dirty="0">
                <a:solidFill>
                  <a:schemeClr val="tx1"/>
                </a:solidFill>
              </a:rPr>
              <a:t>Always put the date and subject at the top of your notes.</a:t>
            </a:r>
          </a:p>
          <a:p>
            <a:pPr lvl="1">
              <a:buFont typeface="Courier New" panose="02070309020205020404" pitchFamily="49" charset="0"/>
              <a:buChar char="o"/>
            </a:pPr>
            <a:r>
              <a:rPr lang="en-US" sz="1700" dirty="0">
                <a:solidFill>
                  <a:schemeClr val="tx1"/>
                </a:solidFill>
              </a:rPr>
              <a:t>This helps you stay organized.</a:t>
            </a:r>
          </a:p>
          <a:p>
            <a:r>
              <a:rPr lang="en-US" b="1" dirty="0">
                <a:solidFill>
                  <a:schemeClr val="tx1"/>
                </a:solidFill>
              </a:rPr>
              <a:t>Do NOT take notes on every word you hear. </a:t>
            </a:r>
          </a:p>
          <a:p>
            <a:pPr lvl="1">
              <a:buFont typeface="Courier New" panose="02070309020205020404" pitchFamily="49" charset="0"/>
              <a:buChar char="o"/>
            </a:pPr>
            <a:r>
              <a:rPr lang="en-US" sz="1700" dirty="0">
                <a:solidFill>
                  <a:schemeClr val="tx1"/>
                </a:solidFill>
              </a:rPr>
              <a:t>You have to determine what information is most important based on how it is presented. </a:t>
            </a:r>
          </a:p>
          <a:p>
            <a:pPr marL="0" lvl="1">
              <a:buFont typeface="Arial" panose="020B0604020202020204" pitchFamily="34" charset="0"/>
              <a:buChar char="•"/>
            </a:pPr>
            <a:r>
              <a:rPr lang="en-US" sz="2000" b="1" dirty="0">
                <a:solidFill>
                  <a:schemeClr val="tx1"/>
                </a:solidFill>
              </a:rPr>
              <a:t>Take notes on what you don’t know If you already know something, you do not need to write it down! </a:t>
            </a:r>
          </a:p>
          <a:p>
            <a:pPr marL="0" lvl="1">
              <a:buFont typeface="Arial" panose="020B0604020202020204" pitchFamily="34" charset="0"/>
              <a:buChar char="•"/>
            </a:pPr>
            <a:r>
              <a:rPr lang="en-US" sz="2000" b="1" dirty="0">
                <a:solidFill>
                  <a:schemeClr val="tx1"/>
                </a:solidFill>
              </a:rPr>
              <a:t>Avoid complete sentences. </a:t>
            </a:r>
          </a:p>
          <a:p>
            <a:pPr marL="800100" lvl="2" indent="-342900">
              <a:buFont typeface="Courier New" panose="02070309020205020404" pitchFamily="49" charset="0"/>
              <a:buChar char="o"/>
            </a:pPr>
            <a:r>
              <a:rPr lang="en-US" sz="1700" dirty="0">
                <a:solidFill>
                  <a:schemeClr val="tx1"/>
                </a:solidFill>
              </a:rPr>
              <a:t>Summarize using short phrases and keywords. </a:t>
            </a:r>
          </a:p>
          <a:p>
            <a:pPr marL="0" lvl="2" indent="-285750"/>
            <a:r>
              <a:rPr lang="en-US" sz="2000" b="1" dirty="0">
                <a:solidFill>
                  <a:schemeClr val="tx1"/>
                </a:solidFill>
              </a:rPr>
              <a:t>Leave space between different ideas. </a:t>
            </a:r>
          </a:p>
          <a:p>
            <a:pPr marL="742950" lvl="3" indent="-285750">
              <a:buFont typeface="Courier New" panose="02070309020205020404" pitchFamily="49" charset="0"/>
              <a:buChar char="o"/>
            </a:pPr>
            <a:r>
              <a:rPr lang="en-US" sz="1700" dirty="0">
                <a:solidFill>
                  <a:schemeClr val="tx1"/>
                </a:solidFill>
              </a:rPr>
              <a:t>Use different colors, underline, bold, highlight things in order to distinguish and connect ideas with one another. </a:t>
            </a:r>
          </a:p>
          <a:p>
            <a:pPr marL="0" lvl="3" indent="-285750">
              <a:buFont typeface="Arial" panose="020B0604020202020204" pitchFamily="34" charset="0"/>
              <a:buChar char="•"/>
            </a:pPr>
            <a:r>
              <a:rPr lang="en-US" sz="2000" b="1" dirty="0">
                <a:solidFill>
                  <a:schemeClr val="tx1"/>
                </a:solidFill>
              </a:rPr>
              <a:t>Develop a shorthand so you can write more quickly. </a:t>
            </a:r>
          </a:p>
          <a:p>
            <a:pPr marL="742950" lvl="4" indent="-285750">
              <a:buFont typeface="Courier New" panose="02070309020205020404" pitchFamily="49" charset="0"/>
              <a:buChar char="o"/>
            </a:pPr>
            <a:r>
              <a:rPr lang="en-US" sz="1700" dirty="0">
                <a:solidFill>
                  <a:schemeClr val="tx1"/>
                </a:solidFill>
              </a:rPr>
              <a:t>Eliminate vowels. </a:t>
            </a:r>
          </a:p>
          <a:p>
            <a:pPr marL="742950" lvl="4" indent="-285750">
              <a:buFont typeface="Courier New" panose="02070309020205020404" pitchFamily="49" charset="0"/>
              <a:buChar char="o"/>
            </a:pPr>
            <a:r>
              <a:rPr lang="en-US" sz="1700" dirty="0">
                <a:solidFill>
                  <a:schemeClr val="tx1"/>
                </a:solidFill>
              </a:rPr>
              <a:t>Use symbols and abbreviations.</a:t>
            </a:r>
          </a:p>
        </p:txBody>
      </p:sp>
    </p:spTree>
    <p:extLst>
      <p:ext uri="{BB962C8B-B14F-4D97-AF65-F5344CB8AC3E}">
        <p14:creationId xmlns:p14="http://schemas.microsoft.com/office/powerpoint/2010/main" val="282162841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338</TotalTime>
  <Words>1057</Words>
  <Application>Microsoft Macintosh PowerPoint</Application>
  <PresentationFormat>Widescreen</PresentationFormat>
  <Paragraphs>97</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Courier New</vt:lpstr>
      <vt:lpstr>Gill Sans MT</vt:lpstr>
      <vt:lpstr>Impact</vt:lpstr>
      <vt:lpstr>Wingdings</vt:lpstr>
      <vt:lpstr>Badge</vt:lpstr>
      <vt:lpstr>Note-taking</vt:lpstr>
      <vt:lpstr>Did you know?</vt:lpstr>
      <vt:lpstr>Obtain a syllabus for every subject being studied </vt:lpstr>
      <vt:lpstr>Warm up your mind before each lecture</vt:lpstr>
      <vt:lpstr>The structure of most lectures </vt:lpstr>
      <vt:lpstr>Note-taking speed</vt:lpstr>
      <vt:lpstr>PowerPoint Presentation</vt:lpstr>
      <vt:lpstr>Practical Pointers for good lecture notes </vt:lpstr>
      <vt:lpstr>How to start</vt:lpstr>
      <vt:lpstr>Verbal cues </vt:lpstr>
      <vt:lpstr>Nonverbal cues</vt:lpstr>
      <vt:lpstr>Reviewing your notes </vt:lpstr>
      <vt:lpstr>The Cornell note-taking system</vt:lpstr>
      <vt:lpstr>Step 1: Divide your paper into 3 sections</vt:lpstr>
      <vt:lpstr>Step 2: Document the Course Name, Date, and Topic at the top of the page</vt:lpstr>
      <vt:lpstr>Step 3: Write your notes down with the key points on one side and notes on the other. Skip a line between different ideas and topics.</vt:lpstr>
      <vt:lpstr>Step 4: Review and clarify your notes. Highlight main ideas, key points, dates, and people.   Step 5: Use what you did in step 4 to write a summary of your notes at the bottom of the page. </vt:lpstr>
      <vt:lpstr>PowerPoint Presentation</vt:lpstr>
      <vt:lpstr>Visual Note-taking</vt:lpstr>
      <vt:lpstr>Ted talk: Visual note taking  by Rachel Smith </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Note-taking</dc:title>
  <dc:creator>Oumama Kabli</dc:creator>
  <cp:lastModifiedBy>Oumama Kabli</cp:lastModifiedBy>
  <cp:revision>35</cp:revision>
  <dcterms:created xsi:type="dcterms:W3CDTF">2018-10-23T12:58:04Z</dcterms:created>
  <dcterms:modified xsi:type="dcterms:W3CDTF">2018-10-24T10:27:36Z</dcterms:modified>
</cp:coreProperties>
</file>