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58" r:id="rId5"/>
    <p:sldId id="259" r:id="rId6"/>
    <p:sldId id="260" r:id="rId7"/>
    <p:sldId id="261" r:id="rId8"/>
    <p:sldId id="262" r:id="rId9"/>
    <p:sldId id="265" r:id="rId10"/>
    <p:sldId id="263" r:id="rId11"/>
    <p:sldId id="264" r:id="rId12"/>
    <p:sldId id="266" r:id="rId13"/>
    <p:sldId id="267" r:id="rId14"/>
    <p:sldId id="268" r:id="rId15"/>
    <p:sldId id="269" r:id="rId16"/>
    <p:sldId id="270" r:id="rId17"/>
    <p:sldId id="273" r:id="rId18"/>
    <p:sldId id="274" r:id="rId19"/>
    <p:sldId id="271"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6"/>
    <p:restoredTop sz="94698"/>
  </p:normalViewPr>
  <p:slideViewPr>
    <p:cSldViewPr snapToGrid="0" snapToObjects="1">
      <p:cViewPr varScale="1">
        <p:scale>
          <a:sx n="86" d="100"/>
          <a:sy n="86" d="100"/>
        </p:scale>
        <p:origin x="240"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3/4/19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3/4/19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3/4/19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3/4/19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3/4/19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eareteachers.com/9-awesome-classroom-activities-that-teach-job-readiness-skills/" TargetMode="External"/><Relationship Id="rId2" Type="http://schemas.openxmlformats.org/officeDocument/2006/relationships/hyperlink" Target="https://www.realityworks.com/documents/resources/employabilityskills-studentworkbook-13-15.pdf" TargetMode="External"/><Relationship Id="rId1" Type="http://schemas.openxmlformats.org/officeDocument/2006/relationships/slideLayout" Target="../slideLayouts/slideLayout2.xml"/><Relationship Id="rId5" Type="http://schemas.openxmlformats.org/officeDocument/2006/relationships/hyperlink" Target="https://www.glassdoor.com/blog/interview-questions-you-should-be-prepared-to-answer-this-month/" TargetMode="External"/><Relationship Id="rId4" Type="http://schemas.openxmlformats.org/officeDocument/2006/relationships/hyperlink" Target="https://www.thebalancecareers.com/hard-skills-vs-soft-skills-206378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4C82-26B8-1C45-B953-5BFA00579BF6}"/>
              </a:ext>
            </a:extLst>
          </p:cNvPr>
          <p:cNvSpPr>
            <a:spLocks noGrp="1"/>
          </p:cNvSpPr>
          <p:nvPr>
            <p:ph type="ctrTitle"/>
          </p:nvPr>
        </p:nvSpPr>
        <p:spPr>
          <a:xfrm>
            <a:off x="1174058" y="1753480"/>
            <a:ext cx="10318418" cy="2572860"/>
          </a:xfrm>
        </p:spPr>
        <p:txBody>
          <a:bodyPr/>
          <a:lstStyle/>
          <a:p>
            <a:r>
              <a:rPr lang="en-US" dirty="0"/>
              <a:t>Preparing for a job Interview</a:t>
            </a:r>
          </a:p>
        </p:txBody>
      </p:sp>
      <p:sp>
        <p:nvSpPr>
          <p:cNvPr id="3" name="Subtitle 2">
            <a:extLst>
              <a:ext uri="{FF2B5EF4-FFF2-40B4-BE49-F238E27FC236}">
                <a16:creationId xmlns:a16="http://schemas.microsoft.com/office/drawing/2014/main" id="{305B42B9-F86A-304E-BED3-0A6D945E83B3}"/>
              </a:ext>
            </a:extLst>
          </p:cNvPr>
          <p:cNvSpPr>
            <a:spLocks noGrp="1"/>
          </p:cNvSpPr>
          <p:nvPr>
            <p:ph type="subTitle" idx="1"/>
          </p:nvPr>
        </p:nvSpPr>
        <p:spPr>
          <a:xfrm>
            <a:off x="529017" y="5951901"/>
            <a:ext cx="8045373" cy="742279"/>
          </a:xfrm>
        </p:spPr>
        <p:txBody>
          <a:bodyPr>
            <a:normAutofit lnSpcReduction="10000"/>
          </a:bodyPr>
          <a:lstStyle/>
          <a:p>
            <a:pPr algn="l"/>
            <a:r>
              <a:rPr lang="en-US" dirty="0"/>
              <a:t>Professor </a:t>
            </a:r>
            <a:r>
              <a:rPr lang="en-US" dirty="0" err="1"/>
              <a:t>Oumama</a:t>
            </a:r>
            <a:r>
              <a:rPr lang="en-US" dirty="0"/>
              <a:t> </a:t>
            </a:r>
            <a:r>
              <a:rPr lang="en-US" dirty="0" err="1"/>
              <a:t>Kabli</a:t>
            </a:r>
            <a:endParaRPr lang="en-US" dirty="0"/>
          </a:p>
          <a:p>
            <a:pPr algn="l"/>
            <a:r>
              <a:rPr lang="en-US" dirty="0"/>
              <a:t>March 5, 2019</a:t>
            </a:r>
          </a:p>
        </p:txBody>
      </p:sp>
      <p:pic>
        <p:nvPicPr>
          <p:cNvPr id="5" name="Picture 4">
            <a:extLst>
              <a:ext uri="{FF2B5EF4-FFF2-40B4-BE49-F238E27FC236}">
                <a16:creationId xmlns:a16="http://schemas.microsoft.com/office/drawing/2014/main" id="{473AB038-3B3A-8E46-ADC2-A61695C8D178}"/>
              </a:ext>
            </a:extLst>
          </p:cNvPr>
          <p:cNvPicPr>
            <a:picLocks noChangeAspect="1"/>
          </p:cNvPicPr>
          <p:nvPr/>
        </p:nvPicPr>
        <p:blipFill>
          <a:blip r:embed="rId2"/>
          <a:stretch>
            <a:fillRect/>
          </a:stretch>
        </p:blipFill>
        <p:spPr>
          <a:xfrm>
            <a:off x="8911988" y="4230806"/>
            <a:ext cx="3280012" cy="2627194"/>
          </a:xfrm>
          <a:prstGeom prst="rect">
            <a:avLst/>
          </a:prstGeom>
        </p:spPr>
      </p:pic>
    </p:spTree>
    <p:extLst>
      <p:ext uri="{BB962C8B-B14F-4D97-AF65-F5344CB8AC3E}">
        <p14:creationId xmlns:p14="http://schemas.microsoft.com/office/powerpoint/2010/main" val="156796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C627-9670-814F-81DB-40CC94EE31C4}"/>
              </a:ext>
            </a:extLst>
          </p:cNvPr>
          <p:cNvSpPr>
            <a:spLocks noGrp="1"/>
          </p:cNvSpPr>
          <p:nvPr>
            <p:ph type="title"/>
          </p:nvPr>
        </p:nvSpPr>
        <p:spPr/>
        <p:txBody>
          <a:bodyPr/>
          <a:lstStyle/>
          <a:p>
            <a:pPr algn="ctr"/>
            <a:r>
              <a:rPr lang="en-US" dirty="0"/>
              <a:t>Professional Dress</a:t>
            </a:r>
          </a:p>
        </p:txBody>
      </p:sp>
      <p:sp>
        <p:nvSpPr>
          <p:cNvPr id="3" name="Content Placeholder 2">
            <a:extLst>
              <a:ext uri="{FF2B5EF4-FFF2-40B4-BE49-F238E27FC236}">
                <a16:creationId xmlns:a16="http://schemas.microsoft.com/office/drawing/2014/main" id="{069B3A24-C7FA-5148-A736-A1C75D655440}"/>
              </a:ext>
            </a:extLst>
          </p:cNvPr>
          <p:cNvSpPr>
            <a:spLocks noGrp="1"/>
          </p:cNvSpPr>
          <p:nvPr>
            <p:ph idx="1"/>
          </p:nvPr>
        </p:nvSpPr>
        <p:spPr>
          <a:xfrm>
            <a:off x="1133397" y="1333167"/>
            <a:ext cx="11058603" cy="5970895"/>
          </a:xfrm>
        </p:spPr>
        <p:txBody>
          <a:bodyPr>
            <a:noAutofit/>
          </a:bodyPr>
          <a:lstStyle/>
          <a:p>
            <a:pPr marL="0" indent="0">
              <a:buNone/>
            </a:pPr>
            <a:r>
              <a:rPr lang="en-US" sz="3200" b="1" dirty="0">
                <a:solidFill>
                  <a:schemeClr val="tx1"/>
                </a:solidFill>
              </a:rPr>
              <a:t>Suits (men or women): </a:t>
            </a:r>
          </a:p>
          <a:p>
            <a:r>
              <a:rPr lang="en-US" sz="3200" dirty="0">
                <a:solidFill>
                  <a:schemeClr val="tx1"/>
                </a:solidFill>
              </a:rPr>
              <a:t>A conservative well-pressed (black, navy, gray, brown) pant or skirt suit is best. </a:t>
            </a:r>
          </a:p>
          <a:p>
            <a:r>
              <a:rPr lang="en-US" sz="3200" dirty="0">
                <a:solidFill>
                  <a:schemeClr val="tx1"/>
                </a:solidFill>
              </a:rPr>
              <a:t>Make sure the suit is not too tight to sit down comfortably and not too loose either. If you want to express yourself, simply add a colored shirt under the jacket, but avoid bright colored suits. </a:t>
            </a:r>
          </a:p>
          <a:p>
            <a:r>
              <a:rPr lang="en-US" sz="3200" dirty="0">
                <a:solidFill>
                  <a:schemeClr val="tx1"/>
                </a:solidFill>
              </a:rPr>
              <a:t>If you are wearing a tie, go for a solid color or a simple pattern. Trendy doesn’t always equal appropriate for a traditional interview.</a:t>
            </a:r>
          </a:p>
        </p:txBody>
      </p:sp>
    </p:spTree>
    <p:extLst>
      <p:ext uri="{BB962C8B-B14F-4D97-AF65-F5344CB8AC3E}">
        <p14:creationId xmlns:p14="http://schemas.microsoft.com/office/powerpoint/2010/main" val="1433251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0F1A-5D60-8B4E-843C-30B43450E11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7A02106-964A-114F-943F-D17CBF129874}"/>
              </a:ext>
            </a:extLst>
          </p:cNvPr>
          <p:cNvPicPr>
            <a:picLocks noGrp="1" noChangeAspect="1"/>
          </p:cNvPicPr>
          <p:nvPr>
            <p:ph idx="1"/>
          </p:nvPr>
        </p:nvPicPr>
        <p:blipFill>
          <a:blip r:embed="rId2"/>
          <a:stretch>
            <a:fillRect/>
          </a:stretch>
        </p:blipFill>
        <p:spPr>
          <a:xfrm>
            <a:off x="899170" y="0"/>
            <a:ext cx="10878848" cy="6734922"/>
          </a:xfrm>
        </p:spPr>
      </p:pic>
    </p:spTree>
    <p:extLst>
      <p:ext uri="{BB962C8B-B14F-4D97-AF65-F5344CB8AC3E}">
        <p14:creationId xmlns:p14="http://schemas.microsoft.com/office/powerpoint/2010/main" val="3814079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EEDC-39B3-2748-A350-98E86EC970DB}"/>
              </a:ext>
            </a:extLst>
          </p:cNvPr>
          <p:cNvSpPr>
            <a:spLocks noGrp="1"/>
          </p:cNvSpPr>
          <p:nvPr>
            <p:ph type="title"/>
          </p:nvPr>
        </p:nvSpPr>
        <p:spPr/>
        <p:txBody>
          <a:bodyPr/>
          <a:lstStyle/>
          <a:p>
            <a:pPr algn="ctr"/>
            <a:r>
              <a:rPr lang="en-US" dirty="0"/>
              <a:t>Professional Dress </a:t>
            </a:r>
            <a:r>
              <a:rPr lang="en-US" dirty="0" err="1"/>
              <a:t>Cont</a:t>
            </a:r>
            <a:r>
              <a:rPr lang="en-US" dirty="0"/>
              <a:t>…</a:t>
            </a:r>
          </a:p>
        </p:txBody>
      </p:sp>
      <p:sp>
        <p:nvSpPr>
          <p:cNvPr id="3" name="Content Placeholder 2">
            <a:extLst>
              <a:ext uri="{FF2B5EF4-FFF2-40B4-BE49-F238E27FC236}">
                <a16:creationId xmlns:a16="http://schemas.microsoft.com/office/drawing/2014/main" id="{D701A972-2A35-D24E-AECA-4AB8D9997A06}"/>
              </a:ext>
            </a:extLst>
          </p:cNvPr>
          <p:cNvSpPr>
            <a:spLocks noGrp="1"/>
          </p:cNvSpPr>
          <p:nvPr>
            <p:ph idx="1"/>
          </p:nvPr>
        </p:nvSpPr>
        <p:spPr>
          <a:xfrm>
            <a:off x="1064021" y="1396844"/>
            <a:ext cx="10553635" cy="5154081"/>
          </a:xfrm>
        </p:spPr>
        <p:txBody>
          <a:bodyPr>
            <a:normAutofit fontScale="77500" lnSpcReduction="20000"/>
          </a:bodyPr>
          <a:lstStyle/>
          <a:p>
            <a:pPr marL="0" indent="0">
              <a:buNone/>
            </a:pPr>
            <a:r>
              <a:rPr lang="en-US" sz="3600" b="1" dirty="0">
                <a:solidFill>
                  <a:schemeClr val="tx1"/>
                </a:solidFill>
              </a:rPr>
              <a:t>Shirt: </a:t>
            </a:r>
          </a:p>
          <a:p>
            <a:r>
              <a:rPr lang="en-US" sz="3600" dirty="0">
                <a:solidFill>
                  <a:schemeClr val="tx1"/>
                </a:solidFill>
              </a:rPr>
              <a:t>Select a top that is neat, pressed, and clean, such as traditional button-down or a simple round neckline. </a:t>
            </a:r>
          </a:p>
          <a:p>
            <a:r>
              <a:rPr lang="en-US" sz="3600" dirty="0">
                <a:solidFill>
                  <a:schemeClr val="tx1"/>
                </a:solidFill>
              </a:rPr>
              <a:t>Avoid shirts that can be interpreted as revealing. </a:t>
            </a:r>
          </a:p>
          <a:p>
            <a:r>
              <a:rPr lang="en-US" sz="3600" dirty="0">
                <a:solidFill>
                  <a:schemeClr val="tx1"/>
                </a:solidFill>
              </a:rPr>
              <a:t>Remember, business professional dress tends to be more conservative.</a:t>
            </a:r>
          </a:p>
          <a:p>
            <a:pPr marL="0" indent="0">
              <a:buNone/>
            </a:pPr>
            <a:r>
              <a:rPr lang="en-US" sz="3600" b="1" dirty="0">
                <a:solidFill>
                  <a:schemeClr val="tx1"/>
                </a:solidFill>
              </a:rPr>
              <a:t>Shoes: </a:t>
            </a:r>
          </a:p>
          <a:p>
            <a:r>
              <a:rPr lang="en-US" sz="3600" dirty="0">
                <a:solidFill>
                  <a:schemeClr val="tx1"/>
                </a:solidFill>
              </a:rPr>
              <a:t>Stay away from overly flashy or casual shoes draw attention away from your face </a:t>
            </a:r>
          </a:p>
          <a:p>
            <a:r>
              <a:rPr lang="en-US" sz="3600" dirty="0">
                <a:solidFill>
                  <a:schemeClr val="tx1"/>
                </a:solidFill>
              </a:rPr>
              <a:t>Select solid colored, closed-toed shoes that are clean and shined…in which you can comfortably walk!</a:t>
            </a:r>
          </a:p>
        </p:txBody>
      </p:sp>
    </p:spTree>
    <p:extLst>
      <p:ext uri="{BB962C8B-B14F-4D97-AF65-F5344CB8AC3E}">
        <p14:creationId xmlns:p14="http://schemas.microsoft.com/office/powerpoint/2010/main" val="419510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5ABF-4CA5-FF47-B273-FF2162628CF5}"/>
              </a:ext>
            </a:extLst>
          </p:cNvPr>
          <p:cNvSpPr>
            <a:spLocks noGrp="1"/>
          </p:cNvSpPr>
          <p:nvPr>
            <p:ph type="title"/>
          </p:nvPr>
        </p:nvSpPr>
        <p:spPr/>
        <p:txBody>
          <a:bodyPr/>
          <a:lstStyle/>
          <a:p>
            <a:pPr algn="ctr"/>
            <a:r>
              <a:rPr lang="en-US" dirty="0"/>
              <a:t>Professional dress </a:t>
            </a:r>
            <a:r>
              <a:rPr lang="en-US" dirty="0" err="1"/>
              <a:t>cont</a:t>
            </a:r>
            <a:r>
              <a:rPr lang="en-US" dirty="0"/>
              <a:t>…</a:t>
            </a:r>
          </a:p>
        </p:txBody>
      </p:sp>
      <p:sp>
        <p:nvSpPr>
          <p:cNvPr id="3" name="Content Placeholder 2">
            <a:extLst>
              <a:ext uri="{FF2B5EF4-FFF2-40B4-BE49-F238E27FC236}">
                <a16:creationId xmlns:a16="http://schemas.microsoft.com/office/drawing/2014/main" id="{000642A2-A3AA-7946-8F7C-A93AB3DE3235}"/>
              </a:ext>
            </a:extLst>
          </p:cNvPr>
          <p:cNvSpPr>
            <a:spLocks noGrp="1"/>
          </p:cNvSpPr>
          <p:nvPr>
            <p:ph idx="1"/>
          </p:nvPr>
        </p:nvSpPr>
        <p:spPr>
          <a:xfrm>
            <a:off x="1009430" y="1576318"/>
            <a:ext cx="10662818" cy="5165676"/>
          </a:xfrm>
        </p:spPr>
        <p:txBody>
          <a:bodyPr>
            <a:noAutofit/>
          </a:bodyPr>
          <a:lstStyle/>
          <a:p>
            <a:pPr marL="0" indent="0">
              <a:buNone/>
            </a:pPr>
            <a:r>
              <a:rPr lang="en-US" sz="2500" b="1" dirty="0">
                <a:solidFill>
                  <a:schemeClr val="tx1"/>
                </a:solidFill>
              </a:rPr>
              <a:t>Accessories/Grooming: </a:t>
            </a:r>
          </a:p>
          <a:p>
            <a:r>
              <a:rPr lang="en-US" sz="2500" dirty="0">
                <a:solidFill>
                  <a:schemeClr val="tx1"/>
                </a:solidFill>
              </a:rPr>
              <a:t>Coordinate your socks/hosiery with your outfit and shoes. </a:t>
            </a:r>
          </a:p>
          <a:p>
            <a:r>
              <a:rPr lang="en-US" sz="2500" dirty="0">
                <a:solidFill>
                  <a:schemeClr val="tx1"/>
                </a:solidFill>
              </a:rPr>
              <a:t>Always avoid socks that are white, have a bold pattern, or look athletic with your suit. Belts should also match your suit or shoes. </a:t>
            </a:r>
          </a:p>
          <a:p>
            <a:r>
              <a:rPr lang="en-US" sz="2500" dirty="0">
                <a:solidFill>
                  <a:schemeClr val="tx1"/>
                </a:solidFill>
              </a:rPr>
              <a:t>Keep your hair neat, including facial hair. Nails should also be clean and short. </a:t>
            </a:r>
          </a:p>
          <a:p>
            <a:r>
              <a:rPr lang="en-US" sz="2500" dirty="0">
                <a:solidFill>
                  <a:schemeClr val="tx1"/>
                </a:solidFill>
              </a:rPr>
              <a:t>Avoid strong fragrances. </a:t>
            </a:r>
          </a:p>
          <a:p>
            <a:r>
              <a:rPr lang="en-US" sz="2500" dirty="0">
                <a:solidFill>
                  <a:schemeClr val="tx1"/>
                </a:solidFill>
              </a:rPr>
              <a:t>Keep accessories and make-up simple and coordinated with your outfit. </a:t>
            </a:r>
          </a:p>
          <a:p>
            <a:r>
              <a:rPr lang="en-US" sz="2500" dirty="0">
                <a:solidFill>
                  <a:schemeClr val="tx1"/>
                </a:solidFill>
              </a:rPr>
              <a:t>Bring a portfolio to contain your notes and any extra professional documents, such as a resume, cover letter, or a list of your references. </a:t>
            </a:r>
          </a:p>
        </p:txBody>
      </p:sp>
    </p:spTree>
    <p:extLst>
      <p:ext uri="{BB962C8B-B14F-4D97-AF65-F5344CB8AC3E}">
        <p14:creationId xmlns:p14="http://schemas.microsoft.com/office/powerpoint/2010/main" val="226795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7ADF-3AB8-4C44-B128-B7ED8E6756CA}"/>
              </a:ext>
            </a:extLst>
          </p:cNvPr>
          <p:cNvSpPr>
            <a:spLocks noGrp="1"/>
          </p:cNvSpPr>
          <p:nvPr>
            <p:ph type="title"/>
          </p:nvPr>
        </p:nvSpPr>
        <p:spPr/>
        <p:txBody>
          <a:bodyPr/>
          <a:lstStyle/>
          <a:p>
            <a:pPr algn="ctr"/>
            <a:r>
              <a:rPr lang="en-US" dirty="0"/>
              <a:t>Plan your route!</a:t>
            </a:r>
          </a:p>
        </p:txBody>
      </p:sp>
      <p:sp>
        <p:nvSpPr>
          <p:cNvPr id="3" name="Content Placeholder 2">
            <a:extLst>
              <a:ext uri="{FF2B5EF4-FFF2-40B4-BE49-F238E27FC236}">
                <a16:creationId xmlns:a16="http://schemas.microsoft.com/office/drawing/2014/main" id="{C15729F7-D2A5-1846-B30D-D44E48714023}"/>
              </a:ext>
            </a:extLst>
          </p:cNvPr>
          <p:cNvSpPr>
            <a:spLocks noGrp="1"/>
          </p:cNvSpPr>
          <p:nvPr>
            <p:ph idx="1"/>
          </p:nvPr>
        </p:nvSpPr>
        <p:spPr>
          <a:xfrm>
            <a:off x="1012842" y="1874517"/>
            <a:ext cx="5497140" cy="3593591"/>
          </a:xfrm>
        </p:spPr>
        <p:txBody>
          <a:bodyPr>
            <a:noAutofit/>
          </a:bodyPr>
          <a:lstStyle/>
          <a:p>
            <a:pPr marL="0" indent="0">
              <a:buNone/>
            </a:pPr>
            <a:r>
              <a:rPr lang="en-US" sz="3200" dirty="0">
                <a:solidFill>
                  <a:schemeClr val="tx1"/>
                </a:solidFill>
              </a:rPr>
              <a:t>Calculate how long it takes you to get to the job interview location and practice your route so that you can plan accordingly for interview day. Plan to arrive 10-15 minutes early.</a:t>
            </a:r>
          </a:p>
        </p:txBody>
      </p:sp>
      <p:pic>
        <p:nvPicPr>
          <p:cNvPr id="5" name="Picture 4">
            <a:extLst>
              <a:ext uri="{FF2B5EF4-FFF2-40B4-BE49-F238E27FC236}">
                <a16:creationId xmlns:a16="http://schemas.microsoft.com/office/drawing/2014/main" id="{A7E9DACF-2AD1-2A44-B2EE-6131FB1982B9}"/>
              </a:ext>
            </a:extLst>
          </p:cNvPr>
          <p:cNvPicPr>
            <a:picLocks noChangeAspect="1"/>
          </p:cNvPicPr>
          <p:nvPr/>
        </p:nvPicPr>
        <p:blipFill>
          <a:blip r:embed="rId2"/>
          <a:stretch>
            <a:fillRect/>
          </a:stretch>
        </p:blipFill>
        <p:spPr>
          <a:xfrm>
            <a:off x="6509982" y="1846419"/>
            <a:ext cx="5363570" cy="3621690"/>
          </a:xfrm>
          <a:prstGeom prst="rect">
            <a:avLst/>
          </a:prstGeom>
        </p:spPr>
      </p:pic>
    </p:spTree>
    <p:extLst>
      <p:ext uri="{BB962C8B-B14F-4D97-AF65-F5344CB8AC3E}">
        <p14:creationId xmlns:p14="http://schemas.microsoft.com/office/powerpoint/2010/main" val="319484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A429-0EC3-8A47-B356-D4F766A6813A}"/>
              </a:ext>
            </a:extLst>
          </p:cNvPr>
          <p:cNvSpPr>
            <a:spLocks noGrp="1"/>
          </p:cNvSpPr>
          <p:nvPr>
            <p:ph type="title"/>
          </p:nvPr>
        </p:nvSpPr>
        <p:spPr/>
        <p:txBody>
          <a:bodyPr/>
          <a:lstStyle/>
          <a:p>
            <a:pPr algn="ctr"/>
            <a:r>
              <a:rPr lang="en-US" dirty="0"/>
              <a:t>Possible interview questions</a:t>
            </a:r>
          </a:p>
        </p:txBody>
      </p:sp>
      <p:sp>
        <p:nvSpPr>
          <p:cNvPr id="3" name="Content Placeholder 2">
            <a:extLst>
              <a:ext uri="{FF2B5EF4-FFF2-40B4-BE49-F238E27FC236}">
                <a16:creationId xmlns:a16="http://schemas.microsoft.com/office/drawing/2014/main" id="{1BB17097-9F90-E645-9872-4CD6B27A7E75}"/>
              </a:ext>
            </a:extLst>
          </p:cNvPr>
          <p:cNvSpPr>
            <a:spLocks noGrp="1"/>
          </p:cNvSpPr>
          <p:nvPr>
            <p:ph idx="1"/>
          </p:nvPr>
        </p:nvSpPr>
        <p:spPr/>
        <p:txBody>
          <a:bodyPr/>
          <a:lstStyle/>
          <a:p>
            <a:r>
              <a:rPr lang="en-US" b="1" dirty="0">
                <a:solidFill>
                  <a:schemeClr val="tx1"/>
                </a:solidFill>
              </a:rPr>
              <a:t>1. Tell me about yourself?</a:t>
            </a:r>
            <a:endParaRPr lang="en-US" dirty="0">
              <a:solidFill>
                <a:schemeClr val="tx1"/>
              </a:solidFill>
            </a:endParaRPr>
          </a:p>
          <a:p>
            <a:r>
              <a:rPr lang="en-US" b="1" dirty="0">
                <a:solidFill>
                  <a:schemeClr val="tx1"/>
                </a:solidFill>
              </a:rPr>
              <a:t>2. Why do you want to work for [insert company name]?</a:t>
            </a:r>
            <a:endParaRPr lang="en-US" dirty="0">
              <a:solidFill>
                <a:schemeClr val="tx1"/>
              </a:solidFill>
            </a:endParaRPr>
          </a:p>
          <a:p>
            <a:r>
              <a:rPr lang="en-US" b="1" dirty="0">
                <a:solidFill>
                  <a:schemeClr val="tx1"/>
                </a:solidFill>
              </a:rPr>
              <a:t>3. How did you hear about this job?</a:t>
            </a:r>
          </a:p>
          <a:p>
            <a:r>
              <a:rPr lang="en-US" b="1" dirty="0">
                <a:solidFill>
                  <a:schemeClr val="tx1"/>
                </a:solidFill>
              </a:rPr>
              <a:t>4. Tell me about something on your resume.</a:t>
            </a:r>
          </a:p>
          <a:p>
            <a:r>
              <a:rPr lang="en-US" b="1" dirty="0">
                <a:solidFill>
                  <a:schemeClr val="tx1"/>
                </a:solidFill>
              </a:rPr>
              <a:t>5. Why are you looking for a job? Or, why are you looking for a different job?</a:t>
            </a:r>
            <a:endParaRPr lang="en-US" dirty="0">
              <a:solidFill>
                <a:schemeClr val="tx1"/>
              </a:solidFill>
            </a:endParaRPr>
          </a:p>
          <a:p>
            <a:r>
              <a:rPr lang="en-US" b="1" dirty="0">
                <a:solidFill>
                  <a:schemeClr val="tx1"/>
                </a:solidFill>
              </a:rPr>
              <a:t>6. Why should we hire you?</a:t>
            </a:r>
          </a:p>
          <a:p>
            <a:r>
              <a:rPr lang="en-US" b="1" dirty="0">
                <a:solidFill>
                  <a:schemeClr val="tx1"/>
                </a:solidFill>
              </a:rPr>
              <a:t>7. Where do you see yourself in five years?</a:t>
            </a:r>
            <a:endParaRPr lang="en-US" dirty="0">
              <a:solidFill>
                <a:schemeClr val="tx1"/>
              </a:solidFill>
            </a:endParaRPr>
          </a:p>
          <a:p>
            <a:r>
              <a:rPr lang="en-US" b="1" dirty="0">
                <a:solidFill>
                  <a:schemeClr val="tx1"/>
                </a:solidFill>
              </a:rPr>
              <a:t>8. Tell me about a conflict you faced at work and how you dealt with it.</a:t>
            </a:r>
            <a:endParaRPr lang="en-US" dirty="0">
              <a:solidFill>
                <a:schemeClr val="tx1"/>
              </a:solidFill>
            </a:endParaRPr>
          </a:p>
          <a:p>
            <a:endParaRPr lang="en-US" dirty="0"/>
          </a:p>
          <a:p>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41106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C1D1-DF19-7B4A-B6F3-1007DCB1547E}"/>
              </a:ext>
            </a:extLst>
          </p:cNvPr>
          <p:cNvSpPr>
            <a:spLocks noGrp="1"/>
          </p:cNvSpPr>
          <p:nvPr>
            <p:ph type="title"/>
          </p:nvPr>
        </p:nvSpPr>
        <p:spPr/>
        <p:txBody>
          <a:bodyPr/>
          <a:lstStyle/>
          <a:p>
            <a:pPr algn="ctr"/>
            <a:r>
              <a:rPr lang="en-US" dirty="0"/>
              <a:t>Possible interview questions </a:t>
            </a:r>
            <a:r>
              <a:rPr lang="en-US" dirty="0" err="1"/>
              <a:t>cont</a:t>
            </a:r>
            <a:r>
              <a:rPr lang="en-US" dirty="0"/>
              <a:t>…</a:t>
            </a:r>
          </a:p>
        </p:txBody>
      </p:sp>
      <p:sp>
        <p:nvSpPr>
          <p:cNvPr id="3" name="Content Placeholder 2">
            <a:extLst>
              <a:ext uri="{FF2B5EF4-FFF2-40B4-BE49-F238E27FC236}">
                <a16:creationId xmlns:a16="http://schemas.microsoft.com/office/drawing/2014/main" id="{0ECE037E-C4D8-D240-A602-2DF6A8D1E399}"/>
              </a:ext>
            </a:extLst>
          </p:cNvPr>
          <p:cNvSpPr>
            <a:spLocks noGrp="1"/>
          </p:cNvSpPr>
          <p:nvPr>
            <p:ph idx="1"/>
          </p:nvPr>
        </p:nvSpPr>
        <p:spPr/>
        <p:txBody>
          <a:bodyPr>
            <a:normAutofit lnSpcReduction="10000"/>
          </a:bodyPr>
          <a:lstStyle/>
          <a:p>
            <a:r>
              <a:rPr lang="en-US" b="1" dirty="0">
                <a:solidFill>
                  <a:schemeClr val="tx1"/>
                </a:solidFill>
              </a:rPr>
              <a:t>9. What is your dream job?</a:t>
            </a:r>
            <a:endParaRPr lang="en-US" dirty="0">
              <a:solidFill>
                <a:schemeClr val="tx1"/>
              </a:solidFill>
            </a:endParaRPr>
          </a:p>
          <a:p>
            <a:r>
              <a:rPr lang="en-US" b="1" dirty="0">
                <a:solidFill>
                  <a:schemeClr val="tx1"/>
                </a:solidFill>
              </a:rPr>
              <a:t>10. What do you expect out of your team/co-workers?</a:t>
            </a:r>
            <a:endParaRPr lang="en-US" dirty="0">
              <a:solidFill>
                <a:schemeClr val="tx1"/>
              </a:solidFill>
            </a:endParaRPr>
          </a:p>
          <a:p>
            <a:r>
              <a:rPr lang="en-US" b="1" dirty="0">
                <a:solidFill>
                  <a:schemeClr val="tx1"/>
                </a:solidFill>
              </a:rPr>
              <a:t>11. What do you expect out of your manager?</a:t>
            </a:r>
            <a:endParaRPr lang="en-US" dirty="0">
              <a:solidFill>
                <a:schemeClr val="tx1"/>
              </a:solidFill>
            </a:endParaRPr>
          </a:p>
          <a:p>
            <a:r>
              <a:rPr lang="en-US" b="1" dirty="0">
                <a:solidFill>
                  <a:schemeClr val="tx1"/>
                </a:solidFill>
              </a:rPr>
              <a:t>12. How do you deal with stress?</a:t>
            </a:r>
            <a:endParaRPr lang="en-US" dirty="0">
              <a:solidFill>
                <a:schemeClr val="tx1"/>
              </a:solidFill>
            </a:endParaRPr>
          </a:p>
          <a:p>
            <a:r>
              <a:rPr lang="en-US" b="1" dirty="0">
                <a:solidFill>
                  <a:schemeClr val="tx1"/>
                </a:solidFill>
              </a:rPr>
              <a:t>13. What would the first 30 days in this position look like for you?</a:t>
            </a:r>
          </a:p>
          <a:p>
            <a:r>
              <a:rPr lang="en-US" b="1" dirty="0">
                <a:solidFill>
                  <a:schemeClr val="tx1"/>
                </a:solidFill>
              </a:rPr>
              <a:t>14. What are your salary requirements?</a:t>
            </a:r>
            <a:endParaRPr lang="en-US" dirty="0">
              <a:solidFill>
                <a:schemeClr val="tx1"/>
              </a:solidFill>
            </a:endParaRPr>
          </a:p>
          <a:p>
            <a:r>
              <a:rPr lang="en-US" b="1" dirty="0">
                <a:solidFill>
                  <a:schemeClr val="tx1"/>
                </a:solidFill>
              </a:rPr>
              <a:t>15. Do you have any questions?</a:t>
            </a:r>
          </a:p>
          <a:p>
            <a:endParaRPr lang="en-US" b="1" dirty="0">
              <a:solidFill>
                <a:schemeClr val="tx1"/>
              </a:solidFill>
            </a:endParaRPr>
          </a:p>
          <a:p>
            <a:r>
              <a:rPr lang="en-US" b="1" dirty="0">
                <a:solidFill>
                  <a:schemeClr val="tx1"/>
                </a:solidFill>
              </a:rPr>
              <a:t>**What do you think are the most important questions out of this list?</a:t>
            </a: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363494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1D0CB-7E11-0745-A189-05E5D6E2EE4D}"/>
              </a:ext>
            </a:extLst>
          </p:cNvPr>
          <p:cNvSpPr>
            <a:spLocks noGrp="1"/>
          </p:cNvSpPr>
          <p:nvPr>
            <p:ph type="title"/>
          </p:nvPr>
        </p:nvSpPr>
        <p:spPr>
          <a:xfrm>
            <a:off x="1947713" y="150373"/>
            <a:ext cx="8329050" cy="67991"/>
          </a:xfrm>
        </p:spPr>
        <p:txBody>
          <a:bodyPr>
            <a:normAutofit fontScale="90000"/>
          </a:bodyPr>
          <a:lstStyle/>
          <a:p>
            <a:pPr algn="ctr"/>
            <a:r>
              <a:rPr lang="en-US" dirty="0"/>
              <a:t>Hard Skills vs. Soft Skills</a:t>
            </a:r>
          </a:p>
        </p:txBody>
      </p:sp>
      <p:pic>
        <p:nvPicPr>
          <p:cNvPr id="9" name="Content Placeholder 8">
            <a:extLst>
              <a:ext uri="{FF2B5EF4-FFF2-40B4-BE49-F238E27FC236}">
                <a16:creationId xmlns:a16="http://schemas.microsoft.com/office/drawing/2014/main" id="{EA058992-B9A6-B148-A3DE-CE532914F1CF}"/>
              </a:ext>
            </a:extLst>
          </p:cNvPr>
          <p:cNvPicPr>
            <a:picLocks noGrp="1" noChangeAspect="1"/>
          </p:cNvPicPr>
          <p:nvPr>
            <p:ph idx="1"/>
          </p:nvPr>
        </p:nvPicPr>
        <p:blipFill>
          <a:blip r:embed="rId2"/>
          <a:stretch>
            <a:fillRect/>
          </a:stretch>
        </p:blipFill>
        <p:spPr>
          <a:xfrm>
            <a:off x="1673090" y="880379"/>
            <a:ext cx="8878295" cy="5691018"/>
          </a:xfrm>
        </p:spPr>
      </p:pic>
    </p:spTree>
    <p:extLst>
      <p:ext uri="{BB962C8B-B14F-4D97-AF65-F5344CB8AC3E}">
        <p14:creationId xmlns:p14="http://schemas.microsoft.com/office/powerpoint/2010/main" val="284624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B613F6-7893-1646-A7EF-BD3C16C9F58B}"/>
              </a:ext>
            </a:extLst>
          </p:cNvPr>
          <p:cNvPicPr>
            <a:picLocks noGrp="1" noChangeAspect="1"/>
          </p:cNvPicPr>
          <p:nvPr>
            <p:ph idx="1"/>
          </p:nvPr>
        </p:nvPicPr>
        <p:blipFill>
          <a:blip r:embed="rId2"/>
          <a:stretch>
            <a:fillRect/>
          </a:stretch>
        </p:blipFill>
        <p:spPr>
          <a:xfrm>
            <a:off x="2490485" y="-1"/>
            <a:ext cx="7088374" cy="6858001"/>
          </a:xfrm>
        </p:spPr>
      </p:pic>
    </p:spTree>
    <p:extLst>
      <p:ext uri="{BB962C8B-B14F-4D97-AF65-F5344CB8AC3E}">
        <p14:creationId xmlns:p14="http://schemas.microsoft.com/office/powerpoint/2010/main" val="376546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5676-51C5-7248-A7C8-8FA1960423C0}"/>
              </a:ext>
            </a:extLst>
          </p:cNvPr>
          <p:cNvSpPr>
            <a:spLocks noGrp="1"/>
          </p:cNvSpPr>
          <p:nvPr>
            <p:ph type="title"/>
          </p:nvPr>
        </p:nvSpPr>
        <p:spPr/>
        <p:txBody>
          <a:bodyPr/>
          <a:lstStyle/>
          <a:p>
            <a:pPr algn="ctr"/>
            <a:r>
              <a:rPr lang="en-US" dirty="0">
                <a:solidFill>
                  <a:schemeClr val="tx1"/>
                </a:solidFill>
              </a:rPr>
              <a:t>Teamwork Activity</a:t>
            </a:r>
          </a:p>
        </p:txBody>
      </p:sp>
      <p:pic>
        <p:nvPicPr>
          <p:cNvPr id="5" name="Content Placeholder 4">
            <a:extLst>
              <a:ext uri="{FF2B5EF4-FFF2-40B4-BE49-F238E27FC236}">
                <a16:creationId xmlns:a16="http://schemas.microsoft.com/office/drawing/2014/main" id="{FBCF6061-526F-0543-9D7F-AE12DBD51103}"/>
              </a:ext>
            </a:extLst>
          </p:cNvPr>
          <p:cNvPicPr>
            <a:picLocks noGrp="1" noChangeAspect="1"/>
          </p:cNvPicPr>
          <p:nvPr>
            <p:ph idx="1"/>
          </p:nvPr>
        </p:nvPicPr>
        <p:blipFill>
          <a:blip r:embed="rId2"/>
          <a:stretch>
            <a:fillRect/>
          </a:stretch>
        </p:blipFill>
        <p:spPr>
          <a:xfrm>
            <a:off x="3456600" y="1244812"/>
            <a:ext cx="5550922" cy="5401847"/>
          </a:xfrm>
        </p:spPr>
      </p:pic>
    </p:spTree>
    <p:extLst>
      <p:ext uri="{BB962C8B-B14F-4D97-AF65-F5344CB8AC3E}">
        <p14:creationId xmlns:p14="http://schemas.microsoft.com/office/powerpoint/2010/main" val="376516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1F091F2-BFB8-314C-841E-0E22ED3254D0}"/>
              </a:ext>
            </a:extLst>
          </p:cNvPr>
          <p:cNvPicPr>
            <a:picLocks noGrp="1" noChangeAspect="1"/>
          </p:cNvPicPr>
          <p:nvPr>
            <p:ph idx="1"/>
          </p:nvPr>
        </p:nvPicPr>
        <p:blipFill>
          <a:blip r:embed="rId2"/>
          <a:stretch>
            <a:fillRect/>
          </a:stretch>
        </p:blipFill>
        <p:spPr>
          <a:xfrm>
            <a:off x="1031412" y="1072224"/>
            <a:ext cx="10801196" cy="5082916"/>
          </a:xfrm>
        </p:spPr>
      </p:pic>
    </p:spTree>
    <p:extLst>
      <p:ext uri="{BB962C8B-B14F-4D97-AF65-F5344CB8AC3E}">
        <p14:creationId xmlns:p14="http://schemas.microsoft.com/office/powerpoint/2010/main" val="238554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CA0B67-6FC7-5D4C-9E6D-8C8272E99C29}"/>
              </a:ext>
            </a:extLst>
          </p:cNvPr>
          <p:cNvPicPr>
            <a:picLocks noGrp="1" noChangeAspect="1"/>
          </p:cNvPicPr>
          <p:nvPr>
            <p:ph idx="1"/>
          </p:nvPr>
        </p:nvPicPr>
        <p:blipFill>
          <a:blip r:embed="rId2"/>
          <a:stretch>
            <a:fillRect/>
          </a:stretch>
        </p:blipFill>
        <p:spPr>
          <a:xfrm>
            <a:off x="1385733" y="436729"/>
            <a:ext cx="10024184" cy="5663820"/>
          </a:xfrm>
        </p:spPr>
      </p:pic>
    </p:spTree>
    <p:extLst>
      <p:ext uri="{BB962C8B-B14F-4D97-AF65-F5344CB8AC3E}">
        <p14:creationId xmlns:p14="http://schemas.microsoft.com/office/powerpoint/2010/main" val="379511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FAF14E-A26C-5346-A8CC-98397220CEA8}"/>
              </a:ext>
            </a:extLst>
          </p:cNvPr>
          <p:cNvPicPr>
            <a:picLocks noGrp="1" noChangeAspect="1"/>
          </p:cNvPicPr>
          <p:nvPr>
            <p:ph idx="1"/>
          </p:nvPr>
        </p:nvPicPr>
        <p:blipFill>
          <a:blip r:embed="rId2"/>
          <a:stretch>
            <a:fillRect/>
          </a:stretch>
        </p:blipFill>
        <p:spPr>
          <a:xfrm>
            <a:off x="1050628" y="1"/>
            <a:ext cx="10154184" cy="6858000"/>
          </a:xfrm>
        </p:spPr>
      </p:pic>
    </p:spTree>
    <p:extLst>
      <p:ext uri="{BB962C8B-B14F-4D97-AF65-F5344CB8AC3E}">
        <p14:creationId xmlns:p14="http://schemas.microsoft.com/office/powerpoint/2010/main" val="137911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8D06-82AA-A74E-A4D5-C3EA7B006CD7}"/>
              </a:ext>
            </a:extLst>
          </p:cNvPr>
          <p:cNvSpPr>
            <a:spLocks noGrp="1"/>
          </p:cNvSpPr>
          <p:nvPr>
            <p:ph type="title"/>
          </p:nvPr>
        </p:nvSpPr>
        <p:spPr/>
        <p:txBody>
          <a:bodyPr/>
          <a:lstStyle/>
          <a:p>
            <a:pPr algn="ctr"/>
            <a:r>
              <a:rPr lang="en-US" dirty="0"/>
              <a:t>Sources</a:t>
            </a:r>
          </a:p>
        </p:txBody>
      </p:sp>
      <p:sp>
        <p:nvSpPr>
          <p:cNvPr id="3" name="Content Placeholder 2">
            <a:extLst>
              <a:ext uri="{FF2B5EF4-FFF2-40B4-BE49-F238E27FC236}">
                <a16:creationId xmlns:a16="http://schemas.microsoft.com/office/drawing/2014/main" id="{0140F837-30F0-214D-B972-22FB43C752A1}"/>
              </a:ext>
            </a:extLst>
          </p:cNvPr>
          <p:cNvSpPr>
            <a:spLocks noGrp="1"/>
          </p:cNvSpPr>
          <p:nvPr>
            <p:ph idx="1"/>
          </p:nvPr>
        </p:nvSpPr>
        <p:spPr/>
        <p:txBody>
          <a:bodyPr/>
          <a:lstStyle/>
          <a:p>
            <a:r>
              <a:rPr lang="en-US" dirty="0">
                <a:hlinkClick r:id="rId2"/>
              </a:rPr>
              <a:t>https://www.realityworks.com/documents/resources/employabilityskills-studentworkbook-13-15.pdf</a:t>
            </a:r>
            <a:endParaRPr lang="en-US" dirty="0"/>
          </a:p>
          <a:p>
            <a:r>
              <a:rPr lang="en-US" dirty="0">
                <a:hlinkClick r:id="rId3"/>
              </a:rPr>
              <a:t>https://www.weareteachers.com/9-awesome-classroom-activities-that-teach-job-readiness-skills/</a:t>
            </a:r>
            <a:endParaRPr lang="en-US" dirty="0"/>
          </a:p>
          <a:p>
            <a:r>
              <a:rPr lang="en-US" dirty="0">
                <a:hlinkClick r:id="rId4"/>
              </a:rPr>
              <a:t>https://www.thebalancecareers.com/hard-skills-vs-soft-skills-2063780</a:t>
            </a:r>
            <a:endParaRPr lang="en-US" dirty="0"/>
          </a:p>
          <a:p>
            <a:r>
              <a:rPr lang="en-US" dirty="0">
                <a:hlinkClick r:id="rId5"/>
              </a:rPr>
              <a:t>https://www.glassdoor.com/blog/interview-questions-you-should-be-prepared-to-answer-this-month/</a:t>
            </a:r>
            <a:endParaRPr lang="en-US" dirty="0"/>
          </a:p>
          <a:p>
            <a:pPr marL="0" indent="0">
              <a:buNone/>
            </a:pPr>
            <a:endParaRPr lang="en-US" dirty="0"/>
          </a:p>
        </p:txBody>
      </p:sp>
    </p:spTree>
    <p:extLst>
      <p:ext uri="{BB962C8B-B14F-4D97-AF65-F5344CB8AC3E}">
        <p14:creationId xmlns:p14="http://schemas.microsoft.com/office/powerpoint/2010/main" val="2963195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FC54D-1DAC-1247-A8E1-A3D0F92C669A}"/>
              </a:ext>
            </a:extLst>
          </p:cNvPr>
          <p:cNvSpPr>
            <a:spLocks noGrp="1"/>
          </p:cNvSpPr>
          <p:nvPr>
            <p:ph type="title"/>
          </p:nvPr>
        </p:nvSpPr>
        <p:spPr/>
        <p:txBody>
          <a:bodyPr/>
          <a:lstStyle/>
          <a:p>
            <a:pPr algn="ctr"/>
            <a:r>
              <a:rPr lang="en-US" dirty="0"/>
              <a:t>Before the interview</a:t>
            </a:r>
          </a:p>
        </p:txBody>
      </p:sp>
      <p:sp>
        <p:nvSpPr>
          <p:cNvPr id="3" name="Content Placeholder 2">
            <a:extLst>
              <a:ext uri="{FF2B5EF4-FFF2-40B4-BE49-F238E27FC236}">
                <a16:creationId xmlns:a16="http://schemas.microsoft.com/office/drawing/2014/main" id="{684E1BD1-8B97-5D4F-8056-BC5FD1F17BF4}"/>
              </a:ext>
            </a:extLst>
          </p:cNvPr>
          <p:cNvSpPr>
            <a:spLocks noGrp="1"/>
          </p:cNvSpPr>
          <p:nvPr>
            <p:ph idx="1"/>
          </p:nvPr>
        </p:nvSpPr>
        <p:spPr>
          <a:xfrm>
            <a:off x="1142496" y="1371601"/>
            <a:ext cx="10178322" cy="5247563"/>
          </a:xfrm>
        </p:spPr>
        <p:txBody>
          <a:bodyPr>
            <a:noAutofit/>
          </a:bodyPr>
          <a:lstStyle/>
          <a:p>
            <a:pPr marL="0" indent="0">
              <a:buNone/>
            </a:pPr>
            <a:r>
              <a:rPr lang="en-US" sz="4000" b="1" dirty="0">
                <a:solidFill>
                  <a:schemeClr val="tx1"/>
                </a:solidFill>
              </a:rPr>
              <a:t>Do Your Research!</a:t>
            </a:r>
          </a:p>
          <a:p>
            <a:pPr marL="0" indent="0">
              <a:buNone/>
            </a:pPr>
            <a:r>
              <a:rPr lang="en-US" sz="4000" dirty="0">
                <a:solidFill>
                  <a:schemeClr val="tx1"/>
                </a:solidFill>
              </a:rPr>
              <a:t>Take the time to learn about the job and specific company you will be meeting with. You should become familiar with the company’s philosophy and values to find out what they are looking for in an employee. </a:t>
            </a:r>
          </a:p>
        </p:txBody>
      </p:sp>
    </p:spTree>
    <p:extLst>
      <p:ext uri="{BB962C8B-B14F-4D97-AF65-F5344CB8AC3E}">
        <p14:creationId xmlns:p14="http://schemas.microsoft.com/office/powerpoint/2010/main" val="145305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0AAC-DEB2-A84E-8399-2ECBFE498087}"/>
              </a:ext>
            </a:extLst>
          </p:cNvPr>
          <p:cNvSpPr>
            <a:spLocks noGrp="1"/>
          </p:cNvSpPr>
          <p:nvPr>
            <p:ph type="title"/>
          </p:nvPr>
        </p:nvSpPr>
        <p:spPr/>
        <p:txBody>
          <a:bodyPr/>
          <a:lstStyle/>
          <a:p>
            <a:pPr algn="ctr"/>
            <a:r>
              <a:rPr lang="en-US" dirty="0"/>
              <a:t>Before the interview </a:t>
            </a:r>
            <a:r>
              <a:rPr lang="en-US" dirty="0" err="1"/>
              <a:t>cont</a:t>
            </a:r>
            <a:r>
              <a:rPr lang="en-US" dirty="0"/>
              <a:t>…</a:t>
            </a:r>
          </a:p>
        </p:txBody>
      </p:sp>
      <p:sp>
        <p:nvSpPr>
          <p:cNvPr id="3" name="Content Placeholder 2">
            <a:extLst>
              <a:ext uri="{FF2B5EF4-FFF2-40B4-BE49-F238E27FC236}">
                <a16:creationId xmlns:a16="http://schemas.microsoft.com/office/drawing/2014/main" id="{E9F88123-4734-0740-9364-F78EB28167D8}"/>
              </a:ext>
            </a:extLst>
          </p:cNvPr>
          <p:cNvSpPr>
            <a:spLocks noGrp="1"/>
          </p:cNvSpPr>
          <p:nvPr>
            <p:ph idx="1"/>
          </p:nvPr>
        </p:nvSpPr>
        <p:spPr>
          <a:xfrm>
            <a:off x="951428" y="1230809"/>
            <a:ext cx="11049504" cy="5627191"/>
          </a:xfrm>
        </p:spPr>
        <p:txBody>
          <a:bodyPr>
            <a:noAutofit/>
          </a:bodyPr>
          <a:lstStyle/>
          <a:p>
            <a:pPr marL="0" indent="0">
              <a:buNone/>
            </a:pPr>
            <a:r>
              <a:rPr lang="en-US" sz="2400" b="1" dirty="0">
                <a:solidFill>
                  <a:schemeClr val="tx1"/>
                </a:solidFill>
              </a:rPr>
              <a:t>Interview Format </a:t>
            </a:r>
          </a:p>
          <a:p>
            <a:pPr marL="0" indent="0">
              <a:buNone/>
            </a:pPr>
            <a:r>
              <a:rPr lang="en-US" sz="2400" dirty="0">
                <a:solidFill>
                  <a:schemeClr val="tx1"/>
                </a:solidFill>
              </a:rPr>
              <a:t>Find out some information about the interview itself. For example, who will be interviewing you – the hiring manager, the CEO, an employee? Are you going to be interviewed by more than one person? </a:t>
            </a:r>
          </a:p>
          <a:p>
            <a:pPr marL="0" indent="0">
              <a:buNone/>
            </a:pPr>
            <a:endParaRPr lang="en-US" sz="2400" dirty="0">
              <a:solidFill>
                <a:schemeClr val="tx1"/>
              </a:solidFill>
            </a:endParaRPr>
          </a:p>
          <a:p>
            <a:pPr marL="0" indent="0">
              <a:buNone/>
            </a:pPr>
            <a:r>
              <a:rPr lang="en-US" sz="2400" dirty="0">
                <a:solidFill>
                  <a:schemeClr val="tx1"/>
                </a:solidFill>
              </a:rPr>
              <a:t>If certain logistics about the interview are not clear, it is perfectly acceptable to contact the employer to seek out the information you need. </a:t>
            </a:r>
          </a:p>
          <a:p>
            <a:pPr marL="0" indent="0">
              <a:buNone/>
            </a:pPr>
            <a:endParaRPr lang="en-US" sz="2400" dirty="0">
              <a:solidFill>
                <a:schemeClr val="tx1"/>
              </a:solidFill>
            </a:endParaRPr>
          </a:p>
          <a:p>
            <a:pPr marL="0" indent="0">
              <a:buNone/>
            </a:pPr>
            <a:r>
              <a:rPr lang="en-US" sz="2400" b="1" dirty="0">
                <a:solidFill>
                  <a:schemeClr val="tx1"/>
                </a:solidFill>
              </a:rPr>
              <a:t>OR, </a:t>
            </a:r>
            <a:r>
              <a:rPr lang="en-US" sz="2400" dirty="0">
                <a:solidFill>
                  <a:schemeClr val="tx1"/>
                </a:solidFill>
              </a:rPr>
              <a:t>do a Google search to see if there is anything online about the company’s interview protocol. You’d be surprised about what you can find online. </a:t>
            </a:r>
          </a:p>
        </p:txBody>
      </p:sp>
    </p:spTree>
    <p:extLst>
      <p:ext uri="{BB962C8B-B14F-4D97-AF65-F5344CB8AC3E}">
        <p14:creationId xmlns:p14="http://schemas.microsoft.com/office/powerpoint/2010/main" val="7267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A7F7-07F0-0B40-81A0-96C5C1A6EC99}"/>
              </a:ext>
            </a:extLst>
          </p:cNvPr>
          <p:cNvSpPr>
            <a:spLocks noGrp="1"/>
          </p:cNvSpPr>
          <p:nvPr>
            <p:ph type="title"/>
          </p:nvPr>
        </p:nvSpPr>
        <p:spPr/>
        <p:txBody>
          <a:bodyPr/>
          <a:lstStyle/>
          <a:p>
            <a:pPr algn="ctr"/>
            <a:r>
              <a:rPr lang="en-US" dirty="0"/>
              <a:t>Before the interview </a:t>
            </a:r>
            <a:r>
              <a:rPr lang="en-US" dirty="0" err="1"/>
              <a:t>cont</a:t>
            </a:r>
            <a:r>
              <a:rPr lang="en-US" dirty="0"/>
              <a:t>…</a:t>
            </a:r>
          </a:p>
        </p:txBody>
      </p:sp>
      <p:sp>
        <p:nvSpPr>
          <p:cNvPr id="3" name="Content Placeholder 2">
            <a:extLst>
              <a:ext uri="{FF2B5EF4-FFF2-40B4-BE49-F238E27FC236}">
                <a16:creationId xmlns:a16="http://schemas.microsoft.com/office/drawing/2014/main" id="{DBDB9D09-1792-6148-BFB1-C18C3979530A}"/>
              </a:ext>
            </a:extLst>
          </p:cNvPr>
          <p:cNvSpPr>
            <a:spLocks noGrp="1"/>
          </p:cNvSpPr>
          <p:nvPr>
            <p:ph idx="1"/>
          </p:nvPr>
        </p:nvSpPr>
        <p:spPr>
          <a:xfrm>
            <a:off x="1251678" y="1492380"/>
            <a:ext cx="10178322" cy="4005075"/>
          </a:xfrm>
        </p:spPr>
        <p:txBody>
          <a:bodyPr>
            <a:normAutofit fontScale="85000" lnSpcReduction="20000"/>
          </a:bodyPr>
          <a:lstStyle/>
          <a:p>
            <a:pPr marL="0" indent="0">
              <a:buNone/>
            </a:pPr>
            <a:r>
              <a:rPr lang="en-US" sz="4400" b="1" dirty="0">
                <a:solidFill>
                  <a:schemeClr val="tx1"/>
                </a:solidFill>
              </a:rPr>
              <a:t>Practice! </a:t>
            </a:r>
          </a:p>
          <a:p>
            <a:pPr marL="0" indent="0">
              <a:buNone/>
            </a:pPr>
            <a:r>
              <a:rPr lang="en-US" sz="4400" dirty="0">
                <a:solidFill>
                  <a:schemeClr val="tx1"/>
                </a:solidFill>
              </a:rPr>
              <a:t>Participate in a mock interview if possible or practice responding to interview questions with a available family and friends.</a:t>
            </a:r>
          </a:p>
          <a:p>
            <a:pPr marL="0" indent="0">
              <a:buNone/>
            </a:pPr>
            <a:endParaRPr lang="en-US" sz="4400" dirty="0">
              <a:solidFill>
                <a:schemeClr val="tx1"/>
              </a:solidFill>
            </a:endParaRPr>
          </a:p>
          <a:p>
            <a:pPr marL="0" indent="0">
              <a:buNone/>
            </a:pPr>
            <a:r>
              <a:rPr lang="en-US" sz="4400" dirty="0">
                <a:solidFill>
                  <a:schemeClr val="tx1"/>
                </a:solidFill>
              </a:rPr>
              <a:t>**We focus on this next week when we discuss possible interview questions**</a:t>
            </a:r>
          </a:p>
        </p:txBody>
      </p:sp>
    </p:spTree>
    <p:extLst>
      <p:ext uri="{BB962C8B-B14F-4D97-AF65-F5344CB8AC3E}">
        <p14:creationId xmlns:p14="http://schemas.microsoft.com/office/powerpoint/2010/main" val="289552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500E-983F-714B-907F-9F7C0255D650}"/>
              </a:ext>
            </a:extLst>
          </p:cNvPr>
          <p:cNvSpPr>
            <a:spLocks noGrp="1"/>
          </p:cNvSpPr>
          <p:nvPr>
            <p:ph type="title"/>
          </p:nvPr>
        </p:nvSpPr>
        <p:spPr/>
        <p:txBody>
          <a:bodyPr/>
          <a:lstStyle/>
          <a:p>
            <a:pPr algn="ctr"/>
            <a:r>
              <a:rPr lang="en-US" dirty="0"/>
              <a:t>Before the interview </a:t>
            </a:r>
            <a:r>
              <a:rPr lang="en-US" dirty="0" err="1"/>
              <a:t>cont</a:t>
            </a:r>
            <a:r>
              <a:rPr lang="en-US" dirty="0"/>
              <a:t>…</a:t>
            </a:r>
          </a:p>
        </p:txBody>
      </p:sp>
      <p:sp>
        <p:nvSpPr>
          <p:cNvPr id="3" name="Content Placeholder 2">
            <a:extLst>
              <a:ext uri="{FF2B5EF4-FFF2-40B4-BE49-F238E27FC236}">
                <a16:creationId xmlns:a16="http://schemas.microsoft.com/office/drawing/2014/main" id="{86E118D0-8DF1-7645-B965-836DFFE7486B}"/>
              </a:ext>
            </a:extLst>
          </p:cNvPr>
          <p:cNvSpPr>
            <a:spLocks noGrp="1"/>
          </p:cNvSpPr>
          <p:nvPr>
            <p:ph idx="1"/>
          </p:nvPr>
        </p:nvSpPr>
        <p:spPr>
          <a:xfrm>
            <a:off x="1084493" y="1699147"/>
            <a:ext cx="10512692" cy="4183038"/>
          </a:xfrm>
        </p:spPr>
        <p:txBody>
          <a:bodyPr>
            <a:noAutofit/>
          </a:bodyPr>
          <a:lstStyle/>
          <a:p>
            <a:pPr marL="0" indent="0">
              <a:buNone/>
            </a:pPr>
            <a:r>
              <a:rPr lang="en-US" sz="4400" b="1" dirty="0">
                <a:solidFill>
                  <a:schemeClr val="tx1"/>
                </a:solidFill>
              </a:rPr>
              <a:t>Prep Application Materials </a:t>
            </a:r>
          </a:p>
          <a:p>
            <a:pPr marL="0" indent="0">
              <a:buNone/>
            </a:pPr>
            <a:r>
              <a:rPr lang="en-US" sz="4400" dirty="0">
                <a:solidFill>
                  <a:schemeClr val="tx1"/>
                </a:solidFill>
              </a:rPr>
              <a:t>Go over your application materials – resume, cover letter, essays – and be prepared to talk about their content and your experiences.</a:t>
            </a:r>
          </a:p>
        </p:txBody>
      </p:sp>
    </p:spTree>
    <p:extLst>
      <p:ext uri="{BB962C8B-B14F-4D97-AF65-F5344CB8AC3E}">
        <p14:creationId xmlns:p14="http://schemas.microsoft.com/office/powerpoint/2010/main" val="253780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8E3D-CEE7-C044-8CF5-A7A859D1A8E3}"/>
              </a:ext>
            </a:extLst>
          </p:cNvPr>
          <p:cNvSpPr>
            <a:spLocks noGrp="1"/>
          </p:cNvSpPr>
          <p:nvPr>
            <p:ph type="title"/>
          </p:nvPr>
        </p:nvSpPr>
        <p:spPr/>
        <p:txBody>
          <a:bodyPr/>
          <a:lstStyle/>
          <a:p>
            <a:pPr algn="ctr"/>
            <a:r>
              <a:rPr lang="en-US" dirty="0"/>
              <a:t>Before the interview </a:t>
            </a:r>
            <a:r>
              <a:rPr lang="en-US" dirty="0" err="1"/>
              <a:t>cont</a:t>
            </a:r>
            <a:r>
              <a:rPr lang="en-US" dirty="0"/>
              <a:t>…</a:t>
            </a:r>
          </a:p>
        </p:txBody>
      </p:sp>
      <p:sp>
        <p:nvSpPr>
          <p:cNvPr id="3" name="Content Placeholder 2">
            <a:extLst>
              <a:ext uri="{FF2B5EF4-FFF2-40B4-BE49-F238E27FC236}">
                <a16:creationId xmlns:a16="http://schemas.microsoft.com/office/drawing/2014/main" id="{7953DD7B-4DDB-4445-8E29-2920216A9AAD}"/>
              </a:ext>
            </a:extLst>
          </p:cNvPr>
          <p:cNvSpPr>
            <a:spLocks noGrp="1"/>
          </p:cNvSpPr>
          <p:nvPr>
            <p:ph idx="1"/>
          </p:nvPr>
        </p:nvSpPr>
        <p:spPr>
          <a:xfrm>
            <a:off x="1156143" y="1330657"/>
            <a:ext cx="10662817" cy="5015552"/>
          </a:xfrm>
        </p:spPr>
        <p:txBody>
          <a:bodyPr>
            <a:noAutofit/>
          </a:bodyPr>
          <a:lstStyle/>
          <a:p>
            <a:pPr marL="0" indent="0">
              <a:buNone/>
            </a:pPr>
            <a:r>
              <a:rPr lang="en-US" sz="3200" b="1" dirty="0">
                <a:solidFill>
                  <a:schemeClr val="tx1"/>
                </a:solidFill>
              </a:rPr>
              <a:t>Stay Up-To-Date </a:t>
            </a:r>
          </a:p>
          <a:p>
            <a:r>
              <a:rPr lang="en-US" sz="3200" dirty="0">
                <a:solidFill>
                  <a:schemeClr val="tx1"/>
                </a:solidFill>
              </a:rPr>
              <a:t>Brush up on current events around the world.</a:t>
            </a:r>
          </a:p>
          <a:p>
            <a:r>
              <a:rPr lang="en-US" sz="3200" dirty="0">
                <a:solidFill>
                  <a:schemeClr val="tx1"/>
                </a:solidFill>
              </a:rPr>
              <a:t>Although it is not possible to be up to date on every piece of news related to your career, it is incredibly important for you to stay aware of trends and newsworthy items for discussion in interviews. </a:t>
            </a:r>
          </a:p>
          <a:p>
            <a:r>
              <a:rPr lang="en-US" sz="3200" dirty="0">
                <a:solidFill>
                  <a:schemeClr val="tx1"/>
                </a:solidFill>
              </a:rPr>
              <a:t>Employers seek candidates who have an awareness of what is happening in the world, and you should be prepared to share your thoughts on what is happening today. </a:t>
            </a:r>
          </a:p>
        </p:txBody>
      </p:sp>
    </p:spTree>
    <p:extLst>
      <p:ext uri="{BB962C8B-B14F-4D97-AF65-F5344CB8AC3E}">
        <p14:creationId xmlns:p14="http://schemas.microsoft.com/office/powerpoint/2010/main" val="54870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E724-724B-FB4E-8669-BC3698D140C0}"/>
              </a:ext>
            </a:extLst>
          </p:cNvPr>
          <p:cNvSpPr>
            <a:spLocks noGrp="1"/>
          </p:cNvSpPr>
          <p:nvPr>
            <p:ph type="title"/>
          </p:nvPr>
        </p:nvSpPr>
        <p:spPr/>
        <p:txBody>
          <a:bodyPr/>
          <a:lstStyle/>
          <a:p>
            <a:pPr algn="ctr"/>
            <a:r>
              <a:rPr lang="en-US" dirty="0"/>
              <a:t>Dress to impress</a:t>
            </a:r>
          </a:p>
        </p:txBody>
      </p:sp>
      <p:sp>
        <p:nvSpPr>
          <p:cNvPr id="3" name="Content Placeholder 2">
            <a:extLst>
              <a:ext uri="{FF2B5EF4-FFF2-40B4-BE49-F238E27FC236}">
                <a16:creationId xmlns:a16="http://schemas.microsoft.com/office/drawing/2014/main" id="{76075319-6B68-0841-B8AB-DA5C9FB5CA30}"/>
              </a:ext>
            </a:extLst>
          </p:cNvPr>
          <p:cNvSpPr>
            <a:spLocks noGrp="1"/>
          </p:cNvSpPr>
          <p:nvPr>
            <p:ph idx="1"/>
          </p:nvPr>
        </p:nvSpPr>
        <p:spPr>
          <a:xfrm>
            <a:off x="915033" y="1412544"/>
            <a:ext cx="11276967" cy="5595581"/>
          </a:xfrm>
        </p:spPr>
        <p:txBody>
          <a:bodyPr>
            <a:noAutofit/>
          </a:bodyPr>
          <a:lstStyle/>
          <a:p>
            <a:r>
              <a:rPr lang="en-US" sz="3600" dirty="0">
                <a:solidFill>
                  <a:schemeClr val="tx1"/>
                </a:solidFill>
              </a:rPr>
              <a:t>Make a great first impression with the clothes that you wear. </a:t>
            </a:r>
          </a:p>
          <a:p>
            <a:r>
              <a:rPr lang="en-US" sz="3600" dirty="0">
                <a:solidFill>
                  <a:schemeClr val="tx1"/>
                </a:solidFill>
              </a:rPr>
              <a:t>Some company’s allow a more relaxed form of interview attire, while others are more formal. </a:t>
            </a:r>
          </a:p>
          <a:p>
            <a:r>
              <a:rPr lang="en-US" sz="3600" dirty="0">
                <a:solidFill>
                  <a:schemeClr val="tx1"/>
                </a:solidFill>
              </a:rPr>
              <a:t>It is your responsibility to know the industry and dress accordingly. If in doubt, do some online research, or contact someone you know who works for this organization. </a:t>
            </a:r>
          </a:p>
        </p:txBody>
      </p:sp>
    </p:spTree>
    <p:extLst>
      <p:ext uri="{BB962C8B-B14F-4D97-AF65-F5344CB8AC3E}">
        <p14:creationId xmlns:p14="http://schemas.microsoft.com/office/powerpoint/2010/main" val="422037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08A2EA0-406A-EB42-8BA1-3AD2A98128DD}"/>
              </a:ext>
            </a:extLst>
          </p:cNvPr>
          <p:cNvPicPr>
            <a:picLocks noGrp="1" noChangeAspect="1"/>
          </p:cNvPicPr>
          <p:nvPr>
            <p:ph idx="1"/>
          </p:nvPr>
        </p:nvPicPr>
        <p:blipFill>
          <a:blip r:embed="rId2"/>
          <a:stretch>
            <a:fillRect/>
          </a:stretch>
        </p:blipFill>
        <p:spPr>
          <a:xfrm>
            <a:off x="1421853" y="104692"/>
            <a:ext cx="9496356" cy="6602080"/>
          </a:xfrm>
        </p:spPr>
      </p:pic>
    </p:spTree>
    <p:extLst>
      <p:ext uri="{BB962C8B-B14F-4D97-AF65-F5344CB8AC3E}">
        <p14:creationId xmlns:p14="http://schemas.microsoft.com/office/powerpoint/2010/main" val="273877792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231</TotalTime>
  <Words>955</Words>
  <Application>Microsoft Macintosh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Gill Sans MT</vt:lpstr>
      <vt:lpstr>Impact</vt:lpstr>
      <vt:lpstr>Badge</vt:lpstr>
      <vt:lpstr>Preparing for a job Interview</vt:lpstr>
      <vt:lpstr>PowerPoint Presentation</vt:lpstr>
      <vt:lpstr>Before the interview</vt:lpstr>
      <vt:lpstr>Before the interview cont…</vt:lpstr>
      <vt:lpstr>Before the interview cont…</vt:lpstr>
      <vt:lpstr>Before the interview cont…</vt:lpstr>
      <vt:lpstr>Before the interview cont…</vt:lpstr>
      <vt:lpstr>Dress to impress</vt:lpstr>
      <vt:lpstr>PowerPoint Presentation</vt:lpstr>
      <vt:lpstr>Professional Dress</vt:lpstr>
      <vt:lpstr>PowerPoint Presentation</vt:lpstr>
      <vt:lpstr>Professional Dress Cont…</vt:lpstr>
      <vt:lpstr>Professional dress cont…</vt:lpstr>
      <vt:lpstr>Plan your route!</vt:lpstr>
      <vt:lpstr>Possible interview questions</vt:lpstr>
      <vt:lpstr>Possible interview questions cont…</vt:lpstr>
      <vt:lpstr>Hard Skills vs. Soft Skills</vt:lpstr>
      <vt:lpstr>PowerPoint Presentation</vt:lpstr>
      <vt:lpstr>Teamwork Activity</vt:lpstr>
      <vt:lpstr>PowerPoint Presentation</vt:lpstr>
      <vt:lpstr>PowerPoint Presentation</vt:lpstr>
      <vt:lpstr>Sources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Oumama Kabli</dc:creator>
  <cp:lastModifiedBy>Oumama Kabli</cp:lastModifiedBy>
  <cp:revision>30</cp:revision>
  <dcterms:created xsi:type="dcterms:W3CDTF">2019-03-04T17:39:22Z</dcterms:created>
  <dcterms:modified xsi:type="dcterms:W3CDTF">2019-03-04T21:31:23Z</dcterms:modified>
</cp:coreProperties>
</file>