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98"/>
  </p:normalViewPr>
  <p:slideViewPr>
    <p:cSldViewPr snapToGrid="0" snapToObjects="1">
      <p:cViewPr varScale="1">
        <p:scale>
          <a:sx n="85" d="100"/>
          <a:sy n="85" d="100"/>
        </p:scale>
        <p:origin x="19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6B67-9887-2240-9EB3-15B3BA416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069" y="956652"/>
            <a:ext cx="8206559" cy="2431898"/>
          </a:xfrm>
        </p:spPr>
        <p:txBody>
          <a:bodyPr/>
          <a:lstStyle/>
          <a:p>
            <a:pPr algn="ctr"/>
            <a:r>
              <a:rPr lang="en-US" sz="7200" b="1" dirty="0"/>
              <a:t>Presentation Logistics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21776-DA5B-6A41-A4EF-1B3E3E0C1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881" y="3388550"/>
            <a:ext cx="7766936" cy="109689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Professor </a:t>
            </a:r>
            <a:r>
              <a:rPr lang="en-US" b="1" dirty="0" err="1">
                <a:solidFill>
                  <a:schemeClr val="tx1"/>
                </a:solidFill>
              </a:rPr>
              <a:t>Oumama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Kabli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February 20,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FAB0B0-BCC5-FD4A-B9ED-AD5679F6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937001"/>
            <a:ext cx="4302177" cy="292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C9F13F-F32E-C146-8587-0051094ACB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836" y="3937000"/>
            <a:ext cx="45212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8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C737-3C9A-C64D-B05C-D13467AC8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How to Structure an Argument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41101-DA93-724A-9B72-EFCA60A1D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27" y="1692322"/>
            <a:ext cx="9880979" cy="495413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Claim-</a:t>
            </a:r>
            <a:r>
              <a:rPr lang="en-US" sz="2400" dirty="0">
                <a:solidFill>
                  <a:schemeClr val="tx1"/>
                </a:solidFill>
              </a:rPr>
              <a:t> What are you arguing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Warrant-</a:t>
            </a:r>
            <a:r>
              <a:rPr lang="en-US" sz="2400" dirty="0">
                <a:solidFill>
                  <a:schemeClr val="tx1"/>
                </a:solidFill>
              </a:rPr>
              <a:t> Why is what you are arguing true?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Evidence-</a:t>
            </a:r>
            <a:r>
              <a:rPr lang="en-US" sz="2400" dirty="0">
                <a:solidFill>
                  <a:schemeClr val="tx1"/>
                </a:solidFill>
              </a:rPr>
              <a:t> This is your research and your sources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Impact-</a:t>
            </a:r>
            <a:r>
              <a:rPr lang="en-US" sz="2400" dirty="0">
                <a:solidFill>
                  <a:schemeClr val="tx1"/>
                </a:solidFill>
              </a:rPr>
              <a:t> Why do we care? 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chemeClr val="tx1"/>
                </a:solidFill>
              </a:rPr>
              <a:t>EXAMPLE: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CLAIM: </a:t>
            </a:r>
            <a:r>
              <a:rPr lang="en-US" sz="2400" dirty="0"/>
              <a:t>We should not force children to wear uniforms because it stifles their creativity. </a:t>
            </a:r>
            <a:r>
              <a:rPr lang="en-US" sz="2400" b="1" dirty="0">
                <a:solidFill>
                  <a:srgbClr val="FF0000"/>
                </a:solidFill>
              </a:rPr>
              <a:t>WARRANT: </a:t>
            </a:r>
            <a:r>
              <a:rPr lang="en-US" sz="2400" dirty="0"/>
              <a:t>This is true because choosing clothing is one of the first opportunities children have to practice making autonomous decisions and experiment creatively. </a:t>
            </a:r>
            <a:r>
              <a:rPr lang="en-US" sz="2400" b="1" dirty="0">
                <a:solidFill>
                  <a:srgbClr val="FF0000"/>
                </a:solidFill>
              </a:rPr>
              <a:t>EVIDENCE: </a:t>
            </a:r>
            <a:r>
              <a:rPr lang="en-US" sz="2400" dirty="0"/>
              <a:t>According to (insert source).... They…..... </a:t>
            </a:r>
            <a:r>
              <a:rPr lang="en-US" sz="2400" b="1" dirty="0">
                <a:solidFill>
                  <a:srgbClr val="FF0000"/>
                </a:solidFill>
              </a:rPr>
              <a:t>IMPACT: </a:t>
            </a:r>
            <a:r>
              <a:rPr lang="en-US" sz="2400" dirty="0"/>
              <a:t>This matters because a child’s creativity should be a priority of any education. </a:t>
            </a:r>
          </a:p>
        </p:txBody>
      </p:sp>
    </p:spTree>
    <p:extLst>
      <p:ext uri="{BB962C8B-B14F-4D97-AF65-F5344CB8AC3E}">
        <p14:creationId xmlns:p14="http://schemas.microsoft.com/office/powerpoint/2010/main" val="177650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ED37-655A-CA4E-999B-01ABA521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The Use of the Visual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9AADC-52D8-A242-8936-4184EB037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16" y="1592902"/>
            <a:ext cx="5856060" cy="4697411"/>
          </a:xfrm>
        </p:spPr>
        <p:txBody>
          <a:bodyPr>
            <a:noAutofit/>
          </a:bodyPr>
          <a:lstStyle/>
          <a:p>
            <a:r>
              <a:rPr lang="en-US" sz="3600" dirty="0"/>
              <a:t> You may use visual aids, but they MUST BE EMAILED TO THE PROFESSOR </a:t>
            </a:r>
            <a:r>
              <a:rPr lang="en-US" sz="3600" u="sng" dirty="0"/>
              <a:t>24 HOURS </a:t>
            </a:r>
            <a:r>
              <a:rPr lang="en-US" sz="3600" dirty="0"/>
              <a:t>BEFORE YOU PRESENT. </a:t>
            </a:r>
          </a:p>
          <a:p>
            <a:r>
              <a:rPr lang="en-US" sz="3600" dirty="0"/>
              <a:t> PDF Format anything you send </a:t>
            </a:r>
            <a:r>
              <a:rPr lang="en-US" sz="3600" dirty="0">
                <a:sym typeface="Wingdings" pitchFamily="2" charset="2"/>
              </a:rPr>
              <a:t> </a:t>
            </a:r>
            <a:r>
              <a:rPr lang="en-US" sz="3600" dirty="0"/>
              <a:t>this includes PowerPoints!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F1E600-B6BD-F646-B5A4-26FA18CA8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676" y="1592902"/>
            <a:ext cx="3579274" cy="390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434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960A-DB23-9546-830A-13D47A58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25" y="34847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Visual Aid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BAD7-F1D9-2747-929E-BD697B7E3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52" y="1505497"/>
            <a:ext cx="10541126" cy="4963542"/>
          </a:xfrm>
        </p:spPr>
        <p:txBody>
          <a:bodyPr>
            <a:noAutofit/>
          </a:bodyPr>
          <a:lstStyle/>
          <a:p>
            <a:r>
              <a:rPr lang="en-US" sz="2800" dirty="0"/>
              <a:t>Any PowerPoints used should be SHORT with minimal words, no full sentences, and look clean. </a:t>
            </a:r>
          </a:p>
          <a:p>
            <a:r>
              <a:rPr lang="en-US" sz="2800" dirty="0"/>
              <a:t>Less text, more graphics and pictures! </a:t>
            </a:r>
          </a:p>
          <a:p>
            <a:r>
              <a:rPr lang="en-US" sz="2800" dirty="0"/>
              <a:t>Use color, font, and size appropriately. </a:t>
            </a:r>
          </a:p>
          <a:p>
            <a:r>
              <a:rPr lang="en-US" sz="2800" dirty="0"/>
              <a:t>NO videos, audio, etc. The focus is YOUR speaking. </a:t>
            </a:r>
          </a:p>
          <a:p>
            <a:r>
              <a:rPr lang="en-US" sz="2800" dirty="0"/>
              <a:t>You will be graded on your visual aid if you choose to use one, so make sure you put in effort.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More good tips for PowerPoints can be found here: </a:t>
            </a:r>
            <a:r>
              <a:rPr lang="en-US" sz="2800" dirty="0"/>
              <a:t>https://</a:t>
            </a:r>
            <a:r>
              <a:rPr lang="en-US" sz="2800" dirty="0" err="1"/>
              <a:t>www.dartmouth.edu</a:t>
            </a:r>
            <a:r>
              <a:rPr lang="en-US" sz="2800" dirty="0"/>
              <a:t>/~library/biomed/guides/</a:t>
            </a:r>
            <a:r>
              <a:rPr lang="en-US" sz="2800" dirty="0" err="1"/>
              <a:t>powerpoint.html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766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BC021-7E09-074C-AE1B-EFEB36E9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Choosing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033D2-DF6E-C444-B4FD-9DA1B39A0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786" y="1819395"/>
            <a:ext cx="10650309" cy="4881656"/>
          </a:xfrm>
        </p:spPr>
        <p:txBody>
          <a:bodyPr>
            <a:noAutofit/>
          </a:bodyPr>
          <a:lstStyle/>
          <a:p>
            <a:r>
              <a:rPr lang="en-US" sz="3200" dirty="0"/>
              <a:t>All topics MUST be APPROVED BY THE PROFESSOR </a:t>
            </a:r>
          </a:p>
          <a:p>
            <a:r>
              <a:rPr lang="en-US" sz="3200" dirty="0"/>
              <a:t>Topics should not be super religious or political by nature </a:t>
            </a:r>
          </a:p>
          <a:p>
            <a:r>
              <a:rPr lang="en-US" sz="3200" dirty="0"/>
              <a:t>First come, first serve- no two groups may have the same topic. </a:t>
            </a:r>
          </a:p>
          <a:p>
            <a:r>
              <a:rPr lang="en-US" sz="3200" dirty="0"/>
              <a:t>Talk about things you know! </a:t>
            </a:r>
            <a:r>
              <a:rPr lang="en-US" sz="3200" b="1" dirty="0">
                <a:solidFill>
                  <a:srgbClr val="FF0000"/>
                </a:solidFill>
              </a:rPr>
              <a:t>Remember: the goal is to practice speaking not explaining the most difficult topic you can think of</a:t>
            </a:r>
          </a:p>
        </p:txBody>
      </p:sp>
    </p:spTree>
    <p:extLst>
      <p:ext uri="{BB962C8B-B14F-4D97-AF65-F5344CB8AC3E}">
        <p14:creationId xmlns:p14="http://schemas.microsoft.com/office/powerpoint/2010/main" val="1361108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BDB01-F11A-A14D-83A4-0E23DBD3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Examples of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64CD-3921-AC40-A298-62F3B1C5E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78" y="1682917"/>
            <a:ext cx="10363706" cy="4949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Group Presentation Topic: Rap Music in the United States </a:t>
            </a:r>
          </a:p>
          <a:p>
            <a:pPr marL="0" indent="0">
              <a:buNone/>
            </a:pPr>
            <a:endParaRPr lang="en-US" sz="2800" dirty="0"/>
          </a:p>
          <a:p>
            <a:pPr>
              <a:buAutoNum type="arabicPeriod"/>
            </a:pPr>
            <a:r>
              <a:rPr lang="en-US" sz="2800" dirty="0"/>
              <a:t>The history of rap in the United States </a:t>
            </a:r>
          </a:p>
          <a:p>
            <a:pPr>
              <a:buAutoNum type="arabicPeriod"/>
            </a:pPr>
            <a:r>
              <a:rPr lang="en-US" sz="2800" dirty="0"/>
              <a:t>Comparison between American and European rappers </a:t>
            </a:r>
          </a:p>
          <a:p>
            <a:pPr>
              <a:buAutoNum type="arabicPeriod"/>
            </a:pPr>
            <a:r>
              <a:rPr lang="en-US" sz="2800" dirty="0"/>
              <a:t>Subject matter- what do most artists rap about today? </a:t>
            </a:r>
          </a:p>
          <a:p>
            <a:pPr>
              <a:buAutoNum type="arabicPeriod"/>
            </a:pPr>
            <a:r>
              <a:rPr lang="en-US" sz="2800" dirty="0"/>
              <a:t>How does someone become a famous rapper in the U.S.? </a:t>
            </a:r>
          </a:p>
          <a:p>
            <a:pPr>
              <a:buAutoNum type="arabicPeriod"/>
            </a:pPr>
            <a:r>
              <a:rPr lang="en-US" sz="2800" dirty="0"/>
              <a:t>Cultural impact of rap on fashion and language </a:t>
            </a:r>
          </a:p>
          <a:p>
            <a:pPr>
              <a:buAutoNum type="arabicPeriod"/>
            </a:pPr>
            <a:r>
              <a:rPr lang="en-US" sz="2800" dirty="0"/>
              <a:t>The culture around rap- freestyle and battle</a:t>
            </a:r>
          </a:p>
        </p:txBody>
      </p:sp>
    </p:spTree>
    <p:extLst>
      <p:ext uri="{BB962C8B-B14F-4D97-AF65-F5344CB8AC3E}">
        <p14:creationId xmlns:p14="http://schemas.microsoft.com/office/powerpoint/2010/main" val="3882965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3116-CCEC-4941-9BE0-626D0951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Examples of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24B8-65F2-414D-9AF9-F815714BA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00" y="1950113"/>
            <a:ext cx="10882320" cy="40900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</a:rPr>
              <a:t>Debate Topic: Uniforms should be mandatory in public universities throughout Morocco. </a:t>
            </a:r>
          </a:p>
          <a:p>
            <a:pPr marL="0" indent="0">
              <a:buNone/>
            </a:pPr>
            <a:endParaRPr lang="en-US" sz="4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/>
              <a:t>PRO- Yes, uniforms should be used </a:t>
            </a:r>
          </a:p>
          <a:p>
            <a:pPr marL="0" indent="0">
              <a:buNone/>
            </a:pPr>
            <a:r>
              <a:rPr lang="en-US" sz="4000" dirty="0"/>
              <a:t>CON- No, uniforms should NOT be mandatory</a:t>
            </a:r>
          </a:p>
        </p:txBody>
      </p:sp>
    </p:spTree>
    <p:extLst>
      <p:ext uri="{BB962C8B-B14F-4D97-AF65-F5344CB8AC3E}">
        <p14:creationId xmlns:p14="http://schemas.microsoft.com/office/powerpoint/2010/main" val="409434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7400C-CAB5-7E4F-AF6B-4A59B00E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dirty="0"/>
              <a:t>Your Turn!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8B4AC-C7B4-F74D-8F04-BD89787F0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30" y="1819395"/>
            <a:ext cx="10213580" cy="4581405"/>
          </a:xfrm>
        </p:spPr>
        <p:txBody>
          <a:bodyPr>
            <a:noAutofit/>
          </a:bodyPr>
          <a:lstStyle/>
          <a:p>
            <a:r>
              <a:rPr lang="en-US" sz="3200" dirty="0"/>
              <a:t>Get into a group of 4-6 students. </a:t>
            </a:r>
          </a:p>
          <a:p>
            <a:r>
              <a:rPr lang="en-US" sz="3200" dirty="0"/>
              <a:t>As a group, choose 2 possible topics for your presentation. </a:t>
            </a:r>
          </a:p>
          <a:p>
            <a:r>
              <a:rPr lang="en-US" sz="3200" dirty="0"/>
              <a:t>Write down the first and last name of all group members and your two topic choices. </a:t>
            </a:r>
          </a:p>
          <a:p>
            <a:r>
              <a:rPr lang="en-US" sz="3200" dirty="0"/>
              <a:t>When you are done, hand it in to the professor. </a:t>
            </a:r>
          </a:p>
          <a:p>
            <a:r>
              <a:rPr lang="en-US" sz="3200" dirty="0"/>
              <a:t>I will type up all group names/topics and post on the website/Facebook.</a:t>
            </a:r>
          </a:p>
        </p:txBody>
      </p:sp>
    </p:spTree>
    <p:extLst>
      <p:ext uri="{BB962C8B-B14F-4D97-AF65-F5344CB8AC3E}">
        <p14:creationId xmlns:p14="http://schemas.microsoft.com/office/powerpoint/2010/main" val="30227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0151-32F3-C242-9595-F397D10E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01381" cy="1320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Audience Feedback/Involvement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2533A-ACAA-7D44-BD91-FF9D29324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40865"/>
            <a:ext cx="9680870" cy="443508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As audience members, it is your responsibility to listen attentively to your classmates when they are giving their presentation. Do not use your phones or talk while anyone is presenting. </a:t>
            </a:r>
          </a:p>
          <a:p>
            <a:r>
              <a:rPr lang="en-US" sz="3200" dirty="0"/>
              <a:t>Everyone has to write a question about one thing regarding each presentation. I will randomly pick students to ask their questions to the presenters. </a:t>
            </a:r>
          </a:p>
          <a:p>
            <a:r>
              <a:rPr lang="en-US" sz="3200" dirty="0"/>
              <a:t>I will assign one or two people to be timers during presentation to keep track of speaking times.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37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13D2B-65B2-614D-89CC-2C11817F2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14" y="400028"/>
            <a:ext cx="10964207" cy="54685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REMINDER!!!</a:t>
            </a: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It is YOUR responsibility to be present for the date of your group presentation or group debate! </a:t>
            </a:r>
          </a:p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You are letting your group members down if you do not show up or do your part. Please use time outside of class to plan your presentations/debates. If you do not present you will fail the class! </a:t>
            </a:r>
          </a:p>
        </p:txBody>
      </p:sp>
    </p:spTree>
    <p:extLst>
      <p:ext uri="{BB962C8B-B14F-4D97-AF65-F5344CB8AC3E}">
        <p14:creationId xmlns:p14="http://schemas.microsoft.com/office/powerpoint/2010/main" val="57224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66DC7-7E76-4845-80CD-0C9EA7C9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5D3B6-368D-AE43-A322-697A81B59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2" y="1930400"/>
            <a:ext cx="9530967" cy="4375123"/>
          </a:xfrm>
        </p:spPr>
        <p:txBody>
          <a:bodyPr>
            <a:noAutofit/>
          </a:bodyPr>
          <a:lstStyle/>
          <a:p>
            <a:r>
              <a:rPr lang="en-US" sz="2800" dirty="0"/>
              <a:t>Every student MUST present at some point this semester in-class. </a:t>
            </a:r>
          </a:p>
          <a:p>
            <a:r>
              <a:rPr lang="en-US" sz="2800" b="1" dirty="0"/>
              <a:t>SPEAKING TIME: </a:t>
            </a:r>
            <a:r>
              <a:rPr lang="en-US" sz="2800" dirty="0"/>
              <a:t>4-5 minutes per person </a:t>
            </a:r>
          </a:p>
          <a:p>
            <a:r>
              <a:rPr lang="en-US" sz="2800" b="1" dirty="0"/>
              <a:t>GROUP SIZE: </a:t>
            </a:r>
            <a:r>
              <a:rPr lang="en-US" sz="2800" dirty="0"/>
              <a:t>4-6 people per group </a:t>
            </a:r>
          </a:p>
          <a:p>
            <a:r>
              <a:rPr lang="en-US" sz="2800" dirty="0"/>
              <a:t>Group will have a question &amp; answer session afterwards for about 5-10 minutes. </a:t>
            </a:r>
          </a:p>
          <a:p>
            <a:r>
              <a:rPr lang="en-US" sz="2800" dirty="0"/>
              <a:t>If you do not sign up for a time slot, you get a </a:t>
            </a:r>
            <a:r>
              <a:rPr lang="en-US" sz="2800" b="1" dirty="0">
                <a:solidFill>
                  <a:srgbClr val="FF0000"/>
                </a:solidFill>
              </a:rPr>
              <a:t>ZERO</a:t>
            </a:r>
          </a:p>
        </p:txBody>
      </p:sp>
    </p:spTree>
    <p:extLst>
      <p:ext uri="{BB962C8B-B14F-4D97-AF65-F5344CB8AC3E}">
        <p14:creationId xmlns:p14="http://schemas.microsoft.com/office/powerpoint/2010/main" val="252836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0145-9C9E-E242-AC91-DF42C8394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The Presentation </a:t>
            </a:r>
            <a:r>
              <a:rPr lang="en-US" sz="6000" b="1" dirty="0" err="1"/>
              <a:t>cont</a:t>
            </a:r>
            <a:r>
              <a:rPr lang="en-US" sz="6000" b="1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AC02B-E604-BB45-9590-A25741438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39" y="2033518"/>
            <a:ext cx="10131694" cy="4995081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dirty="0"/>
              <a:t>How will I be graded? </a:t>
            </a:r>
          </a:p>
          <a:p>
            <a:pPr>
              <a:buAutoNum type="arabicPeriod"/>
            </a:pPr>
            <a:r>
              <a:rPr lang="en-US" sz="5100" dirty="0"/>
              <a:t>Your preparation &amp; content</a:t>
            </a:r>
          </a:p>
          <a:p>
            <a:pPr>
              <a:buAutoNum type="arabicPeriod"/>
            </a:pPr>
            <a:r>
              <a:rPr lang="en-US" sz="5100" dirty="0"/>
              <a:t>Your delivery, fluency, pronunciation</a:t>
            </a:r>
          </a:p>
          <a:p>
            <a:pPr>
              <a:buAutoNum type="arabicPeriod"/>
            </a:pPr>
            <a:endParaRPr lang="en-US" sz="5100" dirty="0"/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endParaRPr lang="en-US" sz="5100" dirty="0"/>
          </a:p>
          <a:p>
            <a:pPr marL="0" indent="0">
              <a:buNone/>
            </a:pPr>
            <a:r>
              <a:rPr lang="en-US" sz="5100" b="1" dirty="0"/>
              <a:t>What format will the presentation be in?</a:t>
            </a:r>
          </a:p>
          <a:p>
            <a:r>
              <a:rPr lang="en-US" sz="5100" dirty="0"/>
              <a:t>Group Presentation to inform on a topic of your choice </a:t>
            </a:r>
          </a:p>
          <a:p>
            <a:r>
              <a:rPr lang="en-US" sz="5100" dirty="0"/>
              <a:t>Debate (3 vs. 3) and persuade on a topic of your choice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8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93C55-A365-4449-AF03-BA3582316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46" y="609600"/>
            <a:ext cx="9280478" cy="1320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Group Presentation – to inform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0D794-68F4-D742-883C-A531AA61A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51" y="1792099"/>
            <a:ext cx="8651970" cy="4335746"/>
          </a:xfrm>
        </p:spPr>
        <p:txBody>
          <a:bodyPr>
            <a:noAutofit/>
          </a:bodyPr>
          <a:lstStyle/>
          <a:p>
            <a:r>
              <a:rPr lang="en-US" sz="3200" dirty="0"/>
              <a:t>In groups of 4-5 you will choose a topic that you find interesting. </a:t>
            </a:r>
          </a:p>
          <a:p>
            <a:r>
              <a:rPr lang="en-US" sz="3200" dirty="0"/>
              <a:t>Each person in the group will have to research a different aspect of the topic and must limit “overlapping” with group members. </a:t>
            </a:r>
          </a:p>
          <a:p>
            <a:r>
              <a:rPr lang="en-US" sz="3200" dirty="0"/>
              <a:t>You will research and inform us of what you learned.</a:t>
            </a:r>
          </a:p>
        </p:txBody>
      </p:sp>
    </p:spTree>
    <p:extLst>
      <p:ext uri="{BB962C8B-B14F-4D97-AF65-F5344CB8AC3E}">
        <p14:creationId xmlns:p14="http://schemas.microsoft.com/office/powerpoint/2010/main" val="257095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925C-46DB-B94A-A181-61FF516D4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/>
              <a:t>What does it mean to speak informatively?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27770-DAD5-1340-915A-A43893A83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82" y="2187885"/>
            <a:ext cx="9640373" cy="388077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“An informative presentation teaches the audience something and increases listeners’ understanding, awareness, or sensitivity to your topic.” </a:t>
            </a:r>
            <a:r>
              <a:rPr lang="en-US" sz="2400" dirty="0"/>
              <a:t>-from Speak Up! An Illustrated Guide to Public Speaking, Chapter 16</a:t>
            </a:r>
          </a:p>
        </p:txBody>
      </p:sp>
    </p:spTree>
    <p:extLst>
      <p:ext uri="{BB962C8B-B14F-4D97-AF65-F5344CB8AC3E}">
        <p14:creationId xmlns:p14="http://schemas.microsoft.com/office/powerpoint/2010/main" val="13816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401E-CC6F-0745-87C1-7DB3D4FD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Group Debate – To persuade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4D64-9237-A44A-B4DD-7DDA4972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75" y="1528549"/>
            <a:ext cx="9799093" cy="4913194"/>
          </a:xfrm>
        </p:spPr>
        <p:txBody>
          <a:bodyPr>
            <a:noAutofit/>
          </a:bodyPr>
          <a:lstStyle/>
          <a:p>
            <a:r>
              <a:rPr lang="en-US" sz="3200" dirty="0"/>
              <a:t>In groups of 6 you will choose a topic that interests you and take a position on it. </a:t>
            </a:r>
          </a:p>
          <a:p>
            <a:r>
              <a:rPr lang="en-US" sz="3200" dirty="0"/>
              <a:t>3 people will be “pro” (for) and 3 “con” (against) the chosen position. </a:t>
            </a:r>
          </a:p>
          <a:p>
            <a:r>
              <a:rPr lang="en-US" sz="3200" dirty="0"/>
              <a:t>Each person will research the topic, create arguments, and work with their group to create a strategy to win the debate. </a:t>
            </a:r>
          </a:p>
          <a:p>
            <a:r>
              <a:rPr lang="en-US" sz="3200" dirty="0"/>
              <a:t>Class will vote on who they think won (it will not impact your grade)</a:t>
            </a:r>
          </a:p>
        </p:txBody>
      </p:sp>
    </p:spTree>
    <p:extLst>
      <p:ext uri="{BB962C8B-B14F-4D97-AF65-F5344CB8AC3E}">
        <p14:creationId xmlns:p14="http://schemas.microsoft.com/office/powerpoint/2010/main" val="105823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9074-CE76-B34A-96C1-F25BF08E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Structure of a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CFB2E-5502-044D-A44B-A4438393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55" y="1610436"/>
            <a:ext cx="8823626" cy="4499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</a:rPr>
              <a:t>PRO #1- Opening Argument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CON #1- Opening Argument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</a:rPr>
              <a:t>PRO #2- The Rebuttal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CON #2- The Rebuttal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CROSSFIRE- Questioning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2"/>
                </a:solidFill>
              </a:rPr>
              <a:t>PRO #3- Final Arguments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CON #3- Final Arguments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784288-BE7B-A747-9B2E-C1BD4CF73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387" y="1610436"/>
            <a:ext cx="5342276" cy="470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6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A550-1BBB-B842-A545-3B1A4BCB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What’s my role in a Debate?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81E37-8873-7D40-AA0F-6EE4812E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03" y="1815152"/>
            <a:ext cx="10754436" cy="4608347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b="1" dirty="0"/>
              <a:t>Opening Argument - why is your side of the debate correct? </a:t>
            </a:r>
          </a:p>
          <a:p>
            <a:r>
              <a:rPr lang="en-US" sz="2800" dirty="0"/>
              <a:t>Contextualize the debate (analyze something and all the facts around it)</a:t>
            </a:r>
          </a:p>
          <a:p>
            <a:r>
              <a:rPr lang="en-US" sz="2800" dirty="0"/>
              <a:t>State the 2-3 main arguments your team will be making in the debate </a:t>
            </a:r>
          </a:p>
          <a:p>
            <a:pPr marL="0" indent="0">
              <a:buNone/>
            </a:pPr>
            <a:r>
              <a:rPr lang="en-US" sz="2800" b="1" dirty="0"/>
              <a:t>The Rebuttal - why is the opposite side of the argument wrong? </a:t>
            </a:r>
          </a:p>
          <a:p>
            <a:r>
              <a:rPr lang="en-US" sz="2800" dirty="0"/>
              <a:t>Identify problems with the opposite side’s logic </a:t>
            </a:r>
          </a:p>
          <a:p>
            <a:r>
              <a:rPr lang="en-US" sz="2800" dirty="0"/>
              <a:t>Reinforce why your side has the correct logic</a:t>
            </a:r>
          </a:p>
        </p:txBody>
      </p:sp>
    </p:spTree>
    <p:extLst>
      <p:ext uri="{BB962C8B-B14F-4D97-AF65-F5344CB8AC3E}">
        <p14:creationId xmlns:p14="http://schemas.microsoft.com/office/powerpoint/2010/main" val="423694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0C0A-6455-F249-86CF-FECDBCD8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5" y="514066"/>
            <a:ext cx="9667669" cy="1320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What’s my role in a Debate? </a:t>
            </a:r>
            <a:r>
              <a:rPr lang="en-US" sz="4400" b="1" dirty="0" err="1"/>
              <a:t>cont</a:t>
            </a:r>
            <a:r>
              <a:rPr lang="en-US" sz="4400" b="1" dirty="0"/>
              <a:t>…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E0436-4E01-AA45-9209-0137A5C86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" y="1561910"/>
            <a:ext cx="10385947" cy="4927599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b="1" dirty="0"/>
              <a:t>Final Arguments- knowing all this information, why is your side still correct? Why do I care? </a:t>
            </a:r>
          </a:p>
          <a:p>
            <a:r>
              <a:rPr lang="en-US" sz="2800" dirty="0"/>
              <a:t>It is important to strengthen your argument with new information </a:t>
            </a:r>
          </a:p>
          <a:p>
            <a:r>
              <a:rPr lang="en-US" sz="2800" dirty="0"/>
              <a:t>Tell the audience why they care about your topic being correct </a:t>
            </a:r>
          </a:p>
          <a:p>
            <a:pPr marL="0" indent="0">
              <a:buNone/>
            </a:pPr>
            <a:r>
              <a:rPr lang="en-US" sz="2800" b="1" dirty="0"/>
              <a:t>Crossfire Questioning- </a:t>
            </a:r>
            <a:r>
              <a:rPr lang="en-US" sz="2800" dirty="0"/>
              <a:t>an opportunity to clarify what has been said. Does something not make sense?</a:t>
            </a:r>
          </a:p>
        </p:txBody>
      </p:sp>
    </p:spTree>
    <p:extLst>
      <p:ext uri="{BB962C8B-B14F-4D97-AF65-F5344CB8AC3E}">
        <p14:creationId xmlns:p14="http://schemas.microsoft.com/office/powerpoint/2010/main" val="1669760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1087</Words>
  <Application>Microsoft Macintosh PowerPoint</Application>
  <PresentationFormat>Widescreen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Presentation Logistics</vt:lpstr>
      <vt:lpstr>The Presentation</vt:lpstr>
      <vt:lpstr>The Presentation cont…</vt:lpstr>
      <vt:lpstr>Group Presentation – to inform </vt:lpstr>
      <vt:lpstr>What does it mean to speak informatively?</vt:lpstr>
      <vt:lpstr>Group Debate – To persuade </vt:lpstr>
      <vt:lpstr>Structure of a Debate</vt:lpstr>
      <vt:lpstr>What’s my role in a Debate?</vt:lpstr>
      <vt:lpstr>What’s my role in a Debate? cont…</vt:lpstr>
      <vt:lpstr>How to Structure an Argument </vt:lpstr>
      <vt:lpstr>The Use of the Visual Aids</vt:lpstr>
      <vt:lpstr>Visual Aid Guidelines</vt:lpstr>
      <vt:lpstr>Choosing a Topic</vt:lpstr>
      <vt:lpstr>Examples of Topics</vt:lpstr>
      <vt:lpstr>Examples of Topics</vt:lpstr>
      <vt:lpstr>Your Turn!</vt:lpstr>
      <vt:lpstr>Audience Feedback/Involvement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a “Good” Presentation &amp; Presentation Logistics</dc:title>
  <dc:creator>Oumama Kabli</dc:creator>
  <cp:lastModifiedBy>Oumama Kabli</cp:lastModifiedBy>
  <cp:revision>19</cp:revision>
  <dcterms:created xsi:type="dcterms:W3CDTF">2019-02-19T18:30:00Z</dcterms:created>
  <dcterms:modified xsi:type="dcterms:W3CDTF">2019-02-19T22:44:45Z</dcterms:modified>
</cp:coreProperties>
</file>