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63" r:id="rId6"/>
    <p:sldId id="259" r:id="rId7"/>
    <p:sldId id="260" r:id="rId8"/>
    <p:sldId id="27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9"/>
    <p:restoredTop sz="94718"/>
  </p:normalViewPr>
  <p:slideViewPr>
    <p:cSldViewPr snapToGrid="0" snapToObjects="1">
      <p:cViewPr varScale="1">
        <p:scale>
          <a:sx n="90" d="100"/>
          <a:sy n="90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6395-A582-D746-B473-8260778EE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Reading More Efficiently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2163C-B3CA-304E-8008-CDB3ABDE5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Professor </a:t>
            </a:r>
            <a:r>
              <a:rPr lang="en-US" b="1" dirty="0" err="1"/>
              <a:t>Oumama</a:t>
            </a:r>
            <a:r>
              <a:rPr lang="en-US" b="1" dirty="0"/>
              <a:t> </a:t>
            </a:r>
            <a:r>
              <a:rPr lang="en-US" b="1" dirty="0" err="1"/>
              <a:t>Kabli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October 31,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47C85-D416-9844-B0DE-52E435AC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21" y="947759"/>
            <a:ext cx="4047344" cy="269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10AA5-A7B2-844E-8E26-10C12A36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97" y="947759"/>
            <a:ext cx="3495207" cy="2698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538AF-6890-5F45-9651-D0DA7159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782" y="947759"/>
            <a:ext cx="4042349" cy="26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1504-7330-0A4E-811F-41E3292D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Word Clues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09BB-1F6E-4C4D-B69C-1460E2431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584" y="1905000"/>
            <a:ext cx="7382317" cy="4255957"/>
          </a:xfrm>
        </p:spPr>
        <p:txBody>
          <a:bodyPr>
            <a:normAutofit/>
          </a:bodyPr>
          <a:lstStyle/>
          <a:p>
            <a:r>
              <a:rPr lang="en-US" sz="2400" b="1" dirty="0"/>
              <a:t>What are words that tell you when to speed up, slow down, or concentrate that will help you read faster? </a:t>
            </a:r>
          </a:p>
          <a:p>
            <a:r>
              <a:rPr lang="en-US" sz="2400" dirty="0"/>
              <a:t>Likewise, in addition, moreover, furthermore, etc. </a:t>
            </a:r>
          </a:p>
          <a:p>
            <a:r>
              <a:rPr lang="en-US" sz="2400" b="1" dirty="0"/>
              <a:t>Contradictory: </a:t>
            </a:r>
            <a:r>
              <a:rPr lang="en-US" sz="2400" dirty="0"/>
              <a:t>On the other hand, nevertheless, however, rather, but </a:t>
            </a:r>
          </a:p>
          <a:p>
            <a:r>
              <a:rPr lang="en-US" sz="2400" b="1" dirty="0"/>
              <a:t>Payoff Words/ Highlights: </a:t>
            </a:r>
            <a:r>
              <a:rPr lang="en-US" sz="2400" dirty="0"/>
              <a:t>to summarize, in conclusion, therefore, consequently, thus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B74C9-64F9-1C47-81EA-3B9DDD32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779"/>
            <a:ext cx="3376873" cy="33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8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B818-F929-614B-BE09-221A3EB2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Remembering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0494-CD79-534F-99B8-F2F7B9DE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332" y="1734519"/>
            <a:ext cx="10119398" cy="4201332"/>
          </a:xfrm>
        </p:spPr>
        <p:txBody>
          <a:bodyPr>
            <a:normAutofit/>
          </a:bodyPr>
          <a:lstStyle/>
          <a:p>
            <a:r>
              <a:rPr lang="en-US" sz="2400" dirty="0"/>
              <a:t>Evaluate the material and define your purpose </a:t>
            </a:r>
          </a:p>
          <a:p>
            <a:r>
              <a:rPr lang="en-US" sz="2400" dirty="0"/>
              <a:t>Choose reading techniques to use Identify the most important facts and ideas </a:t>
            </a:r>
          </a:p>
          <a:p>
            <a:r>
              <a:rPr lang="en-US" sz="2400" dirty="0"/>
              <a:t>Take notes </a:t>
            </a:r>
          </a:p>
          <a:p>
            <a:r>
              <a:rPr lang="en-US" sz="2400" dirty="0"/>
              <a:t>Review your notes and the readings, quiz yourself on the most important ideas </a:t>
            </a:r>
          </a:p>
          <a:p>
            <a:r>
              <a:rPr lang="en-US" sz="2400" b="1" dirty="0"/>
              <a:t>IMPLEMENT - find ways to use what you have learned in class, work, and personal life </a:t>
            </a:r>
          </a:p>
        </p:txBody>
      </p:sp>
    </p:spTree>
    <p:extLst>
      <p:ext uri="{BB962C8B-B14F-4D97-AF65-F5344CB8AC3E}">
        <p14:creationId xmlns:p14="http://schemas.microsoft.com/office/powerpoint/2010/main" val="190595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E582-C009-C640-80B3-BDFDD8AE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Do’s &amp; Don'ts of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D110-0E65-6D45-B46F-DE39568F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2" y="1905000"/>
            <a:ext cx="11479078" cy="5889356"/>
          </a:xfrm>
        </p:spPr>
        <p:txBody>
          <a:bodyPr>
            <a:normAutofit/>
          </a:bodyPr>
          <a:lstStyle/>
          <a:p>
            <a:r>
              <a:rPr lang="en-US" sz="3200" b="1" dirty="0"/>
              <a:t>Do: Read with purpose (actively) </a:t>
            </a:r>
          </a:p>
          <a:p>
            <a:r>
              <a:rPr lang="en-US" sz="2400" dirty="0"/>
              <a:t>Write while you read—take notes, outline the text, underline, etc. </a:t>
            </a:r>
          </a:p>
          <a:p>
            <a:r>
              <a:rPr lang="en-US" sz="2400" dirty="0"/>
              <a:t>Make sure you understand—ask yourself questions, go back over important parts of the text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3200" b="1" dirty="0"/>
              <a:t>Don’t: Read passively Mark up a page randomly so it looks like you did the reading </a:t>
            </a:r>
          </a:p>
          <a:p>
            <a:r>
              <a:rPr lang="en-US" sz="2600" dirty="0"/>
              <a:t>Let yourself get distracted </a:t>
            </a:r>
          </a:p>
          <a:p>
            <a:r>
              <a:rPr lang="en-US" sz="2600" dirty="0"/>
              <a:t>Read too fast</a:t>
            </a:r>
          </a:p>
        </p:txBody>
      </p:sp>
    </p:spTree>
    <p:extLst>
      <p:ext uri="{BB962C8B-B14F-4D97-AF65-F5344CB8AC3E}">
        <p14:creationId xmlns:p14="http://schemas.microsoft.com/office/powerpoint/2010/main" val="417508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EFA0-D147-F44D-B69B-39970451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Mapping What You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B418-25D0-5641-B2F5-7964662F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834" y="1580827"/>
            <a:ext cx="9985778" cy="4330395"/>
          </a:xfrm>
        </p:spPr>
        <p:txBody>
          <a:bodyPr>
            <a:noAutofit/>
          </a:bodyPr>
          <a:lstStyle/>
          <a:p>
            <a:r>
              <a:rPr lang="en-US" sz="2400" dirty="0"/>
              <a:t>Once you’ve finished a reading using the SQ3R steps, reorganizing that information into a map can be useful for further understanding. </a:t>
            </a:r>
          </a:p>
          <a:p>
            <a:r>
              <a:rPr lang="en-US" sz="2400" dirty="0"/>
              <a:t>What do I mean by map? There are many types. You can use different ones depending on the kind of information you have from the reading.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Chart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Spider Chart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Venn diagram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Chain Trees</a:t>
            </a:r>
          </a:p>
        </p:txBody>
      </p:sp>
    </p:spTree>
    <p:extLst>
      <p:ext uri="{BB962C8B-B14F-4D97-AF65-F5344CB8AC3E}">
        <p14:creationId xmlns:p14="http://schemas.microsoft.com/office/powerpoint/2010/main" val="289498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DCB4-811D-8F40-95E5-ED3F1CE2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942" y="221154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Simple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D67F1-EF3E-1D4D-BFB8-BDD789CFF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655" y="861599"/>
            <a:ext cx="6586778" cy="5996401"/>
          </a:xfrm>
        </p:spPr>
      </p:pic>
    </p:spTree>
    <p:extLst>
      <p:ext uri="{BB962C8B-B14F-4D97-AF65-F5344CB8AC3E}">
        <p14:creationId xmlns:p14="http://schemas.microsoft.com/office/powerpoint/2010/main" val="9376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00A9-3CA7-4B4A-BD7D-1286B29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942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Spider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6A0337-9758-AE4E-8D76-675389E4E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176" y="640445"/>
            <a:ext cx="7361696" cy="6217555"/>
          </a:xfrm>
        </p:spPr>
      </p:pic>
    </p:spTree>
    <p:extLst>
      <p:ext uri="{BB962C8B-B14F-4D97-AF65-F5344CB8AC3E}">
        <p14:creationId xmlns:p14="http://schemas.microsoft.com/office/powerpoint/2010/main" val="185776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C56B-2B78-C548-BCD0-FF4AFB6C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Chain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F1AB58-2C74-C44E-8F71-C0826565E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278" y="557939"/>
            <a:ext cx="9409313" cy="6300061"/>
          </a:xfrm>
        </p:spPr>
      </p:pic>
    </p:spTree>
    <p:extLst>
      <p:ext uri="{BB962C8B-B14F-4D97-AF65-F5344CB8AC3E}">
        <p14:creationId xmlns:p14="http://schemas.microsoft.com/office/powerpoint/2010/main" val="61526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9243-CEAA-2840-A293-2B053868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127153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5F2D8-C26D-FD43-B16C-EC0F8DE92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711409"/>
            <a:ext cx="7023100" cy="6146591"/>
          </a:xfrm>
        </p:spPr>
      </p:pic>
    </p:spTree>
    <p:extLst>
      <p:ext uri="{BB962C8B-B14F-4D97-AF65-F5344CB8AC3E}">
        <p14:creationId xmlns:p14="http://schemas.microsoft.com/office/powerpoint/2010/main" val="213718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B3F2-CF0A-3942-AB79-B92791A2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3" y="17961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Venn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AB48E-E884-E54F-8D4C-7DA7E7F0B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137" y="977900"/>
            <a:ext cx="7078414" cy="5880100"/>
          </a:xfrm>
        </p:spPr>
      </p:pic>
    </p:spTree>
    <p:extLst>
      <p:ext uri="{BB962C8B-B14F-4D97-AF65-F5344CB8AC3E}">
        <p14:creationId xmlns:p14="http://schemas.microsoft.com/office/powerpoint/2010/main" val="6856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04CD-F250-3443-8AEC-6F05A6E1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7354-EA0D-3644-8A5C-ED2ABEB9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Write your first name, last name, section</a:t>
            </a:r>
          </a:p>
          <a:p>
            <a:r>
              <a:rPr lang="en-US" sz="2800" dirty="0"/>
              <a:t>What is your favorite book you’ve read (in any language) ? </a:t>
            </a:r>
          </a:p>
          <a:p>
            <a:r>
              <a:rPr lang="en-US" sz="2800" dirty="0"/>
              <a:t>Describe the main plot (in English)</a:t>
            </a:r>
          </a:p>
        </p:txBody>
      </p:sp>
    </p:spTree>
    <p:extLst>
      <p:ext uri="{BB962C8B-B14F-4D97-AF65-F5344CB8AC3E}">
        <p14:creationId xmlns:p14="http://schemas.microsoft.com/office/powerpoint/2010/main" val="109197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063-C85E-F041-B641-38AF58B1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4E99-615E-E144-A822-EEDAB167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23" y="3074231"/>
            <a:ext cx="9163077" cy="40161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What is it?</a:t>
            </a:r>
          </a:p>
          <a:p>
            <a:r>
              <a:rPr lang="en-US" sz="4000" dirty="0"/>
              <a:t>Speed reading is a function of the number of eye fixations, or momentary stops, which you experience as you move your eyes across a line of writing.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3E5D8-5089-5B40-AE44-DFEF5662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03729" cy="29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3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BC48-9EF8-A14E-804D-28D82DC2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83DA-81D8-E543-9157-62C07BB7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47" y="1653914"/>
            <a:ext cx="10452231" cy="4776865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The process of scanning involves running your eyes down each page and taking note of any terms in bold-face print or italics, section headings, graphs and charts </a:t>
            </a:r>
          </a:p>
          <a:p>
            <a:r>
              <a:rPr lang="en-US" sz="3000" dirty="0"/>
              <a:t>Your eyes act only as the collectors of information — your mind must do the registering and analyzing.</a:t>
            </a:r>
          </a:p>
          <a:p>
            <a:r>
              <a:rPr lang="en-US" sz="3000" dirty="0"/>
              <a:t>Scanning is a preliminary process, an initial exposure without expectation of thorough understanding 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en-US" sz="3000" dirty="0"/>
              <a:t>You want to get the basic drift of the reading material and mentally note some of the important terms. </a:t>
            </a:r>
          </a:p>
          <a:p>
            <a:r>
              <a:rPr lang="en-US" sz="3000" dirty="0"/>
              <a:t>Make a note of the terms picked up by scanning. Remember, writing is a time-consuming task. Write the term, not a definition. Just the act of writing the term will help to record it in your memory.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5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435B-A761-F847-BEFC-23DAC255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241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Skimming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8E7C3-6E9C-7747-BB7E-B056C06C1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0980"/>
            <a:ext cx="12192000" cy="6031523"/>
          </a:xfrm>
        </p:spPr>
      </p:pic>
    </p:spTree>
    <p:extLst>
      <p:ext uri="{BB962C8B-B14F-4D97-AF65-F5344CB8AC3E}">
        <p14:creationId xmlns:p14="http://schemas.microsoft.com/office/powerpoint/2010/main" val="272428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059A-349D-0648-A8EE-AC82CF0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Scanning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688B-27E5-B94E-A27C-414C1457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9" y="190500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Read the first sentence of each paragraph. </a:t>
            </a:r>
          </a:p>
          <a:p>
            <a:r>
              <a:rPr lang="en-US" sz="3600" dirty="0"/>
              <a:t>Use the </a:t>
            </a:r>
            <a:r>
              <a:rPr lang="en-US" sz="3600" b="1" i="1" dirty="0"/>
              <a:t>Magnetic Technique</a:t>
            </a:r>
            <a:r>
              <a:rPr lang="en-US" sz="3600" dirty="0"/>
              <a:t>. Think of your eyes as magnets and run them down the page. </a:t>
            </a:r>
          </a:p>
          <a:p>
            <a:r>
              <a:rPr lang="en-US" sz="3600" dirty="0"/>
              <a:t>Allow them to be drawn to </a:t>
            </a:r>
            <a:r>
              <a:rPr lang="en-US" sz="3600" b="1" dirty="0"/>
              <a:t>bold-face print</a:t>
            </a:r>
            <a:r>
              <a:rPr lang="en-US" sz="3600" dirty="0"/>
              <a:t>, </a:t>
            </a:r>
            <a:r>
              <a:rPr lang="en-US" sz="3600" i="1" dirty="0"/>
              <a:t>italics</a:t>
            </a:r>
            <a:r>
              <a:rPr lang="en-US" sz="3600" dirty="0"/>
              <a:t>, or any other terms which stand out from the surrounding text.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2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8A60-405B-324B-A5AF-B989435F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821" y="11814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Reading to Learn and Retain Information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BB73-911B-7E46-9450-61023693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399029"/>
            <a:ext cx="11832236" cy="53165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 the SQ3R approach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 </a:t>
            </a:r>
            <a:r>
              <a:rPr lang="en-US" sz="2400" b="1" i="1" dirty="0"/>
              <a:t>Survey, Question, Read, Recite, Review. </a:t>
            </a:r>
          </a:p>
          <a:p>
            <a:r>
              <a:rPr lang="en-US" sz="2400" dirty="0"/>
              <a:t>Why are you reading? Why is having a purpose important?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are clues your textbooks or readings give you to the structure of the reading? How can these help you? </a:t>
            </a:r>
          </a:p>
          <a:p>
            <a:pPr marL="0" indent="0">
              <a:buNone/>
            </a:pPr>
            <a:r>
              <a:rPr lang="en-US" sz="2400" b="1" dirty="0"/>
              <a:t>Table of contents, introduction, footnotes, glossary, bibliography, appendices, index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D5748-6CFD-EB44-8BDE-DD747E72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82" y="2391243"/>
            <a:ext cx="4902408" cy="24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7E988E-06BB-AE48-BBBB-63D398DB8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254" y="0"/>
            <a:ext cx="8384583" cy="6858000"/>
          </a:xfrm>
        </p:spPr>
      </p:pic>
    </p:spTree>
    <p:extLst>
      <p:ext uri="{BB962C8B-B14F-4D97-AF65-F5344CB8AC3E}">
        <p14:creationId xmlns:p14="http://schemas.microsoft.com/office/powerpoint/2010/main" val="82669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9B83-42F4-7646-8F40-FCC8B920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Revision Reading for Exams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3127-F078-4245-853A-58FD337C4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664" y="1623934"/>
            <a:ext cx="8915400" cy="3777622"/>
          </a:xfrm>
        </p:spPr>
        <p:txBody>
          <a:bodyPr/>
          <a:lstStyle/>
          <a:p>
            <a:r>
              <a:rPr lang="en-US" sz="2400" dirty="0"/>
              <a:t>To maximize your learning, try to read and learn your lecture notes each weekend. </a:t>
            </a:r>
          </a:p>
          <a:p>
            <a:r>
              <a:rPr lang="en-US" sz="2400" dirty="0"/>
              <a:t>Strategically, the best way to approach your revision is to quickly survey all materials. </a:t>
            </a:r>
          </a:p>
          <a:p>
            <a:r>
              <a:rPr lang="en-US" sz="2400" dirty="0"/>
              <a:t>Look for items of prime importance — the highly examinable topics — and give them special attention. For example, arts and humanities subjects are generally best revised by reading over and over the notes many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5028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740</TotalTime>
  <Words>664</Words>
  <Application>Microsoft Macintosh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Wisp</vt:lpstr>
      <vt:lpstr>Reading More Efficiently</vt:lpstr>
      <vt:lpstr>Class Activity</vt:lpstr>
      <vt:lpstr>Speed Reading</vt:lpstr>
      <vt:lpstr>Scanning</vt:lpstr>
      <vt:lpstr>Skimming </vt:lpstr>
      <vt:lpstr>Scanning Techniques </vt:lpstr>
      <vt:lpstr>Reading to Learn and Retain Information  </vt:lpstr>
      <vt:lpstr>PowerPoint Presentation</vt:lpstr>
      <vt:lpstr>Revision Reading for Exams  </vt:lpstr>
      <vt:lpstr>Word Clues</vt:lpstr>
      <vt:lpstr>Remembering Material</vt:lpstr>
      <vt:lpstr>Do’s &amp; Don'ts of Reading</vt:lpstr>
      <vt:lpstr>Mapping What You Read</vt:lpstr>
      <vt:lpstr>Simple Chart</vt:lpstr>
      <vt:lpstr>Spider Chart</vt:lpstr>
      <vt:lpstr>Chain</vt:lpstr>
      <vt:lpstr>Trees</vt:lpstr>
      <vt:lpstr>Venn Diagram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More Efficiently</dc:title>
  <dc:creator>Oumama Kabli</dc:creator>
  <cp:lastModifiedBy>Oumama Kabli</cp:lastModifiedBy>
  <cp:revision>35</cp:revision>
  <dcterms:created xsi:type="dcterms:W3CDTF">2018-10-30T18:55:19Z</dcterms:created>
  <dcterms:modified xsi:type="dcterms:W3CDTF">2018-11-01T15:31:57Z</dcterms:modified>
</cp:coreProperties>
</file>