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62" r:id="rId4"/>
    <p:sldId id="275" r:id="rId5"/>
    <p:sldId id="258" r:id="rId6"/>
    <p:sldId id="263" r:id="rId7"/>
    <p:sldId id="259" r:id="rId8"/>
    <p:sldId id="260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698"/>
  </p:normalViewPr>
  <p:slideViewPr>
    <p:cSldViewPr snapToGrid="0" snapToObjects="1">
      <p:cViewPr>
        <p:scale>
          <a:sx n="108" d="100"/>
          <a:sy n="108" d="100"/>
        </p:scale>
        <p:origin x="-144" y="-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30D-5971-D545-8227-BABD6BF43833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698569F-FD41-AC4A-BB71-227D6A2A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9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30D-5971-D545-8227-BABD6BF43833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569F-FD41-AC4A-BB71-227D6A2A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3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30D-5971-D545-8227-BABD6BF43833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569F-FD41-AC4A-BB71-227D6A2A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5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30D-5971-D545-8227-BABD6BF43833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569F-FD41-AC4A-BB71-227D6A2A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1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338F30D-5971-D545-8227-BABD6BF43833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698569F-FD41-AC4A-BB71-227D6A2A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5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30D-5971-D545-8227-BABD6BF43833}" type="datetimeFigureOut">
              <a:rPr lang="en-US" smtClean="0"/>
              <a:t>3/25/19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569F-FD41-AC4A-BB71-227D6A2A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0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30D-5971-D545-8227-BABD6BF43833}" type="datetimeFigureOut">
              <a:rPr lang="en-US" smtClean="0"/>
              <a:t>3/25/19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569F-FD41-AC4A-BB71-227D6A2A162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2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30D-5971-D545-8227-BABD6BF43833}" type="datetimeFigureOut">
              <a:rPr lang="en-US" smtClean="0"/>
              <a:t>3/25/19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569F-FD41-AC4A-BB71-227D6A2A162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700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30D-5971-D545-8227-BABD6BF43833}" type="datetimeFigureOut">
              <a:rPr lang="en-US" smtClean="0"/>
              <a:t>3/25/19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569F-FD41-AC4A-BB71-227D6A2A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2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30D-5971-D545-8227-BABD6BF43833}" type="datetimeFigureOut">
              <a:rPr lang="en-US" smtClean="0"/>
              <a:t>3/25/19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569F-FD41-AC4A-BB71-227D6A2A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8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30D-5971-D545-8227-BABD6BF43833}" type="datetimeFigureOut">
              <a:rPr lang="en-US" smtClean="0"/>
              <a:t>3/25/19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569F-FD41-AC4A-BB71-227D6A2A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5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338F30D-5971-D545-8227-BABD6BF43833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698569F-FD41-AC4A-BB71-227D6A2A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5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ustryweek.com/corporate-culture/management-style-making-small-talk" TargetMode="External"/><Relationship Id="rId2" Type="http://schemas.openxmlformats.org/officeDocument/2006/relationships/hyperlink" Target="https://www.investopedia.com/terms/c/corporate-culture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ic1.squarespace.com/static/537e4a6ce4b0ded903cd630e/t/53e9b64ee4b0cd70f5b4c216/1407825486730/Negotiation+role+plays.pdf" TargetMode="External"/><Relationship Id="rId4" Type="http://schemas.openxmlformats.org/officeDocument/2006/relationships/hyperlink" Target="https://www.skillsyouneed.com/ips/negotiation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K-L9uhsBL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j6VgLMv4C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0096-0AF8-9A4B-B84F-D15E39067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391" y="1491260"/>
            <a:ext cx="11330315" cy="3035808"/>
          </a:xfrm>
        </p:spPr>
        <p:txBody>
          <a:bodyPr/>
          <a:lstStyle/>
          <a:p>
            <a:pPr algn="ctr"/>
            <a:r>
              <a:rPr lang="en-US" dirty="0"/>
              <a:t>Small Talk/Corporate Culture &amp; Negotiating 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F744B-AE8B-3E4E-B678-524AAAE8D2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/>
              <a:t>Professor </a:t>
            </a:r>
            <a:r>
              <a:rPr lang="en-US" b="1" dirty="0" err="1"/>
              <a:t>Kabli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March 26,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0EF42-4E2E-8C46-AC06-85ACEE249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588" y="4065563"/>
            <a:ext cx="4965275" cy="27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7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9AD5-41D4-914D-BC5F-0C73890F3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B598FC-4946-3A4C-B293-FEA9FBE44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898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3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06EAD-867D-4342-B5FF-A2B1C012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C19934-3194-9F43-9F61-15D2FFAE0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764" y="0"/>
            <a:ext cx="10111232" cy="6858000"/>
          </a:xfrm>
        </p:spPr>
      </p:pic>
    </p:spTree>
    <p:extLst>
      <p:ext uri="{BB962C8B-B14F-4D97-AF65-F5344CB8AC3E}">
        <p14:creationId xmlns:p14="http://schemas.microsoft.com/office/powerpoint/2010/main" val="1954951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E418-86B5-AE43-96AE-F11658E9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Negotiating?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1C92-594A-B44C-BE05-D90E01517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90" y="1952597"/>
            <a:ext cx="11225316" cy="4050792"/>
          </a:xfrm>
        </p:spPr>
        <p:txBody>
          <a:bodyPr>
            <a:normAutofit/>
          </a:bodyPr>
          <a:lstStyle/>
          <a:p>
            <a:r>
              <a:rPr lang="en-US" sz="3200" dirty="0"/>
              <a:t>Negotiation is a method by which people settle differences. It is a process by which compromise or agreement is reached while avoiding argument and dispute. </a:t>
            </a:r>
          </a:p>
          <a:p>
            <a:r>
              <a:rPr lang="en-US" sz="3200" dirty="0"/>
              <a:t>In any disagreement, individuals understandably aim to achieve the best possible outcome for their position (or perhaps an organization they represent).</a:t>
            </a:r>
          </a:p>
        </p:txBody>
      </p:sp>
    </p:spTree>
    <p:extLst>
      <p:ext uri="{BB962C8B-B14F-4D97-AF65-F5344CB8AC3E}">
        <p14:creationId xmlns:p14="http://schemas.microsoft.com/office/powerpoint/2010/main" val="180021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D1150-09AB-4A48-855A-7C7305AB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2EC19-5E05-1A4B-BE22-5A1BF1B0F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Why can negotiating be stressful?</a:t>
            </a:r>
          </a:p>
          <a:p>
            <a:pPr marL="0" indent="0">
              <a:buNone/>
            </a:pPr>
            <a:r>
              <a:rPr lang="en-US" sz="4000" dirty="0"/>
              <a:t>Does negotiating always involve an element of deception? </a:t>
            </a:r>
          </a:p>
          <a:p>
            <a:pPr marL="0" indent="0">
              <a:buNone/>
            </a:pPr>
            <a:r>
              <a:rPr lang="en-US" sz="4000" dirty="0"/>
              <a:t>What is the key to successful negotiating? </a:t>
            </a:r>
          </a:p>
          <a:p>
            <a:pPr marL="0" indent="0">
              <a:buNone/>
            </a:pPr>
            <a:r>
              <a:rPr lang="en-US" sz="4000" dirty="0"/>
              <a:t>How can you avoid misunderstandings during a negotiation?</a:t>
            </a:r>
          </a:p>
        </p:txBody>
      </p:sp>
    </p:spTree>
    <p:extLst>
      <p:ext uri="{BB962C8B-B14F-4D97-AF65-F5344CB8AC3E}">
        <p14:creationId xmlns:p14="http://schemas.microsoft.com/office/powerpoint/2010/main" val="1224037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9C96-267D-DE4A-93C5-2B78050E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Stages of Negotiation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ED016-A77D-494A-B21A-C6E116247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89" y="1503133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The process of negotiation includes the following stages:</a:t>
            </a:r>
          </a:p>
          <a:p>
            <a:r>
              <a:rPr lang="en-US" sz="2800" b="1" dirty="0"/>
              <a:t>Preparation</a:t>
            </a:r>
          </a:p>
          <a:p>
            <a:r>
              <a:rPr lang="en-US" sz="2800" b="1" dirty="0"/>
              <a:t>Discussion</a:t>
            </a:r>
          </a:p>
          <a:p>
            <a:r>
              <a:rPr lang="en-US" sz="2800" b="1" dirty="0"/>
              <a:t>Clarification of goals</a:t>
            </a:r>
          </a:p>
          <a:p>
            <a:r>
              <a:rPr lang="en-US" sz="2800" b="1" dirty="0"/>
              <a:t>Negotiate towards a Win-Win outcome</a:t>
            </a:r>
          </a:p>
          <a:p>
            <a:r>
              <a:rPr lang="en-US" sz="2800" b="1" dirty="0"/>
              <a:t>Agreement</a:t>
            </a:r>
          </a:p>
          <a:p>
            <a:r>
              <a:rPr lang="en-US" sz="2800" b="1" dirty="0"/>
              <a:t>Implementation of a course of action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857AB-59B0-CA4E-B473-6F8A0EF49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705" y="4121834"/>
            <a:ext cx="4864295" cy="27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86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402E-2FB8-9B49-B246-4761C296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Preparation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0ABEF-3B0F-7C41-A342-B8498EA88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59" y="1910393"/>
            <a:ext cx="10058400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/>
              <a:t>Before any negotiation takes place, a decision needs to be taken as to when and where a meeting will take place to discuss the problem and who will attend.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6862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FC317-A729-C34F-BE40-1100E70F9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F04B4-84D3-7747-A5D6-67F3A18C9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0001"/>
            <a:ext cx="10381254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/>
              <a:t>During this stage, individuals or members of each side put forward the case as they see it, i.e. their understanding of the situation. 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60340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433B-7453-3D42-9641-04C0F629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Clarification of 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16832-F02C-9E4C-ABDB-BFD38BEA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2121408"/>
            <a:ext cx="10775851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/>
              <a:t>From the discussion, the goals, interests and viewpoints of both sides of the disagreement need to be clarified. 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0099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BA9B-59AA-3D43-9D87-62FA4C73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Negotiate towards a Win-Win outcome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73038-E84D-2F4D-A75C-97134437E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606337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Focusing on a win-win' outcome where both sides feel they have gained something positive through the process of negotiation and both sides feel their point of view has been taken into consideration. 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03300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DD6AF-9297-AE41-9F33-0587349A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Agreement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21578-E0D4-C849-AC79-86CEAD6EE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648540" cy="4050792"/>
          </a:xfrm>
        </p:spPr>
        <p:txBody>
          <a:bodyPr/>
          <a:lstStyle/>
          <a:p>
            <a:pPr marL="0" indent="0">
              <a:buNone/>
            </a:pPr>
            <a:r>
              <a:rPr lang="en-US" sz="5400" b="1" dirty="0"/>
              <a:t>Agreement can be achieved once understanding of both sides’ viewpoints and interests have been considered.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4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53D-3584-9C41-8DD1-A0F0945F1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Important Announcements!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8F1E2-44A0-6E4F-9C94-5349F2FDA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79" y="1924459"/>
            <a:ext cx="11520738" cy="5243030"/>
          </a:xfrm>
        </p:spPr>
        <p:txBody>
          <a:bodyPr>
            <a:noAutofit/>
          </a:bodyPr>
          <a:lstStyle/>
          <a:p>
            <a:r>
              <a:rPr lang="en-US" sz="2800" dirty="0"/>
              <a:t>Today’s class will be a a mixture of the lesson for this week and for next week in order to make use of precious class time!</a:t>
            </a:r>
          </a:p>
          <a:p>
            <a:r>
              <a:rPr lang="en-US" sz="2800" dirty="0"/>
              <a:t>I will also be combining some of the chapters for some classes</a:t>
            </a:r>
          </a:p>
          <a:p>
            <a:r>
              <a:rPr lang="en-US" sz="2800" dirty="0"/>
              <a:t>We will not be having class on Tuesday April 2, 2019 – I will be away for a conference</a:t>
            </a:r>
          </a:p>
          <a:p>
            <a:r>
              <a:rPr lang="en-US" sz="2800" dirty="0"/>
              <a:t>With that being said, would you like to have a make-up class on Friday April 5? </a:t>
            </a:r>
          </a:p>
          <a:p>
            <a:r>
              <a:rPr lang="en-US" sz="2800" dirty="0"/>
              <a:t>English Club will have its first meeting of the semester on Wednesday April 27 from 12-2pm </a:t>
            </a:r>
            <a:r>
              <a:rPr lang="en-US" sz="2800" dirty="0">
                <a:sym typeface="Wingdings" pitchFamily="2" charset="2"/>
              </a:rPr>
              <a:t> room has not been decided yet, will announce on Facebook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0443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380E-26E0-BB4D-9F3F-023CD51E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Implementation of a course of action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BC886-1DEE-C34E-9C80-2EF3D9383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35" y="2093976"/>
            <a:ext cx="11310425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/>
              <a:t>From the agreement, a course of action has to be implemented to carry through the decision.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45058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376F-591C-F44D-9AB1-1D539AC1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Activity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3713E-379B-BE46-9D92-F92A01DA7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Situation: </a:t>
            </a:r>
          </a:p>
          <a:p>
            <a:pPr marL="0" indent="0">
              <a:buNone/>
            </a:pPr>
            <a:r>
              <a:rPr lang="en-US" dirty="0"/>
              <a:t>Carla and Thomas agreed to negotiate with one another after a conflict broke out between them in front of their history class. </a:t>
            </a:r>
          </a:p>
          <a:p>
            <a:pPr marL="0" indent="0">
              <a:buNone/>
            </a:pPr>
            <a:r>
              <a:rPr lang="en-US" dirty="0"/>
              <a:t>When the teacher caught Thomas with a folded note during a test, Thomas insisted the note was not his, but that Carla had thrown the note on his desk and he’d refused to pass it. Carla and Thomas have been classmates for a while now, but they are not close friends. Unable to settle the conflict during class, they approached one another during lunch.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should they negotiate to find a resolution?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8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AD7F1-29EA-8740-9BEB-C48365A6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EC10D-FF4D-2C45-80B1-D19A4C968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https://www.investopedia.com/terms/c/corporate-culture.asp</a:t>
            </a:r>
            <a:endParaRPr lang="en-US" dirty="0"/>
          </a:p>
          <a:p>
            <a:r>
              <a:rPr lang="en-US" dirty="0">
                <a:hlinkClick r:id="rId3"/>
              </a:rPr>
              <a:t>https://www.industryweek.com/corporate-culture/management-style-making-small-talk</a:t>
            </a:r>
            <a:endParaRPr lang="en-US" dirty="0"/>
          </a:p>
          <a:p>
            <a:r>
              <a:rPr lang="en-US" dirty="0">
                <a:hlinkClick r:id="rId4"/>
              </a:rPr>
              <a:t>https://www.skillsyouneed.com/ips/negotiation.html</a:t>
            </a:r>
            <a:endParaRPr lang="en-US" dirty="0"/>
          </a:p>
          <a:p>
            <a:r>
              <a:rPr lang="en-US" dirty="0">
                <a:hlinkClick r:id="rId5"/>
              </a:rPr>
              <a:t>https://static1.squarespace.com/static/537e4a6ce4b0ded903cd630e/t/53e9b64ee4b0cd70f5b4c216/1407825486730/Negotiation+role+plays.pdf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2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887F-C165-DF47-8995-C5565F246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Simon Sinek: Start With Why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C97FA-B343-534B-91B3-937735198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468" y="2178037"/>
            <a:ext cx="10624847" cy="4736592"/>
          </a:xfrm>
        </p:spPr>
        <p:txBody>
          <a:bodyPr>
            <a:normAutofit/>
          </a:bodyPr>
          <a:lstStyle/>
          <a:p>
            <a:r>
              <a:rPr lang="en-US" sz="3200" dirty="0"/>
              <a:t>Presentation by </a:t>
            </a:r>
            <a:r>
              <a:rPr lang="en-US" sz="3200" dirty="0" err="1"/>
              <a:t>Houda</a:t>
            </a:r>
            <a:r>
              <a:rPr lang="en-US" sz="3200" dirty="0"/>
              <a:t> and </a:t>
            </a:r>
            <a:r>
              <a:rPr lang="en-US" sz="3200" dirty="0" err="1"/>
              <a:t>Imane</a:t>
            </a:r>
            <a:r>
              <a:rPr lang="en-US" sz="3200" dirty="0"/>
              <a:t> for the class on the main ideas/chapters of the book.</a:t>
            </a:r>
          </a:p>
          <a:p>
            <a:r>
              <a:rPr lang="en-US" sz="3200" dirty="0"/>
              <a:t>Just because they are giving this presentation, does not mean you should not read the book or the important chapters highlighted in the syllabus. </a:t>
            </a:r>
            <a:r>
              <a:rPr lang="en-US" sz="3200" b="1" dirty="0">
                <a:solidFill>
                  <a:srgbClr val="FF0000"/>
                </a:solidFill>
              </a:rPr>
              <a:t>PLEASE START READING THE BOOK!</a:t>
            </a:r>
          </a:p>
          <a:p>
            <a:r>
              <a:rPr lang="en-US" sz="3200" dirty="0"/>
              <a:t>Please take notes during their presentation.</a:t>
            </a:r>
          </a:p>
          <a:p>
            <a:r>
              <a:rPr lang="en-US" sz="3200" dirty="0"/>
              <a:t>The PowerPoint will be available on the course website for you to reference.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8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72A9-869A-254A-94EA-0A8AC0A0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Question(s) of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F3C6-7C55-304F-84B1-54F062779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three words best describe you?</a:t>
            </a:r>
          </a:p>
          <a:p>
            <a:r>
              <a:rPr lang="en-US" sz="4400" dirty="0"/>
              <a:t>What is something you tried really hard to like but just couldn’t?</a:t>
            </a:r>
          </a:p>
        </p:txBody>
      </p:sp>
    </p:spTree>
    <p:extLst>
      <p:ext uri="{BB962C8B-B14F-4D97-AF65-F5344CB8AC3E}">
        <p14:creationId xmlns:p14="http://schemas.microsoft.com/office/powerpoint/2010/main" val="75401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6524-DB23-624A-8BDD-151D43F9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Small Talk?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9CBAF-2523-F340-B644-F4EEDBF9E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877" y="2093976"/>
            <a:ext cx="10832342" cy="4050792"/>
          </a:xfrm>
        </p:spPr>
        <p:txBody>
          <a:bodyPr>
            <a:noAutofit/>
          </a:bodyPr>
          <a:lstStyle/>
          <a:p>
            <a:r>
              <a:rPr lang="en-US" sz="3600" dirty="0"/>
              <a:t>is a short, friendly conversation about a common topic. </a:t>
            </a:r>
          </a:p>
          <a:p>
            <a:r>
              <a:rPr lang="en-US" sz="3600" dirty="0"/>
              <a:t>Small talk can take place among friends, co-workers, or strangers. </a:t>
            </a:r>
          </a:p>
          <a:p>
            <a:r>
              <a:rPr lang="en-US" sz="3600" dirty="0"/>
              <a:t>the ability to make small talk in business settings is important because small talk allows people to be friendly at work without getting too personal.</a:t>
            </a:r>
          </a:p>
        </p:txBody>
      </p:sp>
    </p:spTree>
    <p:extLst>
      <p:ext uri="{BB962C8B-B14F-4D97-AF65-F5344CB8AC3E}">
        <p14:creationId xmlns:p14="http://schemas.microsoft.com/office/powerpoint/2010/main" val="344073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B721E-5FE0-5B4B-AD7C-F533873D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Activity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A9608-4BE6-8D47-91DD-36110C651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/>
              <a:t>Make small talk with the person next to you for five mins.</a:t>
            </a:r>
          </a:p>
          <a:p>
            <a:r>
              <a:rPr lang="en-US" sz="4400" dirty="0"/>
              <a:t>What was something new that you learned from them?</a:t>
            </a:r>
          </a:p>
          <a:p>
            <a:endParaRPr lang="en-US" sz="4400" dirty="0"/>
          </a:p>
          <a:p>
            <a:pPr marL="0" indent="0">
              <a:buNone/>
            </a:pPr>
            <a:r>
              <a:rPr lang="en-US" sz="4400" dirty="0">
                <a:hlinkClick r:id="rId2"/>
              </a:rPr>
              <a:t>https://www.youtube.com/watch?v=_K-L9uhsBLM</a:t>
            </a: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5240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4A29F-F23D-1C42-9437-061824F8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Corporate 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2E5CB-D4E7-3D4C-A241-3CA5FFE9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877" y="1990855"/>
            <a:ext cx="10832342" cy="4050792"/>
          </a:xfrm>
        </p:spPr>
        <p:txBody>
          <a:bodyPr>
            <a:noAutofit/>
          </a:bodyPr>
          <a:lstStyle/>
          <a:p>
            <a:r>
              <a:rPr lang="en-US" sz="3200" dirty="0"/>
              <a:t>Corporate culture refers to the beliefs and behaviors that determine how a company's employees and management interact </a:t>
            </a:r>
          </a:p>
          <a:p>
            <a:r>
              <a:rPr lang="en-US" sz="3200" dirty="0"/>
              <a:t>A company's culture is reflected in its dress code, business hours, office setup, employee benefits, hiring decisions, treatment of clients, client satisfaction, and every other aspect of operations.</a:t>
            </a:r>
          </a:p>
        </p:txBody>
      </p:sp>
    </p:spTree>
    <p:extLst>
      <p:ext uri="{BB962C8B-B14F-4D97-AF65-F5344CB8AC3E}">
        <p14:creationId xmlns:p14="http://schemas.microsoft.com/office/powerpoint/2010/main" val="76954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06C5-3481-1743-A58E-E13E5DA9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Understanding Corporate Culture: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6EE75-F911-084B-A89D-38147F4E4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47" y="2248017"/>
            <a:ext cx="10578201" cy="4462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Alphabet (GOOGL) (the parent of Google) </a:t>
            </a:r>
          </a:p>
          <a:p>
            <a:r>
              <a:rPr lang="en-US" sz="2800" dirty="0"/>
              <a:t>well known for its employee-friendly corporate culture. </a:t>
            </a:r>
          </a:p>
          <a:p>
            <a:r>
              <a:rPr lang="en-US" sz="2800" dirty="0"/>
              <a:t>offers perks such as telecommuting, flextime, reimbursement, free employee lunches, and on-site doctors. </a:t>
            </a:r>
          </a:p>
          <a:p>
            <a:r>
              <a:rPr lang="en-US" sz="2800" dirty="0"/>
              <a:t>At its corporate headquarters in Mountain View, California, the company offers on-site services such as oil changes, car washes, massages, fitness classes, and a hair stylist. </a:t>
            </a:r>
          </a:p>
          <a:p>
            <a:r>
              <a:rPr lang="en-US" sz="2800" dirty="0"/>
              <a:t>Earned a high ranking on Fortune Magazine’s list of the “100 Best Companies to Work for.”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hlinkClick r:id="rId2"/>
              </a:rPr>
              <a:t>https://www.youtube.com/watch?v=2j6VgLMv4Cg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3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58169D-FBEB-7149-9CAE-A55D468FD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4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71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{1550305E-BBEB-5242-B2CB-9D307BE47197}tf10001070</Template>
  <TotalTime>977</TotalTime>
  <Words>926</Words>
  <Application>Microsoft Macintosh PowerPoint</Application>
  <PresentationFormat>Widescreen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Rockwell</vt:lpstr>
      <vt:lpstr>Rockwell Condensed</vt:lpstr>
      <vt:lpstr>Rockwell Extra Bold</vt:lpstr>
      <vt:lpstr>Wingdings</vt:lpstr>
      <vt:lpstr>Wood Type</vt:lpstr>
      <vt:lpstr>Small Talk/Corporate Culture &amp; Negotiating </vt:lpstr>
      <vt:lpstr>Important Announcements!</vt:lpstr>
      <vt:lpstr>Simon Sinek: Start With Why Presentation</vt:lpstr>
      <vt:lpstr>Question(s) of the Day</vt:lpstr>
      <vt:lpstr>What is Small Talk?</vt:lpstr>
      <vt:lpstr>Activity #1</vt:lpstr>
      <vt:lpstr>What is Corporate Culture?</vt:lpstr>
      <vt:lpstr>Understanding Corporate Culture: Example</vt:lpstr>
      <vt:lpstr>PowerPoint Presentation</vt:lpstr>
      <vt:lpstr>PowerPoint Presentation</vt:lpstr>
      <vt:lpstr>PowerPoint Presentation</vt:lpstr>
      <vt:lpstr>What is Negotiating?</vt:lpstr>
      <vt:lpstr>Questions</vt:lpstr>
      <vt:lpstr>Stages of Negotiation </vt:lpstr>
      <vt:lpstr>Preparation </vt:lpstr>
      <vt:lpstr>Discussion</vt:lpstr>
      <vt:lpstr>Clarification of goals </vt:lpstr>
      <vt:lpstr>Negotiate towards a Win-Win outcome </vt:lpstr>
      <vt:lpstr>Agreement </vt:lpstr>
      <vt:lpstr>Implementation of a course of action </vt:lpstr>
      <vt:lpstr>Activity #2</vt:lpstr>
      <vt:lpstr>Sources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Oumama Kabli</dc:creator>
  <cp:lastModifiedBy>Oumama Kabli</cp:lastModifiedBy>
  <cp:revision>30</cp:revision>
  <dcterms:created xsi:type="dcterms:W3CDTF">2019-03-25T16:29:21Z</dcterms:created>
  <dcterms:modified xsi:type="dcterms:W3CDTF">2019-03-26T08:47:07Z</dcterms:modified>
</cp:coreProperties>
</file>