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7" r:id="rId13"/>
    <p:sldId id="270" r:id="rId14"/>
    <p:sldId id="268" r:id="rId15"/>
    <p:sldId id="271" r:id="rId16"/>
    <p:sldId id="269" r:id="rId17"/>
    <p:sldId id="274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/>
    <p:restoredTop sz="94698"/>
  </p:normalViewPr>
  <p:slideViewPr>
    <p:cSldViewPr snapToGrid="0" snapToObjects="1">
      <p:cViewPr>
        <p:scale>
          <a:sx n="160" d="100"/>
          <a:sy n="160" d="100"/>
        </p:scale>
        <p:origin x="-2704" y="-2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FtNm9CgA6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0AGiq9j_A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814E-A0A6-1C44-9B4D-20580DB58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749" y="1753848"/>
            <a:ext cx="8981945" cy="324037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Introduction to</a:t>
            </a:r>
            <a:br>
              <a:rPr lang="en-US" b="1" dirty="0"/>
            </a:br>
            <a:r>
              <a:rPr lang="en-US" i="1" dirty="0"/>
              <a:t>Start with Why </a:t>
            </a:r>
            <a:br>
              <a:rPr lang="en-US" b="1" i="1" dirty="0"/>
            </a:br>
            <a:r>
              <a:rPr lang="en-US" b="1" i="1" dirty="0"/>
              <a:t>&amp;</a:t>
            </a:r>
            <a:br>
              <a:rPr lang="en-US" b="1" i="1" dirty="0"/>
            </a:br>
            <a:r>
              <a:rPr lang="en-US" b="1" i="1" dirty="0"/>
              <a:t>Chapter 2: Carrots and Sticks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2BFD6-D86B-FE4B-A906-A40F7341F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524" y="4472480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Professor </a:t>
            </a:r>
            <a:r>
              <a:rPr lang="en-US" b="1" dirty="0" err="1"/>
              <a:t>Oumama</a:t>
            </a:r>
            <a:r>
              <a:rPr lang="en-US" b="1" dirty="0"/>
              <a:t> </a:t>
            </a:r>
            <a:r>
              <a:rPr lang="en-US" b="1" dirty="0" err="1"/>
              <a:t>Kabli</a:t>
            </a:r>
            <a:endParaRPr lang="en-US" b="1" dirty="0"/>
          </a:p>
          <a:p>
            <a:r>
              <a:rPr lang="en-US" b="1" dirty="0"/>
              <a:t>Friday April 5, 2019</a:t>
            </a:r>
          </a:p>
          <a:p>
            <a:r>
              <a:rPr lang="en-US" b="1" dirty="0"/>
              <a:t>Make-up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73731-EADF-BA40-829A-FA4165518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0" y="-346024"/>
            <a:ext cx="44450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D4BE-9C1C-EA4F-9E67-50915F56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24" y="0"/>
            <a:ext cx="10364451" cy="1596177"/>
          </a:xfrm>
        </p:spPr>
        <p:txBody>
          <a:bodyPr/>
          <a:lstStyle/>
          <a:p>
            <a:r>
              <a:rPr lang="en-US" b="1" dirty="0"/>
              <a:t>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CB0A-8A1B-5746-B5CD-3171F55B3E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843" y="1019330"/>
            <a:ext cx="11662348" cy="590223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Fear, real or perceived, is the most powerful manipulation </a:t>
            </a:r>
          </a:p>
          <a:p>
            <a:r>
              <a:rPr lang="en-US" sz="2800" dirty="0"/>
              <a:t>Fear is regularly used in public service ads, say to promote child safety or AIDS awareness, or the need to wear seat belts. </a:t>
            </a:r>
          </a:p>
          <a:p>
            <a:pPr marL="0" indent="0">
              <a:buNone/>
            </a:pPr>
            <a:r>
              <a:rPr lang="en-US" sz="2800" dirty="0"/>
              <a:t>For example:</a:t>
            </a: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https://www.youtube.com/watch?v=3FtNm9CgA6U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“If anyone has ever sold you anything with a warning to fear the consequences if you don't buy it, they are using a proverbial gun to your head to help you see the "value" of choosing them over their competitor.” – Simon Sinek</a:t>
            </a:r>
          </a:p>
          <a:p>
            <a:r>
              <a:rPr lang="en-US" sz="2800" dirty="0"/>
              <a:t>FEAR works!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0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1594-9E4E-0E42-8CFE-2C9AF7AC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65" y="0"/>
            <a:ext cx="10364451" cy="1596177"/>
          </a:xfrm>
        </p:spPr>
        <p:txBody>
          <a:bodyPr/>
          <a:lstStyle/>
          <a:p>
            <a:r>
              <a:rPr lang="en-US" b="1" dirty="0"/>
              <a:t>Aspirations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0CF0F-65A8-7845-8C48-B71347F173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3970" y="1386315"/>
            <a:ext cx="11368167" cy="5261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 the case of marketers: </a:t>
            </a:r>
            <a:r>
              <a:rPr lang="en-US" sz="2400" i="1" dirty="0"/>
              <a:t>“offering someone something they desire to achieve and the ability to get there more easily with a particular product or service”</a:t>
            </a:r>
          </a:p>
          <a:p>
            <a:pPr marL="0" indent="0">
              <a:buNone/>
            </a:pPr>
            <a:r>
              <a:rPr lang="en-US" sz="2400" b="1" dirty="0"/>
              <a:t>Examples:</a:t>
            </a:r>
          </a:p>
          <a:p>
            <a:pPr marL="0" indent="0">
              <a:buNone/>
            </a:pPr>
            <a:r>
              <a:rPr lang="en-US" sz="2400" i="1" dirty="0"/>
              <a:t>"Six steps to a happier life." </a:t>
            </a:r>
          </a:p>
          <a:p>
            <a:pPr marL="0" indent="0">
              <a:buNone/>
            </a:pPr>
            <a:r>
              <a:rPr lang="en-US" sz="2400" i="1" dirty="0"/>
              <a:t>"Work those abs to your dream dress size!" </a:t>
            </a:r>
          </a:p>
          <a:p>
            <a:pPr marL="0" indent="0">
              <a:buNone/>
            </a:pPr>
            <a:r>
              <a:rPr lang="en-US" sz="2400" i="1" dirty="0"/>
              <a:t>"In six short weeks you can be rich." </a:t>
            </a:r>
          </a:p>
          <a:p>
            <a:pPr marL="0" indent="0">
              <a:buNone/>
            </a:pPr>
            <a:r>
              <a:rPr lang="en-US" sz="2400" dirty="0"/>
              <a:t>these messages manipulate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tempt us with the things we want to have or </a:t>
            </a:r>
            <a:r>
              <a:rPr lang="en-US" sz="2400" b="1" dirty="0"/>
              <a:t>to be the person we wish we were.</a:t>
            </a:r>
          </a:p>
          <a:p>
            <a:pPr marL="0" indent="0">
              <a:buNone/>
            </a:pPr>
            <a:r>
              <a:rPr lang="en-US" sz="2400" b="1" dirty="0"/>
              <a:t>EXAMPLE: </a:t>
            </a:r>
            <a:r>
              <a:rPr lang="en-US" sz="2400" dirty="0"/>
              <a:t>SOMEONE BUYING A GYM membership after the new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1C60D-04C0-9345-BA0C-C6A80C5A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816" y="2528635"/>
            <a:ext cx="4425429" cy="24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62FE2-087C-224A-A520-364354913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32" y="0"/>
            <a:ext cx="10364451" cy="1596177"/>
          </a:xfrm>
        </p:spPr>
        <p:txBody>
          <a:bodyPr/>
          <a:lstStyle/>
          <a:p>
            <a:r>
              <a:rPr lang="en-US" b="1" dirty="0"/>
              <a:t>Peer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5521-939D-204F-86EA-AB19DCF0C1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226" y="1272808"/>
            <a:ext cx="11967774" cy="5465269"/>
          </a:xfrm>
        </p:spPr>
        <p:txBody>
          <a:bodyPr>
            <a:normAutofit fontScale="32500" lnSpcReduction="20000"/>
          </a:bodyPr>
          <a:lstStyle/>
          <a:p>
            <a:r>
              <a:rPr lang="en-US" sz="7600" dirty="0"/>
              <a:t>marketers report that a majority of a population or a group of experts prefers their product over another </a:t>
            </a:r>
            <a:r>
              <a:rPr lang="en-US" sz="7600" dirty="0">
                <a:sym typeface="Wingdings" pitchFamily="2" charset="2"/>
              </a:rPr>
              <a:t> </a:t>
            </a:r>
            <a:r>
              <a:rPr lang="en-US" sz="7600" i="1" dirty="0"/>
              <a:t>attempting to sway the buyer to believing that whatever they are selling is better</a:t>
            </a:r>
            <a:r>
              <a:rPr lang="en-US" sz="7600" dirty="0"/>
              <a:t>. </a:t>
            </a:r>
          </a:p>
          <a:p>
            <a:r>
              <a:rPr lang="en-US" sz="7600" dirty="0"/>
              <a:t>The peer pressure works! </a:t>
            </a:r>
            <a:r>
              <a:rPr lang="en-US" sz="7600" dirty="0">
                <a:sym typeface="Wingdings" pitchFamily="2" charset="2"/>
              </a:rPr>
              <a:t> </a:t>
            </a:r>
            <a:r>
              <a:rPr lang="en-US" sz="7600" dirty="0"/>
              <a:t>we believe that the majority or the experts might know more than we do </a:t>
            </a:r>
            <a:r>
              <a:rPr lang="en-US" sz="7600" dirty="0">
                <a:sym typeface="Wingdings" pitchFamily="2" charset="2"/>
              </a:rPr>
              <a:t> </a:t>
            </a:r>
            <a:r>
              <a:rPr lang="en-US" sz="7600" dirty="0"/>
              <a:t>we fear that we may be wrong. </a:t>
            </a:r>
          </a:p>
          <a:p>
            <a:pPr marL="0" indent="0">
              <a:buNone/>
            </a:pPr>
            <a:r>
              <a:rPr lang="en-US" sz="7600" b="1" dirty="0"/>
              <a:t>For example: </a:t>
            </a:r>
            <a:r>
              <a:rPr lang="en-US" sz="7600" dirty="0"/>
              <a:t>Celebrity endorsements</a:t>
            </a:r>
          </a:p>
          <a:p>
            <a:r>
              <a:rPr lang="en-US" sz="7600" dirty="0"/>
              <a:t>Gatorade's "I </a:t>
            </a:r>
            <a:r>
              <a:rPr lang="en-US" sz="7600" dirty="0" err="1"/>
              <a:t>wanna</a:t>
            </a:r>
            <a:r>
              <a:rPr lang="en-US" sz="7600" dirty="0"/>
              <a:t> be like Mike" campaign; grow up and be just like Michael Jordan if they (kids) drink Gatorade </a:t>
            </a:r>
            <a:r>
              <a:rPr lang="en-US" sz="7600" dirty="0">
                <a:sym typeface="Wingdings" pitchFamily="2" charset="2"/>
              </a:rPr>
              <a:t> impressionable youth</a:t>
            </a:r>
          </a:p>
          <a:p>
            <a:pPr marL="0" indent="0">
              <a:buNone/>
            </a:pPr>
            <a:r>
              <a:rPr lang="en-US" sz="7600" dirty="0">
                <a:hlinkClick r:id="rId2"/>
              </a:rPr>
              <a:t>https://www.youtube.com/watch?v=b0AGiq9j_Ak</a:t>
            </a:r>
            <a:endParaRPr lang="en-US" sz="7600" dirty="0"/>
          </a:p>
          <a:p>
            <a:r>
              <a:rPr lang="en-US" sz="7600" dirty="0"/>
              <a:t>Pressure from a salesperson </a:t>
            </a:r>
            <a:r>
              <a:rPr lang="en-US" sz="7600" dirty="0">
                <a:sym typeface="Wingdings" pitchFamily="2" charset="2"/>
              </a:rPr>
              <a:t> </a:t>
            </a:r>
            <a:r>
              <a:rPr lang="en-US" sz="7600" dirty="0"/>
              <a:t>make you feel you might be missing out on something or that everyone else knows but you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6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1565EE-9F12-ED49-B948-0C24D82658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9119" y="989351"/>
            <a:ext cx="3457537" cy="55325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B6779-7AA0-DF46-9A28-DF11420FF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072" y="2676062"/>
            <a:ext cx="5719013" cy="3216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A6259C-8BC8-6149-B9B2-A2CEC7BB3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085" y="989351"/>
            <a:ext cx="3534915" cy="55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8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CDBE-FDA0-2644-972F-BFD536DA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13" y="0"/>
            <a:ext cx="10364451" cy="1596177"/>
          </a:xfrm>
        </p:spPr>
        <p:txBody>
          <a:bodyPr/>
          <a:lstStyle/>
          <a:p>
            <a:r>
              <a:rPr lang="en-US" b="1" dirty="0"/>
              <a:t>Novelty (a.k.a. Innovation)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939C1-2250-DE4D-953A-8BC5F583BD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9237" y="1082641"/>
            <a:ext cx="7765531" cy="577535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Real innovation changes the course of industries or even society. </a:t>
            </a:r>
          </a:p>
          <a:p>
            <a:pPr marL="0" indent="0">
              <a:buNone/>
            </a:pPr>
            <a:r>
              <a:rPr lang="en-US" sz="3200" b="1" dirty="0"/>
              <a:t>For example: </a:t>
            </a:r>
          </a:p>
          <a:p>
            <a:r>
              <a:rPr lang="en-US" sz="3200" dirty="0" err="1"/>
              <a:t>Motorolla</a:t>
            </a:r>
            <a:r>
              <a:rPr lang="en-US" sz="3200" dirty="0"/>
              <a:t> and the RAZR phone</a:t>
            </a:r>
          </a:p>
          <a:p>
            <a:r>
              <a:rPr lang="en-US" sz="3200" dirty="0"/>
              <a:t>Motorola successfully designed the latest shiny object for people to get excited about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/>
              <a:t>until a new shiny object came out. </a:t>
            </a:r>
          </a:p>
          <a:p>
            <a:r>
              <a:rPr lang="en-US" sz="3200" dirty="0"/>
              <a:t>these features are more a novelty than an innovation. They are added in an </a:t>
            </a:r>
            <a:r>
              <a:rPr lang="en-US" sz="3200" b="1" i="1" u="sng" dirty="0"/>
              <a:t>attempt to differentiate, but not reinvent.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060C5-2874-CA43-9F71-27D5C96A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768" y="940234"/>
            <a:ext cx="3792512" cy="25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8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F7AD-F915-E643-8C9B-A9A35605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b="1" dirty="0"/>
              <a:t>Novelty (a.k.a. Innovation) </a:t>
            </a:r>
            <a:r>
              <a:rPr lang="en-US" b="1" dirty="0" err="1"/>
              <a:t>cont</a:t>
            </a:r>
            <a:r>
              <a:rPr lang="en-US" b="1" dirty="0"/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F052-F01B-894E-8AE4-1DC12130C2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4754" y="1199213"/>
            <a:ext cx="7330190" cy="5658787"/>
          </a:xfrm>
        </p:spPr>
        <p:txBody>
          <a:bodyPr>
            <a:normAutofit fontScale="47500" lnSpcReduction="20000"/>
          </a:bodyPr>
          <a:lstStyle/>
          <a:p>
            <a:r>
              <a:rPr lang="en-US" sz="5800" b="1" i="1" dirty="0">
                <a:solidFill>
                  <a:srgbClr val="FF0000"/>
                </a:solidFill>
              </a:rPr>
              <a:t>can't be counted on to add any long-term value.</a:t>
            </a:r>
          </a:p>
          <a:p>
            <a:r>
              <a:rPr lang="en-US" sz="5800" dirty="0"/>
              <a:t> </a:t>
            </a:r>
            <a:r>
              <a:rPr lang="en-US" sz="5800" b="1" i="1" dirty="0">
                <a:solidFill>
                  <a:srgbClr val="FF0000"/>
                </a:solidFill>
              </a:rPr>
              <a:t>Novelty can drive sales, but the impact does not last</a:t>
            </a:r>
            <a:r>
              <a:rPr lang="en-US" sz="5800" dirty="0"/>
              <a:t>. </a:t>
            </a:r>
          </a:p>
          <a:p>
            <a:pPr marL="0" indent="0">
              <a:buNone/>
            </a:pPr>
            <a:r>
              <a:rPr lang="en-US" sz="5800" b="1" dirty="0"/>
              <a:t>For Example: </a:t>
            </a:r>
          </a:p>
          <a:p>
            <a:r>
              <a:rPr lang="en-US" sz="5800" dirty="0"/>
              <a:t>Apple's iPhone has since replaced the Motorola RAZR</a:t>
            </a:r>
          </a:p>
          <a:p>
            <a:r>
              <a:rPr lang="en-US" sz="5800" dirty="0"/>
              <a:t>Apple is not only leading how mobile phones are designed, but,  how the industry functions </a:t>
            </a:r>
            <a:r>
              <a:rPr lang="en-US" sz="5800" dirty="0">
                <a:sym typeface="Wingdings" pitchFamily="2" charset="2"/>
              </a:rPr>
              <a:t> what does this mean?</a:t>
            </a:r>
            <a:endParaRPr lang="en-US" sz="5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A5DE5-BD91-3649-9A57-643ED3E0E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23" y="1390457"/>
            <a:ext cx="3693202" cy="51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5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88CF-1EE2-F246-AB71-71F2495C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Manipulations Lead to Transactions, Not Loyalty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7D669-F5B7-E345-9800-E61C3F1D5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238" y="2082278"/>
            <a:ext cx="10823524" cy="4288541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Manipulations</a:t>
            </a:r>
            <a:r>
              <a:rPr lang="en-US" sz="3600" dirty="0"/>
              <a:t> do not breed loyalty </a:t>
            </a:r>
            <a:r>
              <a:rPr lang="en-US" sz="3600" dirty="0">
                <a:sym typeface="Wingdings" pitchFamily="2" charset="2"/>
              </a:rPr>
              <a:t> what does this mean?</a:t>
            </a:r>
          </a:p>
          <a:p>
            <a:r>
              <a:rPr lang="en-US" sz="3600" dirty="0"/>
              <a:t>Over the course of time, they cost more and more.</a:t>
            </a:r>
          </a:p>
          <a:p>
            <a:r>
              <a:rPr lang="en-US" sz="3600" dirty="0"/>
              <a:t> The gains are only short-term</a:t>
            </a:r>
          </a:p>
          <a:p>
            <a:r>
              <a:rPr lang="en-US" sz="3600" dirty="0"/>
              <a:t>they increase the level of stress for both the buyer and the seller</a:t>
            </a:r>
          </a:p>
          <a:p>
            <a:r>
              <a:rPr lang="en-US" sz="3600" dirty="0">
                <a:sym typeface="Wingdings" pitchFamily="2" charset="2"/>
              </a:rPr>
              <a:t>Don’t create a foundation or leadership (</a:t>
            </a:r>
            <a:r>
              <a:rPr lang="en-US" sz="3600" dirty="0"/>
              <a:t>Leadership is the ability to rally people not for a single event, but for years)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8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39A4-70C3-E44C-B0FD-96F52382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Manipulations Lead to Transactions, Not Loyalty </a:t>
            </a:r>
            <a:r>
              <a:rPr lang="en-US" b="1" dirty="0" err="1"/>
              <a:t>cont</a:t>
            </a:r>
            <a:r>
              <a:rPr lang="en-US" b="1" dirty="0"/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9843-4D5E-8A4E-9915-DCA0489CF1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297" y="2337112"/>
            <a:ext cx="11003406" cy="43784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i="1" dirty="0"/>
              <a:t>difference between </a:t>
            </a:r>
            <a:r>
              <a:rPr lang="en-US" sz="3600" b="1" i="1" dirty="0">
                <a:solidFill>
                  <a:srgbClr val="FF0000"/>
                </a:solidFill>
              </a:rPr>
              <a:t>repeat business </a:t>
            </a:r>
            <a:r>
              <a:rPr lang="en-US" sz="3600" b="1" i="1" dirty="0"/>
              <a:t>and </a:t>
            </a:r>
            <a:r>
              <a:rPr lang="en-US" sz="3600" b="1" i="1" dirty="0">
                <a:solidFill>
                  <a:srgbClr val="FF0000"/>
                </a:solidFill>
              </a:rPr>
              <a:t>loyalty</a:t>
            </a:r>
          </a:p>
          <a:p>
            <a:pPr marL="0" indent="0">
              <a:buNone/>
            </a:pPr>
            <a:r>
              <a:rPr lang="en-US" sz="3600" b="1" u="sng" dirty="0"/>
              <a:t>Repeat business </a:t>
            </a:r>
            <a:r>
              <a:rPr lang="en-US" sz="3600" dirty="0">
                <a:sym typeface="Wingdings" pitchFamily="2" charset="2"/>
              </a:rPr>
              <a:t> </a:t>
            </a:r>
            <a:r>
              <a:rPr lang="en-US" sz="3600" dirty="0"/>
              <a:t>when people do business with you multiple times</a:t>
            </a:r>
          </a:p>
          <a:p>
            <a:pPr marL="0" indent="0">
              <a:buNone/>
            </a:pPr>
            <a:r>
              <a:rPr lang="en-US" sz="3600" b="1" u="sng" dirty="0"/>
              <a:t>Loyalty</a:t>
            </a:r>
            <a:r>
              <a:rPr lang="en-US" sz="3600" dirty="0"/>
              <a:t> </a:t>
            </a:r>
            <a:r>
              <a:rPr lang="en-US" sz="3600" dirty="0">
                <a:sym typeface="Wingdings" pitchFamily="2" charset="2"/>
              </a:rPr>
              <a:t> </a:t>
            </a:r>
            <a:r>
              <a:rPr lang="en-US" sz="3600" dirty="0"/>
              <a:t>when people are willing to turn down a better product or a better price to continue doing business with you. </a:t>
            </a:r>
          </a:p>
          <a:p>
            <a:pPr marL="0" indent="0">
              <a:buNone/>
            </a:pPr>
            <a:r>
              <a:rPr lang="en-US" sz="3600" i="1" dirty="0"/>
              <a:t>****Loyal customers often don't even bother to research the competition or entertain other options. Loyalty is not easily won. Repeat business, however, is.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A6BC3-557F-FB4C-8019-32F6D120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Manipulations Lead to Transactions, Not Loyalty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E02A-CFF1-9340-9D15-B0E3A4E38C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9711" y="1917388"/>
            <a:ext cx="11312577" cy="475323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For transactions that occur an </a:t>
            </a:r>
            <a:r>
              <a:rPr lang="en-US" sz="3200" b="1" i="1" u="sng" dirty="0"/>
              <a:t>average of once</a:t>
            </a:r>
            <a:r>
              <a:rPr lang="en-US" sz="3200" dirty="0"/>
              <a:t>, carrots and sticks are the best way to elicit the desired behavior. </a:t>
            </a:r>
          </a:p>
          <a:p>
            <a:pPr marL="0" indent="0">
              <a:buNone/>
            </a:pPr>
            <a:r>
              <a:rPr lang="en-US" sz="3200" b="1" dirty="0"/>
              <a:t>For example:</a:t>
            </a:r>
          </a:p>
          <a:p>
            <a:r>
              <a:rPr lang="en-US" sz="3200" dirty="0"/>
              <a:t>When the police offer a reward for a crime they are not looking to nurture a relationship with the witness; it is just a single transaction. </a:t>
            </a:r>
            <a:r>
              <a:rPr lang="en-US" sz="3200" i="1" dirty="0"/>
              <a:t>What are examples of other single transactions?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Manipulations</a:t>
            </a:r>
            <a:r>
              <a:rPr lang="en-US" sz="3200" b="1" dirty="0">
                <a:solidFill>
                  <a:srgbClr val="FF0000"/>
                </a:solidFill>
                <a:sym typeface="Wingdings" pitchFamily="2" charset="2"/>
              </a:rPr>
              <a:t> drive transactions</a:t>
            </a:r>
            <a:r>
              <a:rPr lang="en-US" sz="3200" b="1" dirty="0">
                <a:solidFill>
                  <a:srgbClr val="FF0000"/>
                </a:solidFill>
              </a:rPr>
              <a:t>, or any behavior that is only required once or on rare occasions. </a:t>
            </a:r>
            <a:endParaRPr lang="en-US" sz="3200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1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5293-263C-6446-9809-8FED5CE8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Just Because It Works Doesn't Make It Right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F1D1-A5EA-3341-B62B-98C344FA44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675" y="1798820"/>
            <a:ext cx="11332563" cy="4796852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manipulations work </a:t>
            </a:r>
            <a:r>
              <a:rPr lang="en-US" sz="4000" dirty="0">
                <a:sym typeface="Wingdings" pitchFamily="2" charset="2"/>
              </a:rPr>
              <a:t> </a:t>
            </a:r>
            <a:r>
              <a:rPr lang="en-US" sz="4000" dirty="0"/>
              <a:t>they have become the norm, practiced by the vast majority of companies and organizations, regardless of size or industry.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With every price drop, promotion, fear-based or aspirational message, and novelty we use to achieve our goals </a:t>
            </a:r>
            <a:r>
              <a:rPr lang="en-US" sz="40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4000" b="1" dirty="0">
                <a:solidFill>
                  <a:srgbClr val="FF0000"/>
                </a:solidFill>
              </a:rPr>
              <a:t>companies, organizations and systems getting weaker and weaker.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5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4AF3-4D18-7342-B5C5-0B00CE4F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Comprehension questions</a:t>
            </a:r>
            <a:br>
              <a:rPr lang="en-US" dirty="0"/>
            </a:br>
            <a:br>
              <a:rPr lang="en-US" sz="2400" dirty="0"/>
            </a:br>
            <a:r>
              <a:rPr lang="en-US" sz="2400" i="1" dirty="0"/>
              <a:t>Please answer these questions in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FB44E-BA82-294E-982C-96CE02D05E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164" y="2214694"/>
            <a:ext cx="11167672" cy="4363492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What does it mean to start with why?</a:t>
            </a:r>
          </a:p>
          <a:p>
            <a:r>
              <a:rPr lang="en-US" sz="3600" dirty="0"/>
              <a:t>What three people are used as examples of those who “started with why?”</a:t>
            </a:r>
          </a:p>
          <a:p>
            <a:r>
              <a:rPr lang="en-US" sz="3600" dirty="0"/>
              <a:t>What made Apple such a successful company?</a:t>
            </a:r>
          </a:p>
          <a:p>
            <a:r>
              <a:rPr lang="en-US" sz="3600" dirty="0"/>
              <a:t>Based on the context, what do you think the phrase, “There are leaders and there are those who lead.” (5)</a:t>
            </a:r>
          </a:p>
          <a:p>
            <a:r>
              <a:rPr lang="en-US" sz="3600" dirty="0"/>
              <a:t>What type of organization can start with why? </a:t>
            </a:r>
          </a:p>
          <a:p>
            <a:r>
              <a:rPr lang="en-US" sz="3600" dirty="0"/>
              <a:t>Why do you think the author listed Disney as a company that “starts with why” according to his definition?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19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13414-1145-434D-B08E-9A53A8C17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76" y="27757"/>
            <a:ext cx="10364451" cy="1596177"/>
          </a:xfrm>
        </p:spPr>
        <p:txBody>
          <a:bodyPr/>
          <a:lstStyle/>
          <a:p>
            <a:r>
              <a:rPr lang="en-US" b="1" dirty="0"/>
              <a:t>Manipulation vs. inspiration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185E-BFCF-8348-82B1-D1EEE75C6C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108" y="1623934"/>
            <a:ext cx="6518535" cy="41872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/>
              <a:t>Important points made:</a:t>
            </a:r>
          </a:p>
          <a:p>
            <a:r>
              <a:rPr lang="en-US" sz="3200" dirty="0"/>
              <a:t>most companies have no clue why their customers are their customers. (or employees)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/>
              <a:t>how do they know how to attract more employees and encourage loyalty among those they already have?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There are only two ways to influence human behavior: you can </a:t>
            </a:r>
            <a:r>
              <a:rPr lang="en-US" sz="3200" b="1" i="1" u="sng" dirty="0">
                <a:solidFill>
                  <a:srgbClr val="FF0000"/>
                </a:solidFill>
              </a:rPr>
              <a:t>manipulate it or you can inspire it. </a:t>
            </a:r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DC0A4-E14D-804E-89E0-7F646892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16" y="2616759"/>
            <a:ext cx="4681928" cy="26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8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C145-1EF5-DE4A-8808-0A3EB327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b="1" dirty="0"/>
              <a:t>Manipulation vs. inspiration </a:t>
            </a:r>
            <a:r>
              <a:rPr lang="en-US" b="1" dirty="0" err="1"/>
              <a:t>cont</a:t>
            </a:r>
            <a:r>
              <a:rPr lang="en-US" b="1" dirty="0"/>
              <a:t>…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CD385-6181-6846-B969-5B4A89BB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296" y="1437701"/>
            <a:ext cx="11322884" cy="5277892"/>
          </a:xfrm>
        </p:spPr>
        <p:txBody>
          <a:bodyPr>
            <a:normAutofit/>
          </a:bodyPr>
          <a:lstStyle/>
          <a:p>
            <a:r>
              <a:rPr lang="en-US" sz="3200" dirty="0"/>
              <a:t>In sales and marketing </a:t>
            </a:r>
            <a:r>
              <a:rPr lang="en-US" sz="3200" dirty="0">
                <a:sym typeface="Wingdings" pitchFamily="2" charset="2"/>
              </a:rPr>
              <a:t> tactics for </a:t>
            </a:r>
            <a:r>
              <a:rPr lang="en-US" sz="3200" dirty="0"/>
              <a:t>manipulating: </a:t>
            </a:r>
          </a:p>
          <a:p>
            <a:r>
              <a:rPr lang="en-US" sz="3200" dirty="0"/>
              <a:t>dropping the price; running a promotion; using fear, peer pressure or aspirational messages; and promising innovation to influence behavior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When companies or organizations do not have a clear sense of why their customers are their customers, they tend to rely on a disproportionate number of manipulations to get what they need.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3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E65D6-66A6-3542-AC86-494707AB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814" y="-235922"/>
            <a:ext cx="10364451" cy="1596177"/>
          </a:xfrm>
        </p:spPr>
        <p:txBody>
          <a:bodyPr/>
          <a:lstStyle/>
          <a:p>
            <a:r>
              <a:rPr lang="en-US" b="1" dirty="0"/>
              <a:t>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6E7F9-8FD0-8443-96EE-A4EE0DA98D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61738"/>
            <a:ext cx="11812249" cy="5696262"/>
          </a:xfrm>
        </p:spPr>
        <p:txBody>
          <a:bodyPr>
            <a:normAutofit fontScale="85000" lnSpcReduction="20000"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price is a highly effective manipulation (Drop your prices low enough and people will buy from you)</a:t>
            </a:r>
          </a:p>
          <a:p>
            <a:r>
              <a:rPr lang="en-US" sz="3200" b="1" dirty="0"/>
              <a:t>Playing the price game is hard:</a:t>
            </a:r>
          </a:p>
          <a:p>
            <a:r>
              <a:rPr lang="en-US" sz="3200" dirty="0"/>
              <a:t>Sinek uses the example of drug addicts (Heroin) and selling based on price</a:t>
            </a:r>
            <a:endParaRPr lang="en-US" sz="3200" b="1" dirty="0"/>
          </a:p>
          <a:p>
            <a:pPr lvl="1">
              <a:buFont typeface="Wingdings" pitchFamily="2" charset="2"/>
              <a:buChar char="Ø"/>
            </a:pPr>
            <a:r>
              <a:rPr lang="en-US" sz="3200" dirty="0"/>
              <a:t>The short-term gain is fantastic, but the more you do it, the harder it becomes to stop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/>
              <a:t>Once buyers get used to paying a lower-than-average price for a product or service, it is very hard to get them to pay more.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u="sng" dirty="0">
                <a:solidFill>
                  <a:srgbClr val="FF0000"/>
                </a:solidFill>
              </a:rPr>
              <a:t>As a result: </a:t>
            </a:r>
            <a:r>
              <a:rPr lang="en-US" sz="3200" dirty="0"/>
              <a:t>It creates a need to sell more to compensate and of course, the easiest way to do that is to again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/>
              <a:t>downward spiral of price addiction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3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D338-5E8C-3745-BD74-A5FFE09E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7" y="0"/>
            <a:ext cx="10364451" cy="1596177"/>
          </a:xfrm>
        </p:spPr>
        <p:txBody>
          <a:bodyPr/>
          <a:lstStyle/>
          <a:p>
            <a:r>
              <a:rPr lang="en-US" b="1" dirty="0"/>
              <a:t>Price </a:t>
            </a:r>
            <a:r>
              <a:rPr lang="en-US" b="1" dirty="0" err="1"/>
              <a:t>cont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7F4D-8A18-614C-8451-180757BAC1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33729" y="1596177"/>
            <a:ext cx="7229009" cy="5134407"/>
          </a:xfrm>
        </p:spPr>
        <p:txBody>
          <a:bodyPr>
            <a:normAutofit/>
          </a:bodyPr>
          <a:lstStyle/>
          <a:p>
            <a:r>
              <a:rPr lang="en-US" sz="3200" dirty="0"/>
              <a:t>Example </a:t>
            </a:r>
            <a:r>
              <a:rPr lang="en-US" sz="3200" dirty="0">
                <a:sym typeface="Wingdings" pitchFamily="2" charset="2"/>
              </a:rPr>
              <a:t> Walmart is an exception to this rule because they have thrived on playing the price game BUT… it comes at a high cost  Walmart hurt its reputation as a result of attempts to keep cost down </a:t>
            </a:r>
          </a:p>
          <a:p>
            <a:r>
              <a:rPr lang="en-US" sz="3200" dirty="0"/>
              <a:t>Price always costs something.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20A6E-476B-E94E-9133-D52C382CE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07" y="360510"/>
            <a:ext cx="4473445" cy="2982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2AFA5-7C58-BE49-AC62-ABDF153DA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280" y="3593719"/>
            <a:ext cx="4849721" cy="30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5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2536-084E-5F4E-9544-67CA5DBE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84" y="-220932"/>
            <a:ext cx="10364451" cy="1596177"/>
          </a:xfrm>
        </p:spPr>
        <p:txBody>
          <a:bodyPr/>
          <a:lstStyle/>
          <a:p>
            <a:r>
              <a:rPr lang="en-US" b="1" dirty="0"/>
              <a:t>promotions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BD680-940B-CD42-B7A3-5F11AF34AC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4872" y="1120411"/>
            <a:ext cx="11997128" cy="537032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"two for one" or "free toy inside”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promotions are common manipulations</a:t>
            </a:r>
          </a:p>
          <a:p>
            <a:r>
              <a:rPr lang="en-US" sz="2800" b="1" dirty="0"/>
              <a:t>promotions are called "value added."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give something away for free to reduce the risk so that someone will do business with you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b="1" dirty="0">
                <a:sym typeface="Wingdings" pitchFamily="2" charset="2"/>
              </a:rPr>
              <a:t>as a result promotions work!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>
                <a:sym typeface="Wingdings" pitchFamily="2" charset="2"/>
              </a:rPr>
              <a:t>Promotions are well established in the industry of sales   one of its principles is named: </a:t>
            </a:r>
            <a:r>
              <a:rPr lang="en-US" sz="2800" b="1" u="sng" dirty="0">
                <a:solidFill>
                  <a:srgbClr val="FF0000"/>
                </a:solidFill>
                <a:sym typeface="Wingdings" pitchFamily="2" charset="2"/>
              </a:rPr>
              <a:t>Breakage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>
                <a:sym typeface="Wingdings" pitchFamily="2" charset="2"/>
              </a:rPr>
              <a:t>Breakage: </a:t>
            </a:r>
            <a:r>
              <a:rPr lang="en-US" sz="2800" dirty="0"/>
              <a:t>Breakage measures the percentage of customers who fail to take advantage of a promotion and end up paying full price for a product instead. </a:t>
            </a:r>
          </a:p>
          <a:p>
            <a:pPr marL="457200" lvl="1" indent="0">
              <a:buNone/>
            </a:pPr>
            <a:r>
              <a:rPr lang="en-US" sz="2800" dirty="0"/>
              <a:t>When does this happen?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/>
              <a:t>When customers do not take the steps to claim their rebates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1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F28FCB-2564-D547-B110-01DD0900655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9099" y="228773"/>
            <a:ext cx="3973018" cy="61836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C5F061-5BD9-4043-A4CA-406CE1DCD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30" y="1978702"/>
            <a:ext cx="7177995" cy="38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2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50EC-25E7-454C-9350-690ED625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Promotions </a:t>
            </a:r>
            <a:r>
              <a:rPr lang="en-US" b="1" dirty="0" err="1"/>
              <a:t>cont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B17E-8020-9240-B8F0-84265ABB64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9464" y="2367092"/>
            <a:ext cx="11513072" cy="4490908"/>
          </a:xfrm>
        </p:spPr>
        <p:txBody>
          <a:bodyPr>
            <a:normAutofit/>
          </a:bodyPr>
          <a:lstStyle/>
          <a:p>
            <a:r>
              <a:rPr lang="en-US" sz="2800" dirty="0"/>
              <a:t>Rebates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require the customer to send in a copy of a receipt, cut out a bar code from the packaging and fill out a rebate form with details about the product and how it was purchased. </a:t>
            </a:r>
          </a:p>
          <a:p>
            <a:r>
              <a:rPr lang="en-US" sz="2800" dirty="0"/>
              <a:t>For businesses: a rebate lures customers to pay full price for a product that they may have considered buying only because of the prospect of a partial refund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0244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14040</TotalTime>
  <Words>1362</Words>
  <Application>Microsoft Macintosh PowerPoint</Application>
  <PresentationFormat>Widescreen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Tw Cen MT</vt:lpstr>
      <vt:lpstr>Wingdings</vt:lpstr>
      <vt:lpstr>Droplet</vt:lpstr>
      <vt:lpstr> Introduction to Start with Why  &amp; Chapter 2: Carrots and Sticks </vt:lpstr>
      <vt:lpstr>Introduction Comprehension questions  Please answer these questions in groups</vt:lpstr>
      <vt:lpstr>Manipulation vs. inspiration </vt:lpstr>
      <vt:lpstr>Manipulation vs. inspiration cont… </vt:lpstr>
      <vt:lpstr>Price</vt:lpstr>
      <vt:lpstr>Price cont…</vt:lpstr>
      <vt:lpstr>promotions</vt:lpstr>
      <vt:lpstr>PowerPoint Presentation</vt:lpstr>
      <vt:lpstr>Promotions cont…</vt:lpstr>
      <vt:lpstr>fear</vt:lpstr>
      <vt:lpstr>Aspirations</vt:lpstr>
      <vt:lpstr>Peer pressure</vt:lpstr>
      <vt:lpstr>PowerPoint Presentation</vt:lpstr>
      <vt:lpstr>Novelty (a.k.a. Innovation)  </vt:lpstr>
      <vt:lpstr>Novelty (a.k.a. Innovation) cont…</vt:lpstr>
      <vt:lpstr>Manipulations Lead to Transactions, Not Loyalty  </vt:lpstr>
      <vt:lpstr>Manipulations Lead to Transactions, Not Loyalty cont…</vt:lpstr>
      <vt:lpstr>Manipulations Lead to Transactions, Not Loyalty  </vt:lpstr>
      <vt:lpstr>Just Because It Works Doesn't Make It Right  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into Start with Why  By: Simon Sinek  Chapter 2: Carrots and Sticks </dc:title>
  <dc:creator>Oumama Kabli</dc:creator>
  <cp:lastModifiedBy>Oumama Kabli</cp:lastModifiedBy>
  <cp:revision>38</cp:revision>
  <dcterms:created xsi:type="dcterms:W3CDTF">2019-04-04T18:43:08Z</dcterms:created>
  <dcterms:modified xsi:type="dcterms:W3CDTF">2019-04-14T12:43:15Z</dcterms:modified>
</cp:coreProperties>
</file>