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8"/>
  </p:normalViewPr>
  <p:slideViewPr>
    <p:cSldViewPr>
      <p:cViewPr varScale="1">
        <p:scale>
          <a:sx n="88" d="100"/>
          <a:sy n="88" d="100"/>
        </p:scale>
        <p:origin x="9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454759E0-83F4-4BD0-84AA-4187DF7F8737}" type="datetimeFigureOut">
              <a:rPr lang="fr-FR" smtClean="0"/>
              <a:pPr/>
              <a:t>25/03/2019</a:t>
            </a:fld>
            <a:endParaRPr lang="fr-FR"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010D21B-AEC9-425B-995B-1949E126FF43}" type="slidenum">
              <a:rPr lang="fr-FR" smtClean="0"/>
              <a:pPr/>
              <a:t>‹#›</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54759E0-83F4-4BD0-84AA-4187DF7F8737}" type="datetimeFigureOut">
              <a:rPr lang="fr-FR" smtClean="0"/>
              <a:pPr/>
              <a:t>25/03/2019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10D21B-AEC9-425B-995B-1949E126FF43}"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54759E0-83F4-4BD0-84AA-4187DF7F8737}" type="datetimeFigureOut">
              <a:rPr lang="fr-FR" smtClean="0"/>
              <a:pPr/>
              <a:t>25/03/2019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10D21B-AEC9-425B-995B-1949E126FF43}"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454759E0-83F4-4BD0-84AA-4187DF7F8737}" type="datetimeFigureOut">
              <a:rPr lang="fr-FR" smtClean="0"/>
              <a:pPr/>
              <a:t>25/03/2019</a:t>
            </a:fld>
            <a:endParaRPr lang="fr-FR" dirty="0"/>
          </a:p>
        </p:txBody>
      </p:sp>
      <p:sp>
        <p:nvSpPr>
          <p:cNvPr id="9" name="Espace réservé du numéro de diapositive 8"/>
          <p:cNvSpPr>
            <a:spLocks noGrp="1"/>
          </p:cNvSpPr>
          <p:nvPr>
            <p:ph type="sldNum" sz="quarter" idx="15"/>
          </p:nvPr>
        </p:nvSpPr>
        <p:spPr/>
        <p:txBody>
          <a:bodyPr rtlCol="0"/>
          <a:lstStyle/>
          <a:p>
            <a:fld id="{1010D21B-AEC9-425B-995B-1949E126FF43}" type="slidenum">
              <a:rPr lang="fr-FR" smtClean="0"/>
              <a:pPr/>
              <a:t>‹#›</a:t>
            </a:fld>
            <a:endParaRPr lang="fr-FR" dirty="0"/>
          </a:p>
        </p:txBody>
      </p:sp>
      <p:sp>
        <p:nvSpPr>
          <p:cNvPr id="10" name="Espace réservé du pied de page 9"/>
          <p:cNvSpPr>
            <a:spLocks noGrp="1"/>
          </p:cNvSpPr>
          <p:nvPr>
            <p:ph type="ftr" sz="quarter" idx="16"/>
          </p:nvPr>
        </p:nvSpPr>
        <p:spPr/>
        <p:txBody>
          <a:bodyPr rtlCol="0"/>
          <a:lstStyle/>
          <a:p>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54759E0-83F4-4BD0-84AA-4187DF7F8737}" type="datetimeFigureOut">
              <a:rPr lang="fr-FR" smtClean="0"/>
              <a:pPr/>
              <a:t>25/03/2019</a:t>
            </a:fld>
            <a:endParaRPr lang="fr-FR"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010D21B-AEC9-425B-995B-1949E126FF43}"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454759E0-83F4-4BD0-84AA-4187DF7F8737}" type="datetimeFigureOut">
              <a:rPr lang="fr-FR" smtClean="0"/>
              <a:pPr/>
              <a:t>25/03/2019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10D21B-AEC9-425B-995B-1949E126FF43}" type="slidenum">
              <a:rPr lang="fr-FR" smtClean="0"/>
              <a:pPr/>
              <a:t>‹#›</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454759E0-83F4-4BD0-84AA-4187DF7F8737}" type="datetimeFigureOut">
              <a:rPr lang="fr-FR" smtClean="0"/>
              <a:pPr/>
              <a:t>25/03/2019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010D21B-AEC9-425B-995B-1949E126FF43}" type="slidenum">
              <a:rPr lang="fr-FR" smtClean="0"/>
              <a:pPr/>
              <a:t>‹#›</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454759E0-83F4-4BD0-84AA-4187DF7F8737}" type="datetimeFigureOut">
              <a:rPr lang="fr-FR" smtClean="0"/>
              <a:pPr/>
              <a:t>25/03/2019</a:t>
            </a:fld>
            <a:endParaRPr lang="fr-FR" dirty="0"/>
          </a:p>
        </p:txBody>
      </p:sp>
      <p:sp>
        <p:nvSpPr>
          <p:cNvPr id="7" name="Espace réservé du numéro de diapositive 6"/>
          <p:cNvSpPr>
            <a:spLocks noGrp="1"/>
          </p:cNvSpPr>
          <p:nvPr>
            <p:ph type="sldNum" sz="quarter" idx="11"/>
          </p:nvPr>
        </p:nvSpPr>
        <p:spPr/>
        <p:txBody>
          <a:bodyPr rtlCol="0"/>
          <a:lstStyle/>
          <a:p>
            <a:fld id="{1010D21B-AEC9-425B-995B-1949E126FF43}" type="slidenum">
              <a:rPr lang="fr-FR" smtClean="0"/>
              <a:pPr/>
              <a:t>‹#›</a:t>
            </a:fld>
            <a:endParaRPr lang="fr-FR" dirty="0"/>
          </a:p>
        </p:txBody>
      </p:sp>
      <p:sp>
        <p:nvSpPr>
          <p:cNvPr id="8" name="Espace réservé du pied de page 7"/>
          <p:cNvSpPr>
            <a:spLocks noGrp="1"/>
          </p:cNvSpPr>
          <p:nvPr>
            <p:ph type="ftr" sz="quarter" idx="12"/>
          </p:nvPr>
        </p:nvSpPr>
        <p:spPr/>
        <p:txBody>
          <a:bodyPr rtlCol="0"/>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4759E0-83F4-4BD0-84AA-4187DF7F8737}" type="datetimeFigureOut">
              <a:rPr lang="fr-FR" smtClean="0"/>
              <a:pPr/>
              <a:t>25/03/2019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010D21B-AEC9-425B-995B-1949E126FF43}"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454759E0-83F4-4BD0-84AA-4187DF7F8737}" type="datetimeFigureOut">
              <a:rPr lang="fr-FR" smtClean="0"/>
              <a:pPr/>
              <a:t>25/03/2019</a:t>
            </a:fld>
            <a:endParaRPr lang="fr-FR" dirty="0"/>
          </a:p>
        </p:txBody>
      </p:sp>
      <p:sp>
        <p:nvSpPr>
          <p:cNvPr id="22" name="Espace réservé du numéro de diapositive 21"/>
          <p:cNvSpPr>
            <a:spLocks noGrp="1"/>
          </p:cNvSpPr>
          <p:nvPr>
            <p:ph type="sldNum" sz="quarter" idx="15"/>
          </p:nvPr>
        </p:nvSpPr>
        <p:spPr/>
        <p:txBody>
          <a:bodyPr rtlCol="0"/>
          <a:lstStyle/>
          <a:p>
            <a:fld id="{1010D21B-AEC9-425B-995B-1949E126FF43}" type="slidenum">
              <a:rPr lang="fr-FR" smtClean="0"/>
              <a:pPr/>
              <a:t>‹#›</a:t>
            </a:fld>
            <a:endParaRPr lang="fr-FR" dirty="0"/>
          </a:p>
        </p:txBody>
      </p:sp>
      <p:sp>
        <p:nvSpPr>
          <p:cNvPr id="23" name="Espace réservé du pied de page 22"/>
          <p:cNvSpPr>
            <a:spLocks noGrp="1"/>
          </p:cNvSpPr>
          <p:nvPr>
            <p:ph type="ftr" sz="quarter" idx="16"/>
          </p:nvPr>
        </p:nvSpPr>
        <p:spPr/>
        <p:txBody>
          <a:bodyPr rtlCol="0"/>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dirty="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54759E0-83F4-4BD0-84AA-4187DF7F8737}" type="datetimeFigureOut">
              <a:rPr lang="fr-FR" smtClean="0"/>
              <a:pPr/>
              <a:t>25/03/2019</a:t>
            </a:fld>
            <a:endParaRPr lang="fr-FR" dirty="0"/>
          </a:p>
        </p:txBody>
      </p:sp>
      <p:sp>
        <p:nvSpPr>
          <p:cNvPr id="18" name="Espace réservé du numéro de diapositive 17"/>
          <p:cNvSpPr>
            <a:spLocks noGrp="1"/>
          </p:cNvSpPr>
          <p:nvPr>
            <p:ph type="sldNum" sz="quarter" idx="11"/>
          </p:nvPr>
        </p:nvSpPr>
        <p:spPr/>
        <p:txBody>
          <a:bodyPr rtlCol="0"/>
          <a:lstStyle/>
          <a:p>
            <a:fld id="{1010D21B-AEC9-425B-995B-1949E126FF43}" type="slidenum">
              <a:rPr lang="fr-FR" smtClean="0"/>
              <a:pPr/>
              <a:t>‹#›</a:t>
            </a:fld>
            <a:endParaRPr lang="fr-FR" dirty="0"/>
          </a:p>
        </p:txBody>
      </p:sp>
      <p:sp>
        <p:nvSpPr>
          <p:cNvPr id="21" name="Espace réservé du pied de page 20"/>
          <p:cNvSpPr>
            <a:spLocks noGrp="1"/>
          </p:cNvSpPr>
          <p:nvPr>
            <p:ph type="ftr" sz="quarter" idx="12"/>
          </p:nvPr>
        </p:nvSpPr>
        <p:spPr/>
        <p:txBody>
          <a:bodyPr rtlCol="0"/>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4759E0-83F4-4BD0-84AA-4187DF7F8737}" type="datetimeFigureOut">
              <a:rPr lang="fr-FR" smtClean="0"/>
              <a:pPr/>
              <a:t>25/03/2019</a:t>
            </a:fld>
            <a:endParaRPr lang="fr-FR"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10D21B-AEC9-425B-995B-1949E126FF4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youtu.be/Wb8KpHqU5tg" TargetMode="External"/><Relationship Id="rId3" Type="http://schemas.openxmlformats.org/officeDocument/2006/relationships/hyperlink" Target="https://www.samuelthomasdavies.com/book-summaries/business/start-with-why/" TargetMode="External"/><Relationship Id="rId7" Type="http://schemas.openxmlformats.org/officeDocument/2006/relationships/hyperlink" Target="https://youtu.be/nRaqe9M2DYc" TargetMode="External"/><Relationship Id="rId2" Type="http://schemas.openxmlformats.org/officeDocument/2006/relationships/hyperlink" Target="https://thepowermoves.com/start-with-why-summary/" TargetMode="External"/><Relationship Id="rId1" Type="http://schemas.openxmlformats.org/officeDocument/2006/relationships/slideLayout" Target="../slideLayouts/slideLayout2.xml"/><Relationship Id="rId6" Type="http://schemas.openxmlformats.org/officeDocument/2006/relationships/hyperlink" Target="https://www.goodreads.com/work/quotes/7367737-start-with-why-how-great-leaders-inspire-everyone-to-take-action" TargetMode="External"/><Relationship Id="rId5" Type="http://schemas.openxmlformats.org/officeDocument/2006/relationships/hyperlink" Target="https://startwithwhy.com/product/start-with-why/" TargetMode="External"/><Relationship Id="rId10" Type="http://schemas.openxmlformats.org/officeDocument/2006/relationships/hyperlink" Target="https://youtu.be/qp0HIF3SfI4" TargetMode="External"/><Relationship Id="rId4" Type="http://schemas.openxmlformats.org/officeDocument/2006/relationships/hyperlink" Target="https://www.freshworks.com/freshsales-crm/resources/summary-of-start-with-why-blog/" TargetMode="External"/><Relationship Id="rId9" Type="http://schemas.openxmlformats.org/officeDocument/2006/relationships/hyperlink" Target="https://youtu.be/l5Tw0PGcyN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CA" u="sng" dirty="0">
                <a:solidFill>
                  <a:srgbClr val="FF0000"/>
                </a:solidFill>
              </a:rPr>
              <a:t>START</a:t>
            </a:r>
            <a:r>
              <a:rPr lang="fr-FR" u="sng" dirty="0">
                <a:solidFill>
                  <a:srgbClr val="FF0000"/>
                </a:solidFill>
              </a:rPr>
              <a:t> WITH WHY</a:t>
            </a:r>
            <a:br>
              <a:rPr lang="fr-FR" dirty="0"/>
            </a:br>
            <a:r>
              <a:rPr lang="fr-FR" dirty="0"/>
              <a:t>                       </a:t>
            </a:r>
            <a:r>
              <a:rPr lang="fr-FR" sz="2400" dirty="0">
                <a:solidFill>
                  <a:srgbClr val="FF0000"/>
                </a:solidFill>
              </a:rPr>
              <a:t>SIMON </a:t>
            </a:r>
            <a:r>
              <a:rPr lang="en-CA" sz="2400" dirty="0">
                <a:solidFill>
                  <a:srgbClr val="FF0000"/>
                </a:solidFill>
              </a:rPr>
              <a:t>SINEK</a:t>
            </a:r>
            <a:endParaRPr lang="fr-FR" dirty="0">
              <a:solidFill>
                <a:srgbClr val="FF0000"/>
              </a:solidFill>
            </a:endParaRPr>
          </a:p>
        </p:txBody>
      </p:sp>
      <p:sp>
        <p:nvSpPr>
          <p:cNvPr id="3" name="Sous-titre 2"/>
          <p:cNvSpPr>
            <a:spLocks noGrp="1"/>
          </p:cNvSpPr>
          <p:nvPr>
            <p:ph type="subTitle" idx="1"/>
          </p:nvPr>
        </p:nvSpPr>
        <p:spPr>
          <a:xfrm>
            <a:off x="3354442" y="5029200"/>
            <a:ext cx="5114778" cy="1143000"/>
          </a:xfrm>
        </p:spPr>
        <p:txBody>
          <a:bodyPr>
            <a:normAutofit/>
          </a:bodyPr>
          <a:lstStyle/>
          <a:p>
            <a:r>
              <a:rPr lang="fr-FR" dirty="0">
                <a:solidFill>
                  <a:schemeClr val="tx1"/>
                </a:solidFill>
              </a:rPr>
              <a:t>PRESENTED BY:</a:t>
            </a:r>
          </a:p>
          <a:p>
            <a:r>
              <a:rPr lang="fr-FR" dirty="0">
                <a:solidFill>
                  <a:schemeClr val="tx1"/>
                </a:solidFill>
              </a:rPr>
              <a:t>-</a:t>
            </a:r>
            <a:r>
              <a:rPr lang="en-CA" dirty="0">
                <a:solidFill>
                  <a:schemeClr val="tx1"/>
                </a:solidFill>
              </a:rPr>
              <a:t>Imane</a:t>
            </a:r>
            <a:r>
              <a:rPr lang="fr-FR" dirty="0">
                <a:solidFill>
                  <a:schemeClr val="tx1"/>
                </a:solidFill>
              </a:rPr>
              <a:t> Derrazi</a:t>
            </a:r>
          </a:p>
          <a:p>
            <a:r>
              <a:rPr lang="fr-FR" dirty="0">
                <a:solidFill>
                  <a:schemeClr val="tx1"/>
                </a:solidFill>
              </a:rPr>
              <a:t>-Houda El Arroud      </a:t>
            </a:r>
          </a:p>
        </p:txBody>
      </p:sp>
      <p:pic>
        <p:nvPicPr>
          <p:cNvPr id="4" name="Image 3" descr="start-with-why.jpg"/>
          <p:cNvPicPr>
            <a:picLocks noChangeAspect="1"/>
          </p:cNvPicPr>
          <p:nvPr/>
        </p:nvPicPr>
        <p:blipFill>
          <a:blip r:embed="rId2"/>
          <a:srcRect t="5556" b="2778"/>
          <a:stretch>
            <a:fillRect/>
          </a:stretch>
        </p:blipFill>
        <p:spPr>
          <a:xfrm>
            <a:off x="2590800" y="152400"/>
            <a:ext cx="4518837"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Image 4" descr="FB_IMG_1553368073106.jpg"/>
          <p:cNvPicPr>
            <a:picLocks noChangeAspect="1"/>
          </p:cNvPicPr>
          <p:nvPr/>
        </p:nvPicPr>
        <p:blipFill>
          <a:blip r:embed="rId3"/>
          <a:stretch>
            <a:fillRect/>
          </a:stretch>
        </p:blipFill>
        <p:spPr>
          <a:xfrm>
            <a:off x="7696200" y="228600"/>
            <a:ext cx="1300163" cy="13001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2162"/>
          </a:xfrm>
        </p:spPr>
        <p:txBody>
          <a:bodyPr/>
          <a:lstStyle/>
          <a:p>
            <a:r>
              <a:rPr lang="en-US" b="1" dirty="0"/>
              <a:t>3- the golden cycle </a:t>
            </a:r>
            <a:r>
              <a:rPr lang="en-US" dirty="0"/>
              <a:t>:</a:t>
            </a:r>
            <a:endParaRPr lang="fr-FR" dirty="0"/>
          </a:p>
        </p:txBody>
      </p:sp>
      <p:sp>
        <p:nvSpPr>
          <p:cNvPr id="3" name="Espace réservé du contenu 2"/>
          <p:cNvSpPr>
            <a:spLocks noGrp="1"/>
          </p:cNvSpPr>
          <p:nvPr>
            <p:ph sz="quarter" idx="1"/>
          </p:nvPr>
        </p:nvSpPr>
        <p:spPr>
          <a:xfrm>
            <a:off x="457200" y="1219200"/>
            <a:ext cx="5867400" cy="5254752"/>
          </a:xfrm>
        </p:spPr>
        <p:txBody>
          <a:bodyPr>
            <a:normAutofit fontScale="92500" lnSpcReduction="10000"/>
          </a:bodyPr>
          <a:lstStyle/>
          <a:p>
            <a:r>
              <a:rPr lang="en-US" sz="1600" dirty="0">
                <a:latin typeface="Arial Black" pitchFamily="34" charset="0"/>
              </a:rPr>
              <a:t>The core of Simon Sinek’s “Start With Why” is his discovery of The Golden Circle. There are three parts of The Golden Circle: Why, How, and What.</a:t>
            </a:r>
            <a:endParaRPr lang="fr-FR" sz="1600" dirty="0">
              <a:latin typeface="Arial Black" pitchFamily="34" charset="0"/>
            </a:endParaRPr>
          </a:p>
          <a:p>
            <a:pPr>
              <a:buNone/>
            </a:pPr>
            <a:r>
              <a:rPr lang="en-US" sz="1600" dirty="0">
                <a:solidFill>
                  <a:srgbClr val="FF0000"/>
                </a:solidFill>
                <a:latin typeface="Arial Black" pitchFamily="34" charset="0"/>
              </a:rPr>
              <a:t>WHY</a:t>
            </a:r>
            <a:r>
              <a:rPr lang="en-US" sz="1600" dirty="0">
                <a:latin typeface="Arial Black" pitchFamily="34" charset="0"/>
              </a:rPr>
              <a:t>:  Very few people or companies can clearly articulate why they do what they do. This isn’t about running a profitable company—that’s a result. Why is all about your purpose. Why does your company exist? Why do you get out of bed in the morning? And why should anyone care?</a:t>
            </a:r>
            <a:br>
              <a:rPr lang="en-US" sz="1600" dirty="0">
                <a:latin typeface="Arial Black" pitchFamily="34" charset="0"/>
              </a:rPr>
            </a:br>
            <a:endParaRPr lang="en-US" sz="1600" dirty="0">
              <a:latin typeface="Arial Black" pitchFamily="34" charset="0"/>
            </a:endParaRPr>
          </a:p>
          <a:p>
            <a:pPr>
              <a:buNone/>
            </a:pPr>
            <a:r>
              <a:rPr lang="en-US" sz="1600" dirty="0">
                <a:solidFill>
                  <a:srgbClr val="FF0000"/>
                </a:solidFill>
                <a:latin typeface="Arial Black" pitchFamily="34" charset="0"/>
              </a:rPr>
              <a:t>HOW</a:t>
            </a:r>
            <a:r>
              <a:rPr lang="en-US" sz="1600" dirty="0">
                <a:latin typeface="Arial Black" pitchFamily="34" charset="0"/>
              </a:rPr>
              <a:t>:  Some people and companies know how they do what they do. Whether you call them a ‘’differentiating value proposition’’ or a ‘’unique selling proposition,’’ HOWs are often given to explain how something is different or better.</a:t>
            </a:r>
            <a:br>
              <a:rPr lang="en-US" sz="1600" dirty="0">
                <a:latin typeface="Arial Black" pitchFamily="34" charset="0"/>
              </a:rPr>
            </a:br>
            <a:endParaRPr lang="en-US" sz="1600" dirty="0">
              <a:latin typeface="Arial Black" pitchFamily="34" charset="0"/>
            </a:endParaRPr>
          </a:p>
          <a:p>
            <a:pPr>
              <a:buNone/>
            </a:pPr>
            <a:r>
              <a:rPr lang="en-US" sz="1600" dirty="0">
                <a:solidFill>
                  <a:srgbClr val="FF0000"/>
                </a:solidFill>
                <a:latin typeface="Arial Black" pitchFamily="34" charset="0"/>
              </a:rPr>
              <a:t>WHAT</a:t>
            </a:r>
            <a:r>
              <a:rPr lang="en-US" sz="1600" dirty="0">
                <a:latin typeface="Arial Black" pitchFamily="34" charset="0"/>
              </a:rPr>
              <a:t>:  Every single company on the planet knows what they do. This is true no matter how big or small the company is, or no matter what industry they belong to. Everyone can easily describe the products or services their company sells or the job function they have within the company</a:t>
            </a:r>
            <a:endParaRPr lang="fr-FR" sz="1600" dirty="0">
              <a:latin typeface="Arial Black" pitchFamily="34" charset="0"/>
            </a:endParaRPr>
          </a:p>
        </p:txBody>
      </p:sp>
      <p:pic>
        <p:nvPicPr>
          <p:cNvPr id="4" name="Image 3" descr="the-golden-circle.jpg"/>
          <p:cNvPicPr>
            <a:picLocks noChangeAspect="1"/>
          </p:cNvPicPr>
          <p:nvPr/>
        </p:nvPicPr>
        <p:blipFill>
          <a:blip r:embed="rId2"/>
          <a:srcRect t="17827" r="44056" b="15321"/>
          <a:stretch>
            <a:fillRect/>
          </a:stretch>
        </p:blipFill>
        <p:spPr>
          <a:xfrm>
            <a:off x="6096000" y="2133600"/>
            <a:ext cx="2667000" cy="213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44562"/>
          </a:xfrm>
        </p:spPr>
        <p:txBody>
          <a:bodyPr/>
          <a:lstStyle/>
          <a:p>
            <a:r>
              <a:rPr lang="en-US" b="1" dirty="0"/>
              <a:t>3- the golden cycle : </a:t>
            </a:r>
            <a:r>
              <a:rPr lang="en-US" dirty="0"/>
              <a:t>CONT.</a:t>
            </a:r>
            <a:endParaRPr lang="fr-FR" dirty="0"/>
          </a:p>
        </p:txBody>
      </p:sp>
      <p:sp>
        <p:nvSpPr>
          <p:cNvPr id="3" name="Espace réservé du contenu 2"/>
          <p:cNvSpPr>
            <a:spLocks noGrp="1"/>
          </p:cNvSpPr>
          <p:nvPr>
            <p:ph sz="quarter" idx="1"/>
          </p:nvPr>
        </p:nvSpPr>
        <p:spPr>
          <a:xfrm>
            <a:off x="457200" y="1676400"/>
            <a:ext cx="4724400" cy="4873752"/>
          </a:xfrm>
        </p:spPr>
        <p:txBody>
          <a:bodyPr>
            <a:normAutofit lnSpcReduction="10000"/>
          </a:bodyPr>
          <a:lstStyle/>
          <a:p>
            <a:r>
              <a:rPr lang="en-US" sz="1600" dirty="0">
                <a:latin typeface="Arial Black" pitchFamily="34" charset="0"/>
              </a:rPr>
              <a:t>When we start with “Why”, we go from the inside out of the circle. “Why” is the reason to buy and the “Whats” merely represent the tangible products as a proof of that belief. “Whats” are the reasons we can point to rationalize why we so much like a company over another.</a:t>
            </a:r>
            <a:br>
              <a:rPr lang="en-US" sz="1600" dirty="0">
                <a:latin typeface="Arial Black" pitchFamily="34" charset="0"/>
              </a:rPr>
            </a:br>
            <a:br>
              <a:rPr lang="en-US" sz="1600" dirty="0">
                <a:latin typeface="Arial Black" pitchFamily="34" charset="0"/>
              </a:rPr>
            </a:br>
            <a:r>
              <a:rPr lang="en-US" sz="1600" dirty="0">
                <a:latin typeface="Arial Black" pitchFamily="34" charset="0"/>
              </a:rPr>
              <a:t>Simon Sinek cites the example of Apple. In his opinion, Apple is technically no different from its competitors. But Apple communicates from the “Why.” Apple’s “Why” is to challenge the status quo and empower the individual. And their challenging the status quo is a pattern repeating in all they say and do, which is the reason why people perceive Apple as authentic.</a:t>
            </a:r>
            <a:endParaRPr lang="fr-FR" sz="1600" dirty="0">
              <a:latin typeface="Arial Black" pitchFamily="34" charset="0"/>
            </a:endParaRPr>
          </a:p>
        </p:txBody>
      </p:sp>
      <p:pic>
        <p:nvPicPr>
          <p:cNvPr id="4" name="Image 3" descr="the-golden-circle.jpg"/>
          <p:cNvPicPr>
            <a:picLocks noChangeAspect="1"/>
          </p:cNvPicPr>
          <p:nvPr/>
        </p:nvPicPr>
        <p:blipFill>
          <a:blip r:embed="rId2"/>
          <a:stretch>
            <a:fillRect/>
          </a:stretch>
        </p:blipFill>
        <p:spPr>
          <a:xfrm>
            <a:off x="4953000" y="2209800"/>
            <a:ext cx="3751628" cy="26669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28600"/>
            <a:ext cx="7467600" cy="715962"/>
          </a:xfrm>
        </p:spPr>
        <p:txBody>
          <a:bodyPr>
            <a:normAutofit fontScale="90000"/>
          </a:bodyPr>
          <a:lstStyle/>
          <a:p>
            <a:r>
              <a:rPr lang="en-US" b="1" dirty="0"/>
              <a:t>4- THIS IS NOT OPINION, THIS IS BIOLOGY :</a:t>
            </a:r>
            <a:endParaRPr lang="fr-FR" b="1" dirty="0"/>
          </a:p>
        </p:txBody>
      </p:sp>
      <p:sp>
        <p:nvSpPr>
          <p:cNvPr id="3" name="Espace réservé du contenu 2"/>
          <p:cNvSpPr>
            <a:spLocks noGrp="1"/>
          </p:cNvSpPr>
          <p:nvPr>
            <p:ph sz="quarter" idx="1"/>
          </p:nvPr>
        </p:nvSpPr>
        <p:spPr>
          <a:xfrm>
            <a:off x="533400" y="2590800"/>
            <a:ext cx="7467600" cy="3883152"/>
          </a:xfrm>
        </p:spPr>
        <p:txBody>
          <a:bodyPr>
            <a:normAutofit lnSpcReduction="10000"/>
          </a:bodyPr>
          <a:lstStyle/>
          <a:p>
            <a:r>
              <a:rPr lang="en-US" sz="1600" dirty="0">
                <a:latin typeface="Arial Black" pitchFamily="34" charset="0"/>
              </a:rPr>
              <a:t>Chapter four begins by focusing on human nature’s desire to belong. This desire drives us to pursue others who share the same “Why” as us. And oddly enough, the Golden Circle matches the way our brain operates.</a:t>
            </a:r>
          </a:p>
          <a:p>
            <a:endParaRPr lang="fr-FR" sz="1600" dirty="0">
              <a:latin typeface="Arial Black" pitchFamily="34" charset="0"/>
            </a:endParaRPr>
          </a:p>
          <a:p>
            <a:pPr>
              <a:buNone/>
            </a:pPr>
            <a:r>
              <a:rPr lang="en-US" sz="1600" i="1" u="sng" dirty="0">
                <a:solidFill>
                  <a:srgbClr val="FF0000"/>
                </a:solidFill>
                <a:latin typeface="Arial Black" pitchFamily="34" charset="0"/>
              </a:rPr>
              <a:t>Neocortex</a:t>
            </a:r>
            <a:r>
              <a:rPr lang="en-US" sz="1600" dirty="0">
                <a:latin typeface="Arial Black" pitchFamily="34" charset="0"/>
              </a:rPr>
              <a:t>: Our neocortex, corresponds with the “What” level. This is responsible for all our rational and analytical thought and language. This allows us to look through vast amounts of facts and figures, but it doesn’t drive behavior.</a:t>
            </a:r>
            <a:br>
              <a:rPr lang="en-US" sz="1600" dirty="0">
                <a:latin typeface="Arial Black" pitchFamily="34" charset="0"/>
              </a:rPr>
            </a:br>
            <a:endParaRPr lang="en-US" sz="1600" dirty="0">
              <a:latin typeface="Arial Black" pitchFamily="34" charset="0"/>
            </a:endParaRPr>
          </a:p>
          <a:p>
            <a:pPr>
              <a:buNone/>
            </a:pPr>
            <a:r>
              <a:rPr lang="en-US" sz="1600" i="1" u="sng" dirty="0">
                <a:solidFill>
                  <a:srgbClr val="FF0000"/>
                </a:solidFill>
                <a:latin typeface="Arial Black" pitchFamily="34" charset="0"/>
              </a:rPr>
              <a:t>Limbic Brain</a:t>
            </a:r>
            <a:r>
              <a:rPr lang="en-US" sz="1600" dirty="0">
                <a:latin typeface="Arial Black" pitchFamily="34" charset="0"/>
              </a:rPr>
              <a:t>: The middle two sections make up our limbic brain and are responsible for all of our feelings, like trust and loyalty. This roughly corresponds with the “Why” level. This area of the brain is responsible for all human behavior and all our decision making.</a:t>
            </a:r>
            <a:br>
              <a:rPr lang="en-US" sz="1600" dirty="0">
                <a:latin typeface="Arial Black" pitchFamily="34" charset="0"/>
              </a:rPr>
            </a:br>
            <a:endParaRPr lang="fr-FR" sz="1600" dirty="0">
              <a:latin typeface="Arial Black" pitchFamily="34" charset="0"/>
            </a:endParaRPr>
          </a:p>
        </p:txBody>
      </p:sp>
      <p:pic>
        <p:nvPicPr>
          <p:cNvPr id="4" name="Image 3" descr="start-with-why-7-638.jpg"/>
          <p:cNvPicPr>
            <a:picLocks noChangeAspect="1"/>
          </p:cNvPicPr>
          <p:nvPr/>
        </p:nvPicPr>
        <p:blipFill>
          <a:blip r:embed="rId2"/>
          <a:srcRect l="11119" t="38532" r="4702" b="18267"/>
          <a:stretch>
            <a:fillRect/>
          </a:stretch>
        </p:blipFill>
        <p:spPr>
          <a:xfrm>
            <a:off x="2438400" y="914400"/>
            <a:ext cx="4038600" cy="15560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62"/>
          </a:xfrm>
        </p:spPr>
        <p:txBody>
          <a:bodyPr>
            <a:normAutofit fontScale="90000"/>
          </a:bodyPr>
          <a:lstStyle/>
          <a:p>
            <a:r>
              <a:rPr lang="en-US" b="1" dirty="0"/>
              <a:t>4- THIS IS NOT OPINION, THIS IS BIOLOGY : CONT.</a:t>
            </a:r>
            <a:endParaRPr lang="fr-FR" dirty="0"/>
          </a:p>
        </p:txBody>
      </p:sp>
      <p:sp>
        <p:nvSpPr>
          <p:cNvPr id="3" name="Espace réservé du contenu 2"/>
          <p:cNvSpPr>
            <a:spLocks noGrp="1"/>
          </p:cNvSpPr>
          <p:nvPr>
            <p:ph sz="quarter" idx="1"/>
          </p:nvPr>
        </p:nvSpPr>
        <p:spPr>
          <a:xfrm>
            <a:off x="457200" y="1447800"/>
            <a:ext cx="6477000" cy="5026152"/>
          </a:xfrm>
        </p:spPr>
        <p:txBody>
          <a:bodyPr>
            <a:normAutofit fontScale="92500" lnSpcReduction="10000"/>
          </a:bodyPr>
          <a:lstStyle/>
          <a:p>
            <a:r>
              <a:rPr lang="en-US" sz="1600" dirty="0">
                <a:latin typeface="Arial Black" pitchFamily="34" charset="0"/>
              </a:rPr>
              <a:t>In this chapter also Sinek claims that we want to be around people and organizations who are like us and share our beliefs.</a:t>
            </a:r>
            <a:br>
              <a:rPr lang="en-US" sz="1600" dirty="0">
                <a:latin typeface="Arial Black" pitchFamily="34" charset="0"/>
              </a:rPr>
            </a:br>
            <a:br>
              <a:rPr lang="en-US" sz="1600" dirty="0">
                <a:latin typeface="Arial Black" pitchFamily="34" charset="0"/>
              </a:rPr>
            </a:br>
            <a:r>
              <a:rPr lang="en-US" sz="1600" dirty="0">
                <a:latin typeface="Arial Black" pitchFamily="34" charset="0"/>
              </a:rPr>
              <a:t>When companies start with “Why”, with what they believe, they will tap into our innate drive to include those products as symbols of our values and beliefs. They make us feel special like we belong to something bigger, and we feel a sense of tribe affiliation with all the others buying the same products.</a:t>
            </a:r>
            <a:br>
              <a:rPr lang="en-US" sz="1600" dirty="0">
                <a:latin typeface="Arial Black" pitchFamily="34" charset="0"/>
              </a:rPr>
            </a:br>
            <a:br>
              <a:rPr lang="en-US" sz="1600" dirty="0">
                <a:latin typeface="Arial Black" pitchFamily="34" charset="0"/>
              </a:rPr>
            </a:br>
            <a:r>
              <a:rPr lang="en-US" sz="1600" dirty="0">
                <a:latin typeface="Arial Black" pitchFamily="34" charset="0"/>
              </a:rPr>
              <a:t>Most companies generally start with “Whats” and “Hows” because that’s what their customers ask for. They ask for great quality, low price, 24-hour service and lots of features.</a:t>
            </a:r>
            <a:br>
              <a:rPr lang="en-US" sz="1600" dirty="0">
                <a:latin typeface="Arial Black" pitchFamily="34" charset="0"/>
              </a:rPr>
            </a:br>
            <a:br>
              <a:rPr lang="en-US" sz="1600" dirty="0">
                <a:latin typeface="Arial Black" pitchFamily="34" charset="0"/>
              </a:rPr>
            </a:br>
            <a:r>
              <a:rPr lang="en-US" sz="1600" dirty="0">
                <a:latin typeface="Arial Black" pitchFamily="34" charset="0"/>
              </a:rPr>
              <a:t>And it’s all scientifically sounding because it’s based on data. But according to Simon Sinek, that’s a load of baloney. The part of the brain controlling decision making is different from the part of the brain reporting back “Why” that decision happened. So all those focus groups and questionnaires are probably of little value.</a:t>
            </a:r>
            <a:br>
              <a:rPr lang="en-US" sz="1600" dirty="0">
                <a:latin typeface="Arial Black" pitchFamily="34" charset="0"/>
              </a:rPr>
            </a:br>
            <a:endParaRPr lang="fr-FR" sz="1600" dirty="0">
              <a:latin typeface="Arial Black" pitchFamily="34" charset="0"/>
            </a:endParaRPr>
          </a:p>
        </p:txBody>
      </p:sp>
      <p:pic>
        <p:nvPicPr>
          <p:cNvPr id="4" name="Image 3" descr="20190322_164110.jpg"/>
          <p:cNvPicPr>
            <a:picLocks noChangeAspect="1"/>
          </p:cNvPicPr>
          <p:nvPr/>
        </p:nvPicPr>
        <p:blipFill>
          <a:blip r:embed="rId2" cstate="print">
            <a:duotone>
              <a:prstClr val="black"/>
              <a:schemeClr val="accent2">
                <a:tint val="45000"/>
                <a:satMod val="400000"/>
              </a:schemeClr>
            </a:duotone>
          </a:blip>
          <a:srcRect l="14461" r="7108" b="1634"/>
          <a:stretch>
            <a:fillRect/>
          </a:stretch>
        </p:blipFill>
        <p:spPr>
          <a:xfrm rot="5400000">
            <a:off x="6721675" y="822125"/>
            <a:ext cx="2025249"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2162"/>
          </a:xfrm>
        </p:spPr>
        <p:txBody>
          <a:bodyPr>
            <a:normAutofit fontScale="90000"/>
          </a:bodyPr>
          <a:lstStyle/>
          <a:p>
            <a:r>
              <a:rPr lang="en-US" b="1" dirty="0"/>
              <a:t>5- clarity, discipline and consistency :</a:t>
            </a:r>
            <a:endParaRPr lang="fr-FR" b="1" dirty="0"/>
          </a:p>
        </p:txBody>
      </p:sp>
      <p:sp>
        <p:nvSpPr>
          <p:cNvPr id="3" name="Espace réservé du contenu 2"/>
          <p:cNvSpPr>
            <a:spLocks noGrp="1"/>
          </p:cNvSpPr>
          <p:nvPr>
            <p:ph sz="quarter" idx="1"/>
          </p:nvPr>
        </p:nvSpPr>
        <p:spPr>
          <a:xfrm>
            <a:off x="457200" y="1219200"/>
            <a:ext cx="5943600" cy="5638800"/>
          </a:xfrm>
        </p:spPr>
        <p:txBody>
          <a:bodyPr>
            <a:noAutofit/>
          </a:bodyPr>
          <a:lstStyle/>
          <a:p>
            <a:r>
              <a:rPr lang="en-US" sz="1400" dirty="0">
                <a:latin typeface="Arial Black" pitchFamily="34" charset="0"/>
              </a:rPr>
              <a:t>Chapter five continues down the path of explaining how the Golden Circle is important, but ONLY in the right order.</a:t>
            </a:r>
            <a:br>
              <a:rPr lang="en-US" sz="1400" dirty="0">
                <a:latin typeface="Arial Black" pitchFamily="34" charset="0"/>
              </a:rPr>
            </a:br>
            <a:br>
              <a:rPr lang="en-US" sz="1400" dirty="0">
                <a:latin typeface="Arial Black" pitchFamily="34" charset="0"/>
              </a:rPr>
            </a:br>
            <a:r>
              <a:rPr lang="en-US" sz="1400" dirty="0">
                <a:latin typeface="Arial Black" pitchFamily="34" charset="0"/>
              </a:rPr>
              <a:t>The three degrees of certainty:</a:t>
            </a:r>
            <a:br>
              <a:rPr lang="en-US" sz="1400" dirty="0">
                <a:latin typeface="Arial Black" pitchFamily="34" charset="0"/>
              </a:rPr>
            </a:br>
            <a:r>
              <a:rPr lang="en-US" sz="1400" dirty="0">
                <a:latin typeface="Arial Black" pitchFamily="34" charset="0"/>
              </a:rPr>
              <a:t>When we can only point to tangible elements or rational measurements, the highest level of the confidence we can give is: “I think this is the right decision.”</a:t>
            </a:r>
            <a:br>
              <a:rPr lang="en-US" sz="1400" dirty="0">
                <a:latin typeface="Arial Black" pitchFamily="34" charset="0"/>
              </a:rPr>
            </a:br>
            <a:br>
              <a:rPr lang="en-US" sz="1400" dirty="0">
                <a:latin typeface="Arial Black" pitchFamily="34" charset="0"/>
              </a:rPr>
            </a:br>
            <a:r>
              <a:rPr lang="en-US" sz="1400" dirty="0">
                <a:latin typeface="Arial Black" pitchFamily="34" charset="0"/>
              </a:rPr>
              <a:t>When we make gut decisions, the highest level of confidence we can offer is: the decision feels right, even if it flies in the face of all the facts and figures.</a:t>
            </a:r>
            <a:br>
              <a:rPr lang="en-US" sz="1400" dirty="0">
                <a:latin typeface="Arial Black" pitchFamily="34" charset="0"/>
              </a:rPr>
            </a:br>
            <a:br>
              <a:rPr lang="en-US" sz="1400" dirty="0">
                <a:latin typeface="Arial Black" pitchFamily="34" charset="0"/>
              </a:rPr>
            </a:br>
            <a:r>
              <a:rPr lang="en-US" sz="1400" dirty="0">
                <a:latin typeface="Arial Black" pitchFamily="34" charset="0"/>
              </a:rPr>
              <a:t>The ability to put a “Why” into words provides the emotional context for decisions. When you know your “Why”, the highest level of confidence you can offer is: “I know its right.” When you know the decision is right, not only does it feel right, but you can also rationalize it and easily put it into words.</a:t>
            </a:r>
            <a:br>
              <a:rPr lang="en-US" sz="1400" dirty="0">
                <a:latin typeface="Arial Black" pitchFamily="34" charset="0"/>
              </a:rPr>
            </a:br>
            <a:br>
              <a:rPr lang="en-US" sz="1400" dirty="0">
                <a:latin typeface="Arial Black" pitchFamily="34" charset="0"/>
              </a:rPr>
            </a:br>
            <a:r>
              <a:rPr lang="en-US" sz="1400" dirty="0">
                <a:latin typeface="Arial Black" pitchFamily="34" charset="0"/>
              </a:rPr>
              <a:t>The goal of business should not be to do business with anyone who simply wants what you have. It should be to focus on the people who believe what you believe.</a:t>
            </a:r>
            <a:endParaRPr lang="fr-FR" sz="1400" dirty="0">
              <a:latin typeface="Arial Black" pitchFamily="34" charset="0"/>
            </a:endParaRPr>
          </a:p>
          <a:p>
            <a:endParaRPr lang="fr-FR" sz="1400" dirty="0">
              <a:latin typeface="Arial Black" pitchFamily="34" charset="0"/>
            </a:endParaRPr>
          </a:p>
        </p:txBody>
      </p:sp>
      <p:pic>
        <p:nvPicPr>
          <p:cNvPr id="4" name="Image 3" descr="20190322_215053.jpg"/>
          <p:cNvPicPr>
            <a:picLocks noChangeAspect="1"/>
          </p:cNvPicPr>
          <p:nvPr/>
        </p:nvPicPr>
        <p:blipFill>
          <a:blip r:embed="rId2" cstate="print">
            <a:duotone>
              <a:prstClr val="black"/>
              <a:schemeClr val="accent2">
                <a:tint val="45000"/>
                <a:satMod val="400000"/>
              </a:schemeClr>
            </a:duotone>
          </a:blip>
          <a:srcRect l="6250"/>
          <a:stretch>
            <a:fillRect/>
          </a:stretch>
        </p:blipFill>
        <p:spPr>
          <a:xfrm rot="5400000">
            <a:off x="6210300" y="2324100"/>
            <a:ext cx="26670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15962"/>
          </a:xfrm>
        </p:spPr>
        <p:txBody>
          <a:bodyPr/>
          <a:lstStyle/>
          <a:p>
            <a:r>
              <a:rPr lang="fr-FR" b="1" dirty="0"/>
              <a:t>6-THE EMERGENCE OF TRUST :</a:t>
            </a:r>
          </a:p>
        </p:txBody>
      </p:sp>
      <p:sp>
        <p:nvSpPr>
          <p:cNvPr id="3" name="Espace réservé du contenu 2"/>
          <p:cNvSpPr>
            <a:spLocks noGrp="1"/>
          </p:cNvSpPr>
          <p:nvPr>
            <p:ph sz="quarter" idx="1"/>
          </p:nvPr>
        </p:nvSpPr>
        <p:spPr>
          <a:xfrm>
            <a:off x="304800" y="1066800"/>
            <a:ext cx="6858000" cy="5407152"/>
          </a:xfrm>
        </p:spPr>
        <p:txBody>
          <a:bodyPr>
            <a:normAutofit lnSpcReduction="10000"/>
          </a:bodyPr>
          <a:lstStyle/>
          <a:p>
            <a:r>
              <a:rPr lang="en-US" sz="1600" dirty="0">
                <a:latin typeface="Arial Black" pitchFamily="34" charset="0"/>
              </a:rPr>
              <a:t>In this chapter, Simon Sinek shows the essential elements to build trust which are: </a:t>
            </a:r>
            <a:r>
              <a:rPr lang="en-US" sz="1600" dirty="0">
                <a:solidFill>
                  <a:schemeClr val="tx2">
                    <a:lumMod val="75000"/>
                  </a:schemeClr>
                </a:solidFill>
                <a:latin typeface="Arial Black" pitchFamily="34" charset="0"/>
              </a:rPr>
              <a:t>WHY, HOW </a:t>
            </a:r>
            <a:r>
              <a:rPr lang="en-US" sz="1600" dirty="0">
                <a:latin typeface="Arial Black" pitchFamily="34" charset="0"/>
              </a:rPr>
              <a:t>and</a:t>
            </a:r>
            <a:r>
              <a:rPr lang="en-US" sz="1600" dirty="0">
                <a:solidFill>
                  <a:schemeClr val="tx2">
                    <a:lumMod val="75000"/>
                  </a:schemeClr>
                </a:solidFill>
                <a:latin typeface="Arial Black" pitchFamily="34" charset="0"/>
              </a:rPr>
              <a:t> WHAT.</a:t>
            </a:r>
          </a:p>
          <a:p>
            <a:pPr>
              <a:buNone/>
            </a:pPr>
            <a:r>
              <a:rPr lang="en-US" sz="1400" dirty="0">
                <a:solidFill>
                  <a:schemeClr val="accent2">
                    <a:lumMod val="60000"/>
                    <a:lumOff val="40000"/>
                  </a:schemeClr>
                </a:solidFill>
                <a:latin typeface="Arial Black" pitchFamily="34" charset="0"/>
              </a:rPr>
              <a:t>What” and differentiation</a:t>
            </a:r>
            <a:br>
              <a:rPr lang="en-US" sz="1400" dirty="0">
                <a:latin typeface="Arial Black" pitchFamily="34" charset="0"/>
              </a:rPr>
            </a:br>
            <a:r>
              <a:rPr lang="en-US" sz="1400" dirty="0">
                <a:latin typeface="Arial Black" pitchFamily="34" charset="0"/>
              </a:rPr>
              <a:t>Companies that act like commodity producers have a constant challenge to differentiate themselves from the competition. Chasing the competition, trying to match them feature-for-feature only deepens the “What” culture.</a:t>
            </a:r>
          </a:p>
          <a:p>
            <a:pPr>
              <a:buNone/>
            </a:pPr>
            <a:r>
              <a:rPr lang="en-US" sz="1400" dirty="0">
                <a:solidFill>
                  <a:schemeClr val="accent2">
                    <a:lumMod val="60000"/>
                    <a:lumOff val="40000"/>
                  </a:schemeClr>
                </a:solidFill>
                <a:latin typeface="Arial Black" pitchFamily="34" charset="0"/>
              </a:rPr>
              <a:t>“Why” and flexibility</a:t>
            </a:r>
            <a:br>
              <a:rPr lang="en-US" sz="1400" dirty="0">
                <a:latin typeface="Arial Black" pitchFamily="34" charset="0"/>
              </a:rPr>
            </a:br>
            <a:r>
              <a:rPr lang="en-US" sz="1400" dirty="0">
                <a:latin typeface="Arial Black" pitchFamily="34" charset="0"/>
              </a:rPr>
              <a:t>Because consumers are inspired by “Why” you do what you do, companies that begin communicating with the “Why” have a greater flexibility in the market.</a:t>
            </a:r>
            <a:endParaRPr lang="en-US" sz="1600" dirty="0">
              <a:solidFill>
                <a:schemeClr val="accent2">
                  <a:lumMod val="60000"/>
                  <a:lumOff val="40000"/>
                </a:schemeClr>
              </a:solidFill>
              <a:latin typeface="Arial Black" pitchFamily="34" charset="0"/>
            </a:endParaRPr>
          </a:p>
          <a:p>
            <a:pPr>
              <a:buNone/>
            </a:pPr>
            <a:r>
              <a:rPr lang="en-US" sz="1600" dirty="0">
                <a:solidFill>
                  <a:schemeClr val="accent2">
                    <a:lumMod val="60000"/>
                    <a:lumOff val="40000"/>
                  </a:schemeClr>
                </a:solidFill>
                <a:latin typeface="Arial Black" pitchFamily="34" charset="0"/>
              </a:rPr>
              <a:t>“Why” and hiring</a:t>
            </a:r>
            <a:br>
              <a:rPr lang="en-US" sz="1600" dirty="0"/>
            </a:br>
            <a:r>
              <a:rPr lang="en-US" sz="1300" dirty="0">
                <a:latin typeface="Arial Black" pitchFamily="34" charset="0"/>
              </a:rPr>
              <a:t>When employees belong, they will guarantee your success. And they won’t be working hard and looking for an innovative solution for you, they will be doing it for themselves.</a:t>
            </a:r>
            <a:br>
              <a:rPr lang="en-US" sz="1300" dirty="0">
                <a:latin typeface="Arial Black" pitchFamily="34" charset="0"/>
              </a:rPr>
            </a:br>
            <a:br>
              <a:rPr lang="en-US" sz="1300" dirty="0">
                <a:latin typeface="Arial Black" pitchFamily="34" charset="0"/>
              </a:rPr>
            </a:br>
            <a:r>
              <a:rPr lang="en-US" sz="1300" dirty="0">
                <a:latin typeface="Arial Black" pitchFamily="34" charset="0"/>
              </a:rPr>
              <a:t>The goal is to hire those who are passionate about your “Why”, your purpose, cause or belief, and who have the attitude that fits your culture. Once that is established, only then should their skillset and experience be evaluated.</a:t>
            </a:r>
            <a:br>
              <a:rPr lang="en-US" sz="1300" dirty="0">
                <a:latin typeface="Arial Black" pitchFamily="34" charset="0"/>
              </a:rPr>
            </a:br>
            <a:br>
              <a:rPr lang="en-US" sz="1600" dirty="0"/>
            </a:br>
            <a:r>
              <a:rPr lang="en-US" sz="1600" dirty="0"/>
              <a:t>‘‘</a:t>
            </a:r>
            <a:r>
              <a:rPr lang="en-US" sz="1600" b="1" dirty="0">
                <a:solidFill>
                  <a:schemeClr val="tx1">
                    <a:lumMod val="75000"/>
                    <a:lumOff val="25000"/>
                  </a:schemeClr>
                </a:solidFill>
                <a:latin typeface="Castellar" pitchFamily="18" charset="0"/>
              </a:rPr>
              <a:t>Great companies do not hire skilled people and motivate them; they hire already motivated people and inspire them. ‘’</a:t>
            </a:r>
            <a:endParaRPr lang="fr-FR" sz="1600" b="1" dirty="0">
              <a:solidFill>
                <a:schemeClr val="tx1">
                  <a:lumMod val="75000"/>
                  <a:lumOff val="25000"/>
                </a:schemeClr>
              </a:solidFill>
              <a:latin typeface="Castellar" pitchFamily="18" charset="0"/>
            </a:endParaRPr>
          </a:p>
        </p:txBody>
      </p:sp>
      <p:pic>
        <p:nvPicPr>
          <p:cNvPr id="4" name="Image 3" descr="20190322_215115.jpg"/>
          <p:cNvPicPr>
            <a:picLocks noChangeAspect="1"/>
          </p:cNvPicPr>
          <p:nvPr/>
        </p:nvPicPr>
        <p:blipFill>
          <a:blip r:embed="rId2" cstate="print">
            <a:duotone>
              <a:prstClr val="black"/>
              <a:schemeClr val="accent2">
                <a:tint val="45000"/>
                <a:satMod val="400000"/>
              </a:schemeClr>
            </a:duotone>
          </a:blip>
          <a:srcRect l="9913" t="6322" r="20259" b="7472"/>
          <a:stretch>
            <a:fillRect/>
          </a:stretch>
        </p:blipFill>
        <p:spPr>
          <a:xfrm rot="5400000">
            <a:off x="7019544" y="2657856"/>
            <a:ext cx="1810512"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62"/>
          </a:xfrm>
        </p:spPr>
        <p:txBody>
          <a:bodyPr/>
          <a:lstStyle/>
          <a:p>
            <a:r>
              <a:rPr lang="fr-FR" b="1" dirty="0"/>
              <a:t>7</a:t>
            </a:r>
            <a:r>
              <a:rPr lang="en-CA" b="1" dirty="0"/>
              <a:t>- how a tipping point tips:</a:t>
            </a:r>
            <a:endParaRPr lang="fr-FR" b="1" dirty="0"/>
          </a:p>
        </p:txBody>
      </p:sp>
      <p:sp>
        <p:nvSpPr>
          <p:cNvPr id="3" name="Espace réservé du contenu 2"/>
          <p:cNvSpPr>
            <a:spLocks noGrp="1"/>
          </p:cNvSpPr>
          <p:nvPr>
            <p:ph sz="quarter" idx="1"/>
          </p:nvPr>
        </p:nvSpPr>
        <p:spPr>
          <a:xfrm>
            <a:off x="457200" y="1371600"/>
            <a:ext cx="6248400" cy="5102352"/>
          </a:xfrm>
        </p:spPr>
        <p:txBody>
          <a:bodyPr>
            <a:normAutofit/>
          </a:bodyPr>
          <a:lstStyle/>
          <a:p>
            <a:r>
              <a:rPr lang="en-US" sz="1400" dirty="0">
                <a:latin typeface="Arial Black" pitchFamily="34" charset="0"/>
              </a:rPr>
              <a:t>How do you differentiate between a fad and an idea that can change lives forever?</a:t>
            </a:r>
            <a:br>
              <a:rPr lang="en-US" sz="1400" dirty="0">
                <a:latin typeface="Arial Black" pitchFamily="34" charset="0"/>
              </a:rPr>
            </a:br>
            <a:br>
              <a:rPr lang="en-US" sz="1400" dirty="0">
                <a:latin typeface="Arial Black" pitchFamily="34" charset="0"/>
              </a:rPr>
            </a:br>
            <a:r>
              <a:rPr lang="en-US" sz="1400" dirty="0">
                <a:latin typeface="Arial Black" pitchFamily="34" charset="0"/>
              </a:rPr>
              <a:t>The Law of Diffusion of Innovations stated by Everett M. Rogers pertains to the bell curve of product adoption. The curve outlines the percentage of the market who adopt your product, beginning with the Innovators (2.5%), followed by Early Adopters (13.5%), Early Majority (34%), Late Majority (34%) and Laggards (16%). </a:t>
            </a:r>
            <a:br>
              <a:rPr lang="en-US" sz="1400" dirty="0">
                <a:latin typeface="Arial Black" pitchFamily="34" charset="0"/>
              </a:rPr>
            </a:br>
            <a:br>
              <a:rPr lang="en-US" sz="1400" dirty="0">
                <a:latin typeface="Arial Black" pitchFamily="34" charset="0"/>
              </a:rPr>
            </a:br>
            <a:r>
              <a:rPr lang="en-US" sz="1400" dirty="0">
                <a:latin typeface="Arial Black" pitchFamily="34" charset="0"/>
              </a:rPr>
              <a:t>The ones who queued up for hours, or days outside an Apple store to buy the latest iPhone are all early adopters and belong to the left side of the curve. The people on the far right instead are never content and never loyal. For a business, it would be prudent to get to know the far right side of this curve better, so that you don’t waste time and money in trying to convert them. While some of them might end up doing business with you, they’ll probably switch to one of your competitors at the drop of a hat if they get a better deal.</a:t>
            </a:r>
            <a:br>
              <a:rPr lang="en-US" sz="1400" dirty="0">
                <a:latin typeface="Arial Black" pitchFamily="34" charset="0"/>
              </a:rPr>
            </a:br>
            <a:endParaRPr lang="fr-FR" sz="1400" dirty="0">
              <a:latin typeface="Arial Black" pitchFamily="34" charset="0"/>
            </a:endParaRPr>
          </a:p>
        </p:txBody>
      </p:sp>
      <p:pic>
        <p:nvPicPr>
          <p:cNvPr id="4" name="Image 3" descr="20190322_215138.jpg"/>
          <p:cNvPicPr>
            <a:picLocks noChangeAspect="1"/>
          </p:cNvPicPr>
          <p:nvPr/>
        </p:nvPicPr>
        <p:blipFill>
          <a:blip r:embed="rId2" cstate="print">
            <a:duotone>
              <a:prstClr val="black"/>
              <a:schemeClr val="accent2">
                <a:tint val="45000"/>
                <a:satMod val="400000"/>
              </a:schemeClr>
            </a:duotone>
          </a:blip>
          <a:srcRect l="11539" t="3846" b="7692"/>
          <a:stretch>
            <a:fillRect/>
          </a:stretch>
        </p:blipFill>
        <p:spPr>
          <a:xfrm rot="5400000">
            <a:off x="6565900" y="2044700"/>
            <a:ext cx="23368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2162"/>
          </a:xfrm>
        </p:spPr>
        <p:txBody>
          <a:bodyPr/>
          <a:lstStyle/>
          <a:p>
            <a:r>
              <a:rPr lang="fr-FR" b="1" dirty="0"/>
              <a:t>8- start with why, but know how:</a:t>
            </a:r>
          </a:p>
        </p:txBody>
      </p:sp>
      <p:sp>
        <p:nvSpPr>
          <p:cNvPr id="3" name="Espace réservé du contenu 2"/>
          <p:cNvSpPr>
            <a:spLocks noGrp="1"/>
          </p:cNvSpPr>
          <p:nvPr>
            <p:ph sz="quarter" idx="1"/>
          </p:nvPr>
        </p:nvSpPr>
        <p:spPr>
          <a:xfrm>
            <a:off x="457200" y="1371600"/>
            <a:ext cx="5867400" cy="5102352"/>
          </a:xfrm>
        </p:spPr>
        <p:txBody>
          <a:bodyPr>
            <a:normAutofit/>
          </a:bodyPr>
          <a:lstStyle/>
          <a:p>
            <a:r>
              <a:rPr lang="en-US" sz="1400" dirty="0">
                <a:latin typeface="Arial Black" pitchFamily="34" charset="0"/>
              </a:rPr>
              <a:t>Energy motivates but charisma inspires. Energy is easy to see, measure and copy. All great leaders have charisma because all great leaders have clarity of “Why”; an undying belief in a purpose or cause bigger than themselves. Charisma commands loyalty while energy doesn’t.</a:t>
            </a:r>
          </a:p>
          <a:p>
            <a:endParaRPr lang="en-US" sz="1400" dirty="0">
              <a:latin typeface="Arial Black" pitchFamily="34" charset="0"/>
            </a:endParaRPr>
          </a:p>
          <a:p>
            <a:r>
              <a:rPr lang="en-US" sz="1600" b="1" dirty="0">
                <a:latin typeface="Arial Black" pitchFamily="34" charset="0"/>
              </a:rPr>
              <a:t>“Why” and “How” Types:</a:t>
            </a:r>
            <a:br>
              <a:rPr lang="en-US" sz="1400" dirty="0"/>
            </a:br>
            <a:r>
              <a:rPr lang="en-US" sz="1400" dirty="0">
                <a:latin typeface="Arial Black" pitchFamily="34" charset="0"/>
              </a:rPr>
              <a:t>Behind every “Why” type of leader, is a “How” type of leader who brings the “Why” to life.  </a:t>
            </a:r>
          </a:p>
          <a:p>
            <a:pPr>
              <a:buNone/>
            </a:pPr>
            <a:br>
              <a:rPr lang="en-US" sz="1400" dirty="0">
                <a:latin typeface="Arial Black" pitchFamily="34" charset="0"/>
              </a:rPr>
            </a:br>
            <a:r>
              <a:rPr lang="en-US" sz="1400" dirty="0">
                <a:solidFill>
                  <a:srgbClr val="C00000"/>
                </a:solidFill>
                <a:latin typeface="Arial Black" pitchFamily="34" charset="0"/>
              </a:rPr>
              <a:t>“Why” types</a:t>
            </a:r>
            <a:r>
              <a:rPr lang="en-US" sz="1400" dirty="0">
                <a:latin typeface="Arial Black" pitchFamily="34" charset="0"/>
              </a:rPr>
              <a:t> are the visionaries with overactive imaginations. They tend to be optimists who believe that everything they can imagine can be accomplished and they tend to be focused on things most people can’t see, like the future. </a:t>
            </a:r>
          </a:p>
          <a:p>
            <a:pPr>
              <a:buNone/>
            </a:pPr>
            <a:r>
              <a:rPr lang="en-US" sz="1400" dirty="0">
                <a:latin typeface="Arial Black" pitchFamily="34" charset="0"/>
              </a:rPr>
              <a:t>     </a:t>
            </a:r>
            <a:r>
              <a:rPr lang="en-US" sz="1400" dirty="0">
                <a:solidFill>
                  <a:srgbClr val="C00000"/>
                </a:solidFill>
                <a:latin typeface="Arial Black" pitchFamily="34" charset="0"/>
              </a:rPr>
              <a:t>“How” types </a:t>
            </a:r>
            <a:r>
              <a:rPr lang="en-US" sz="1400" dirty="0">
                <a:latin typeface="Arial Black" pitchFamily="34" charset="0"/>
              </a:rPr>
              <a:t>instead are more practical and more realist and tend to be focused on the things most people can see and tend to be better at building them.</a:t>
            </a:r>
            <a:endParaRPr lang="fr-FR" sz="1400" dirty="0">
              <a:latin typeface="Arial Black" pitchFamily="34" charset="0"/>
            </a:endParaRPr>
          </a:p>
        </p:txBody>
      </p:sp>
      <p:pic>
        <p:nvPicPr>
          <p:cNvPr id="6" name="Image 5" descr="20190322_215218.jpg"/>
          <p:cNvPicPr>
            <a:picLocks noChangeAspect="1"/>
          </p:cNvPicPr>
          <p:nvPr/>
        </p:nvPicPr>
        <p:blipFill>
          <a:blip r:embed="rId2" cstate="print">
            <a:duotone>
              <a:prstClr val="black"/>
              <a:schemeClr val="accent2">
                <a:tint val="45000"/>
                <a:satMod val="400000"/>
              </a:schemeClr>
            </a:duotone>
          </a:blip>
          <a:srcRect l="14706" t="-980" b="6863"/>
          <a:stretch>
            <a:fillRect/>
          </a:stretch>
        </p:blipFill>
        <p:spPr>
          <a:xfrm rot="5400000">
            <a:off x="5994400" y="2006600"/>
            <a:ext cx="29464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62"/>
          </a:xfrm>
        </p:spPr>
        <p:txBody>
          <a:bodyPr>
            <a:normAutofit fontScale="90000"/>
          </a:bodyPr>
          <a:lstStyle/>
          <a:p>
            <a:r>
              <a:rPr lang="en-CA" b="1" dirty="0"/>
              <a:t>8- start with why, but know how: cont.</a:t>
            </a:r>
            <a:endParaRPr lang="en-CA" dirty="0"/>
          </a:p>
        </p:txBody>
      </p:sp>
      <p:sp>
        <p:nvSpPr>
          <p:cNvPr id="3" name="Espace réservé du contenu 2"/>
          <p:cNvSpPr>
            <a:spLocks noGrp="1"/>
          </p:cNvSpPr>
          <p:nvPr>
            <p:ph sz="quarter" idx="1"/>
          </p:nvPr>
        </p:nvSpPr>
        <p:spPr/>
        <p:txBody>
          <a:bodyPr>
            <a:normAutofit/>
          </a:bodyPr>
          <a:lstStyle/>
          <a:p>
            <a:r>
              <a:rPr lang="en-US" sz="2000" b="1" dirty="0">
                <a:solidFill>
                  <a:schemeClr val="tx2">
                    <a:lumMod val="75000"/>
                  </a:schemeClr>
                </a:solidFill>
                <a:latin typeface="Arial Black" pitchFamily="34" charset="0"/>
              </a:rPr>
              <a:t>Vision and Mission Statement</a:t>
            </a:r>
          </a:p>
          <a:p>
            <a:pPr>
              <a:buNone/>
            </a:pPr>
            <a:br>
              <a:rPr lang="en-US" dirty="0"/>
            </a:br>
            <a:r>
              <a:rPr lang="en-US" sz="1800" dirty="0">
                <a:latin typeface="Arial Black" pitchFamily="34" charset="0"/>
              </a:rPr>
              <a:t>The difference between “Why” and “How” types also introduces the difference between the vision and mission statements of an organization.</a:t>
            </a:r>
            <a:br>
              <a:rPr lang="en-US" sz="1800" dirty="0">
                <a:latin typeface="Arial Black" pitchFamily="34" charset="0"/>
              </a:rPr>
            </a:br>
            <a:br>
              <a:rPr lang="en-US" sz="1800" dirty="0">
                <a:latin typeface="Arial Black" pitchFamily="34" charset="0"/>
              </a:rPr>
            </a:br>
            <a:r>
              <a:rPr lang="en-US" sz="1800" dirty="0">
                <a:latin typeface="Arial Black" pitchFamily="34" charset="0"/>
              </a:rPr>
              <a:t>The vision is the founder’s intent, “Why” the company was founded. The mission is a description of “How” the company will create that future.</a:t>
            </a:r>
            <a:br>
              <a:rPr lang="en-US" sz="1800" dirty="0">
                <a:latin typeface="Arial Black" pitchFamily="34" charset="0"/>
              </a:rPr>
            </a:br>
            <a:br>
              <a:rPr lang="en-US" sz="1800" dirty="0">
                <a:latin typeface="Arial Black" pitchFamily="34" charset="0"/>
              </a:rPr>
            </a:br>
            <a:r>
              <a:rPr lang="en-US" sz="1800" dirty="0">
                <a:latin typeface="Arial Black" pitchFamily="34" charset="0"/>
              </a:rPr>
              <a:t>When both are clear, it will help the “Why” and the “How” type of leaders to have clearly defined roles in the partnership.</a:t>
            </a:r>
            <a:br>
              <a:rPr lang="en-US" sz="1800" dirty="0">
                <a:latin typeface="Arial Black" pitchFamily="34" charset="0"/>
              </a:rPr>
            </a:br>
            <a:endParaRPr lang="fr-FR" dirty="0">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9-Know Why. Know How. Then What?</a:t>
            </a:r>
            <a:br>
              <a:rPr lang="en-US" dirty="0"/>
            </a:br>
            <a:endParaRPr lang="fr-FR" b="1" dirty="0"/>
          </a:p>
        </p:txBody>
      </p:sp>
      <p:sp>
        <p:nvSpPr>
          <p:cNvPr id="3" name="Espace réservé du contenu 2"/>
          <p:cNvSpPr>
            <a:spLocks noGrp="1"/>
          </p:cNvSpPr>
          <p:nvPr>
            <p:ph sz="quarter" idx="1"/>
          </p:nvPr>
        </p:nvSpPr>
        <p:spPr>
          <a:xfrm>
            <a:off x="457200" y="1219200"/>
            <a:ext cx="6629400" cy="5254752"/>
          </a:xfrm>
        </p:spPr>
        <p:txBody>
          <a:bodyPr>
            <a:normAutofit fontScale="92500" lnSpcReduction="10000"/>
          </a:bodyPr>
          <a:lstStyle/>
          <a:p>
            <a:r>
              <a:rPr lang="en-US" sz="1700" dirty="0">
                <a:latin typeface="Arial Black" pitchFamily="34" charset="0"/>
              </a:rPr>
              <a:t>The “Why” exists in the part of the brain that control feelings and decision making but not language. “Whats” exist in the part of the brain that controls rational thought and language.</a:t>
            </a:r>
            <a:br>
              <a:rPr lang="en-US" sz="1700" dirty="0">
                <a:latin typeface="Arial Black" pitchFamily="34" charset="0"/>
              </a:rPr>
            </a:br>
            <a:br>
              <a:rPr lang="en-US" sz="1700" dirty="0">
                <a:latin typeface="Arial Black" pitchFamily="34" charset="0"/>
              </a:rPr>
            </a:br>
            <a:r>
              <a:rPr lang="en-US" sz="1700" dirty="0">
                <a:latin typeface="Arial Black" pitchFamily="34" charset="0"/>
              </a:rPr>
              <a:t>The leader is the inspiration, the symbol of the reason we do what we do. They represent the emotional limbic brain. What the company says and does represent the rational thought and language of the neocortex.</a:t>
            </a:r>
            <a:br>
              <a:rPr lang="en-US" sz="1700" dirty="0">
                <a:latin typeface="Arial Black" pitchFamily="34" charset="0"/>
              </a:rPr>
            </a:br>
            <a:br>
              <a:rPr lang="en-US" sz="1700" dirty="0">
                <a:latin typeface="Arial Black" pitchFamily="34" charset="0"/>
              </a:rPr>
            </a:br>
            <a:r>
              <a:rPr lang="en-US" sz="1700" dirty="0">
                <a:latin typeface="Arial Black" pitchFamily="34" charset="0"/>
              </a:rPr>
              <a:t>Most companies struggle to differentiate or communicate their true value to the outside world. When we as human beings struggle to put emotions into word, we rely on metaphors, imagery, and analogies in an attempt to communicate how we feel. We use symbols. We create tangible things for those who believe in what we believe to say. If done properly, that’s what marketing products and services are; a way for organizations to communicate to the world outside.</a:t>
            </a:r>
            <a:br>
              <a:rPr lang="en-US" dirty="0"/>
            </a:br>
            <a:endParaRPr lang="fr-FR" dirty="0"/>
          </a:p>
        </p:txBody>
      </p:sp>
      <p:pic>
        <p:nvPicPr>
          <p:cNvPr id="4" name="Image 3" descr="20190322_215241.jpg"/>
          <p:cNvPicPr>
            <a:picLocks noChangeAspect="1"/>
          </p:cNvPicPr>
          <p:nvPr/>
        </p:nvPicPr>
        <p:blipFill>
          <a:blip r:embed="rId2" cstate="print">
            <a:duotone>
              <a:prstClr val="black"/>
              <a:schemeClr val="accent2">
                <a:tint val="45000"/>
                <a:satMod val="400000"/>
              </a:schemeClr>
            </a:duotone>
          </a:blip>
          <a:srcRect l="8036" r="6250"/>
          <a:stretch>
            <a:fillRect/>
          </a:stretch>
        </p:blipFill>
        <p:spPr>
          <a:xfrm rot="5400000">
            <a:off x="6619875" y="2066925"/>
            <a:ext cx="2514600" cy="173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u="sng" dirty="0"/>
              <a:t>The Outline </a:t>
            </a:r>
            <a:r>
              <a:rPr lang="en-US" dirty="0"/>
              <a:t>:</a:t>
            </a:r>
            <a:endParaRPr lang="fr-FR" dirty="0"/>
          </a:p>
        </p:txBody>
      </p:sp>
      <p:sp>
        <p:nvSpPr>
          <p:cNvPr id="3" name="Espace réservé du contenu 2"/>
          <p:cNvSpPr>
            <a:spLocks noGrp="1"/>
          </p:cNvSpPr>
          <p:nvPr>
            <p:ph sz="quarter" idx="1"/>
          </p:nvPr>
        </p:nvSpPr>
        <p:spPr/>
        <p:txBody>
          <a:bodyPr/>
          <a:lstStyle/>
          <a:p>
            <a:pPr>
              <a:buFont typeface="Wingdings" pitchFamily="2" charset="2"/>
              <a:buChar char="v"/>
            </a:pPr>
            <a:r>
              <a:rPr lang="en-US" dirty="0"/>
              <a:t>Introduction</a:t>
            </a:r>
          </a:p>
          <a:p>
            <a:pPr>
              <a:buFont typeface="Wingdings" pitchFamily="2" charset="2"/>
              <a:buChar char="v"/>
            </a:pPr>
            <a:r>
              <a:rPr lang="en-US" dirty="0"/>
              <a:t>An idea about the writer : </a:t>
            </a:r>
            <a:r>
              <a:rPr lang="en-US" sz="2000" i="1" dirty="0"/>
              <a:t>Who is SIMON SINEK ?</a:t>
            </a:r>
            <a:endParaRPr lang="en-US" i="1" dirty="0"/>
          </a:p>
          <a:p>
            <a:pPr>
              <a:buFont typeface="Wingdings" pitchFamily="2" charset="2"/>
              <a:buChar char="v"/>
            </a:pPr>
            <a:r>
              <a:rPr lang="en-US" dirty="0"/>
              <a:t>Overview about the book</a:t>
            </a:r>
          </a:p>
          <a:p>
            <a:pPr>
              <a:buFont typeface="Wingdings" pitchFamily="2" charset="2"/>
              <a:buChar char="v"/>
            </a:pPr>
            <a:r>
              <a:rPr lang="en-US" dirty="0"/>
              <a:t> Explanation of the chapters </a:t>
            </a:r>
          </a:p>
          <a:p>
            <a:pPr>
              <a:buFont typeface="Wingdings" pitchFamily="2" charset="2"/>
              <a:buChar char="v"/>
            </a:pPr>
            <a:r>
              <a:rPr lang="fr-FR" dirty="0"/>
              <a:t>Conclusion</a:t>
            </a:r>
          </a:p>
          <a:p>
            <a:pPr>
              <a:buFont typeface="Wingdings" pitchFamily="2" charset="2"/>
              <a:buChar char="v"/>
            </a:pPr>
            <a:r>
              <a:rPr lang="fr-FR" dirty="0"/>
              <a:t>Discussion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en-US" sz="2000" b="1" dirty="0">
                <a:solidFill>
                  <a:schemeClr val="tx2"/>
                </a:solidFill>
                <a:latin typeface="+mn-lt"/>
              </a:rPr>
              <a:t>10- COMMINICATION IS NOT ABOUT SPEAKING, IT IS ABOUT LISTENING </a:t>
            </a:r>
            <a:br>
              <a:rPr lang="en-US" sz="1300" dirty="0">
                <a:latin typeface="Arial Rounded MT Bold" pitchFamily="34" charset="0"/>
              </a:rPr>
            </a:br>
            <a:endParaRPr lang="fr-FR" b="1" dirty="0"/>
          </a:p>
        </p:txBody>
      </p:sp>
      <p:sp>
        <p:nvSpPr>
          <p:cNvPr id="3" name="Espace réservé du contenu 2"/>
          <p:cNvSpPr>
            <a:spLocks noGrp="1"/>
          </p:cNvSpPr>
          <p:nvPr>
            <p:ph sz="quarter" idx="1"/>
          </p:nvPr>
        </p:nvSpPr>
        <p:spPr>
          <a:xfrm>
            <a:off x="457200" y="1295400"/>
            <a:ext cx="6400800" cy="5178552"/>
          </a:xfrm>
        </p:spPr>
        <p:txBody>
          <a:bodyPr>
            <a:normAutofit fontScale="92500" lnSpcReduction="10000"/>
          </a:bodyPr>
          <a:lstStyle/>
          <a:p>
            <a:r>
              <a:rPr lang="en-US" sz="1600" dirty="0">
                <a:solidFill>
                  <a:schemeClr val="tx2">
                    <a:lumMod val="75000"/>
                  </a:schemeClr>
                </a:solidFill>
                <a:latin typeface="Arial Black" pitchFamily="34" charset="0"/>
              </a:rPr>
              <a:t>Symbols </a:t>
            </a:r>
            <a:r>
              <a:rPr lang="en-US" sz="1600" dirty="0">
                <a:latin typeface="Arial Black" pitchFamily="34" charset="0"/>
              </a:rPr>
              <a:t>help us turn the intangible into tangible. And the only reason symbols have meaning is because we give them a meaning. A logo can only become a symbol when it inspires people to use it to say something about who they are.</a:t>
            </a:r>
            <a:br>
              <a:rPr lang="en-US" sz="1600" dirty="0">
                <a:latin typeface="Arial Black" pitchFamily="34" charset="0"/>
              </a:rPr>
            </a:br>
            <a:endParaRPr lang="en-US" sz="1600" dirty="0">
              <a:latin typeface="Arial Black" pitchFamily="34" charset="0"/>
            </a:endParaRPr>
          </a:p>
          <a:p>
            <a:r>
              <a:rPr lang="en-US" sz="1600" dirty="0">
                <a:solidFill>
                  <a:schemeClr val="tx2">
                    <a:lumMod val="75000"/>
                  </a:schemeClr>
                </a:solidFill>
                <a:latin typeface="Arial Black" pitchFamily="34" charset="0"/>
              </a:rPr>
              <a:t>The Celery Test</a:t>
            </a:r>
            <a:br>
              <a:rPr lang="en-US" sz="1600" dirty="0">
                <a:latin typeface="Arial Black" pitchFamily="34" charset="0"/>
              </a:rPr>
            </a:br>
            <a:r>
              <a:rPr lang="en-US" sz="1600" dirty="0">
                <a:latin typeface="Arial Black" pitchFamily="34" charset="0"/>
              </a:rPr>
              <a:t>What’s good for your competition is not good for you and vice-versa. But how do you know what is good for you and what isn’t? To do this, Sinek proposes The Celery Test.</a:t>
            </a:r>
            <a:br>
              <a:rPr lang="en-US" sz="1600" dirty="0">
                <a:latin typeface="Arial Black" pitchFamily="34" charset="0"/>
              </a:rPr>
            </a:br>
            <a:br>
              <a:rPr lang="en-US" sz="1600" dirty="0">
                <a:latin typeface="Arial Black" pitchFamily="34" charset="0"/>
              </a:rPr>
            </a:br>
            <a:r>
              <a:rPr lang="en-US" sz="1600" dirty="0">
                <a:latin typeface="Arial Black" pitchFamily="34" charset="0"/>
              </a:rPr>
              <a:t>Imagine if people told you that to grow you need cookies, Nutella, celery, fruits and ice cream. Should you get them all? No, because it’s time-consuming, expensive and scatterbrained. What you do is to filter everything through your “Why.” So, if your “Why” is to lead a healthy lifestyle,  you’d probably pick only the fruits and/or the celery. When you filter your decisions through your “Why” you save money, time and, most importantly, you stay true to your cause.</a:t>
            </a:r>
            <a:br>
              <a:rPr lang="en-US" sz="1600" dirty="0">
                <a:latin typeface="Arial Black" pitchFamily="34" charset="0"/>
              </a:rPr>
            </a:br>
            <a:endParaRPr lang="fr-FR" sz="1600" dirty="0">
              <a:latin typeface="Arial Black" pitchFamily="34" charset="0"/>
            </a:endParaRPr>
          </a:p>
        </p:txBody>
      </p:sp>
      <p:pic>
        <p:nvPicPr>
          <p:cNvPr id="4" name="Image 3" descr="20190322_215254.jpg"/>
          <p:cNvPicPr>
            <a:picLocks noChangeAspect="1"/>
          </p:cNvPicPr>
          <p:nvPr/>
        </p:nvPicPr>
        <p:blipFill>
          <a:blip r:embed="rId2" cstate="print">
            <a:duotone>
              <a:prstClr val="black"/>
              <a:schemeClr val="accent2">
                <a:tint val="45000"/>
                <a:satMod val="400000"/>
              </a:schemeClr>
            </a:duotone>
          </a:blip>
          <a:stretch>
            <a:fillRect/>
          </a:stretch>
        </p:blipFill>
        <p:spPr>
          <a:xfrm rot="5400000">
            <a:off x="6565900" y="2349500"/>
            <a:ext cx="23368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2162"/>
          </a:xfrm>
        </p:spPr>
        <p:txBody>
          <a:bodyPr/>
          <a:lstStyle/>
          <a:p>
            <a:r>
              <a:rPr lang="en-US" b="1" dirty="0"/>
              <a:t>11- When Why goes Fuzzy:</a:t>
            </a:r>
            <a:endParaRPr lang="fr-FR" b="1" dirty="0"/>
          </a:p>
        </p:txBody>
      </p:sp>
      <p:sp>
        <p:nvSpPr>
          <p:cNvPr id="3" name="Espace réservé du contenu 2"/>
          <p:cNvSpPr>
            <a:spLocks noGrp="1"/>
          </p:cNvSpPr>
          <p:nvPr>
            <p:ph sz="quarter" idx="1"/>
          </p:nvPr>
        </p:nvSpPr>
        <p:spPr>
          <a:xfrm>
            <a:off x="457200" y="1447800"/>
            <a:ext cx="6248400" cy="5026152"/>
          </a:xfrm>
        </p:spPr>
        <p:txBody>
          <a:bodyPr>
            <a:normAutofit/>
          </a:bodyPr>
          <a:lstStyle/>
          <a:p>
            <a:r>
              <a:rPr lang="en-US" sz="1600" dirty="0">
                <a:latin typeface="Arial Black" pitchFamily="34" charset="0"/>
              </a:rPr>
              <a:t>In this chapter, Sinek talks about companies which have lost sight of their original “Why.” Take the example of Volkswagen and Walmart. Volkswagen literally means “car of the people” and its image has always been that of reliable, affordable cars for everyone. The original VW Beetle was a cheerful symbol of freedom and a simple, carefree life. So when they introduced the super-expensive, $70,000 VW Phaeton, that flew against their own “Why” and sold nothing. </a:t>
            </a:r>
          </a:p>
          <a:p>
            <a:r>
              <a:rPr lang="en-US" sz="1600" dirty="0">
                <a:latin typeface="Arial Black" pitchFamily="34" charset="0"/>
              </a:rPr>
              <a:t>Sinek says that gaining a clarity of “Why” is not the hardest part. The hardest part is the discipline to trust one’s gut over outside advice and to stay true to your cause or belief.</a:t>
            </a:r>
            <a:endParaRPr lang="fr-FR" sz="1600" dirty="0">
              <a:latin typeface="Arial Black" pitchFamily="34" charset="0"/>
            </a:endParaRPr>
          </a:p>
          <a:p>
            <a:pPr>
              <a:buNone/>
            </a:pPr>
            <a:r>
              <a:rPr lang="en-US" dirty="0"/>
              <a:t> </a:t>
            </a:r>
            <a:endParaRPr lang="fr-FR" dirty="0"/>
          </a:p>
          <a:p>
            <a:pPr>
              <a:buNone/>
            </a:pPr>
            <a:br>
              <a:rPr lang="en-US" dirty="0"/>
            </a:br>
            <a:endParaRPr lang="fr-FR" dirty="0"/>
          </a:p>
        </p:txBody>
      </p:sp>
      <p:pic>
        <p:nvPicPr>
          <p:cNvPr id="4" name="Image 3" descr="20190322_215314.jpg"/>
          <p:cNvPicPr>
            <a:picLocks noChangeAspect="1"/>
          </p:cNvPicPr>
          <p:nvPr/>
        </p:nvPicPr>
        <p:blipFill>
          <a:blip r:embed="rId2" cstate="print">
            <a:duotone>
              <a:prstClr val="black"/>
              <a:schemeClr val="accent2">
                <a:tint val="45000"/>
                <a:satMod val="400000"/>
              </a:schemeClr>
            </a:duotone>
          </a:blip>
          <a:srcRect l="6250" b="4167"/>
          <a:stretch>
            <a:fillRect/>
          </a:stretch>
        </p:blipFill>
        <p:spPr>
          <a:xfrm rot="5400000">
            <a:off x="6667500" y="2171700"/>
            <a:ext cx="22860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12- </a:t>
            </a:r>
            <a:r>
              <a:rPr lang="en-US" b="1" dirty="0"/>
              <a:t>Split Happens:</a:t>
            </a:r>
            <a:endParaRPr lang="fr-FR" dirty="0"/>
          </a:p>
        </p:txBody>
      </p:sp>
      <p:sp>
        <p:nvSpPr>
          <p:cNvPr id="3" name="Espace réservé du contenu 2"/>
          <p:cNvSpPr>
            <a:spLocks noGrp="1"/>
          </p:cNvSpPr>
          <p:nvPr>
            <p:ph sz="quarter" idx="1"/>
          </p:nvPr>
        </p:nvSpPr>
        <p:spPr/>
        <p:txBody>
          <a:bodyPr/>
          <a:lstStyle/>
          <a:p>
            <a:r>
              <a:rPr lang="en-US" sz="2000" b="1" dirty="0">
                <a:latin typeface="Arial Black" pitchFamily="34" charset="0"/>
              </a:rPr>
              <a:t>An Idea.</a:t>
            </a:r>
            <a:r>
              <a:rPr lang="en-US" sz="2000" dirty="0">
                <a:latin typeface="Arial Black" pitchFamily="34" charset="0"/>
              </a:rPr>
              <a:t> That’s probably where every company starts. At the beginning, ideas are</a:t>
            </a:r>
            <a:br>
              <a:rPr lang="en-US" sz="2000" dirty="0">
                <a:latin typeface="Arial Black" pitchFamily="34" charset="0"/>
              </a:rPr>
            </a:br>
            <a:r>
              <a:rPr lang="en-US" sz="2000" dirty="0">
                <a:latin typeface="Arial Black" pitchFamily="34" charset="0"/>
              </a:rPr>
              <a:t>fueled by passion. That very compelling emotion that sometimes causes us to do irrational things.</a:t>
            </a:r>
            <a:br>
              <a:rPr lang="en-US" sz="2000" dirty="0">
                <a:latin typeface="Arial Black" pitchFamily="34" charset="0"/>
              </a:rPr>
            </a:br>
            <a:br>
              <a:rPr lang="en-US" sz="2000" dirty="0">
                <a:latin typeface="Arial Black" pitchFamily="34" charset="0"/>
              </a:rPr>
            </a:br>
            <a:r>
              <a:rPr lang="en-US" sz="2000" dirty="0">
                <a:latin typeface="Arial Black" pitchFamily="34" charset="0"/>
              </a:rPr>
              <a:t>But for passion to thrive and survive, it also needs structures and “Hows.” Most companies fail because both “Hows” and “Whys” need each other.</a:t>
            </a:r>
            <a:br>
              <a:rPr lang="en-US" dirty="0"/>
            </a:b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13-The Origin of a Why:</a:t>
            </a:r>
            <a:endParaRPr lang="fr-FR" dirty="0"/>
          </a:p>
        </p:txBody>
      </p:sp>
      <p:sp>
        <p:nvSpPr>
          <p:cNvPr id="3" name="Espace réservé du contenu 2"/>
          <p:cNvSpPr>
            <a:spLocks noGrp="1"/>
          </p:cNvSpPr>
          <p:nvPr>
            <p:ph sz="quarter" idx="1"/>
          </p:nvPr>
        </p:nvSpPr>
        <p:spPr>
          <a:xfrm>
            <a:off x="457200" y="1600200"/>
            <a:ext cx="6172200" cy="4873752"/>
          </a:xfrm>
        </p:spPr>
        <p:txBody>
          <a:bodyPr>
            <a:normAutofit lnSpcReduction="10000"/>
          </a:bodyPr>
          <a:lstStyle/>
          <a:p>
            <a:r>
              <a:rPr lang="en-US" sz="1700" dirty="0">
                <a:latin typeface="Arial Black" pitchFamily="34" charset="0"/>
              </a:rPr>
              <a:t>You’ve probably heard that before you start a business, market research is key. You do your market research, know your customer and then build your niche. Sinek, however, disagrees. According to Sinek, the “Why” does not come from looking ahead at what you want to achieve and then figuring out an appropriate strategy to get there. It is not born out of market research or for that matter even extensive interviews with customers or employees. It comes from looking in the completely opposite direction from where you are right now. Finding the “Why” is a process of discovery, not invention.</a:t>
            </a:r>
            <a:br>
              <a:rPr lang="en-US" sz="1700" dirty="0">
                <a:latin typeface="Arial Black" pitchFamily="34" charset="0"/>
              </a:rPr>
            </a:br>
            <a:br>
              <a:rPr lang="en-US" sz="1700" dirty="0">
                <a:latin typeface="Arial Black" pitchFamily="34" charset="0"/>
              </a:rPr>
            </a:br>
            <a:r>
              <a:rPr lang="en-US" sz="1700" dirty="0">
                <a:latin typeface="Arial Black" pitchFamily="34" charset="0"/>
              </a:rPr>
              <a:t>The “Why” is within you. And once you find and know your “Why”, the hardest part is to remain true to it.</a:t>
            </a:r>
            <a:br>
              <a:rPr lang="en-US" sz="1700" dirty="0">
                <a:latin typeface="Arial Black" pitchFamily="34" charset="0"/>
              </a:rPr>
            </a:br>
            <a:br>
              <a:rPr lang="en-US" dirty="0"/>
            </a:br>
            <a:endParaRPr lang="fr-FR" dirty="0"/>
          </a:p>
        </p:txBody>
      </p:sp>
      <p:pic>
        <p:nvPicPr>
          <p:cNvPr id="4" name="Image 3" descr="20190322_215340.jpg"/>
          <p:cNvPicPr>
            <a:picLocks noChangeAspect="1"/>
          </p:cNvPicPr>
          <p:nvPr/>
        </p:nvPicPr>
        <p:blipFill>
          <a:blip r:embed="rId2" cstate="print">
            <a:duotone>
              <a:prstClr val="black"/>
              <a:schemeClr val="accent2">
                <a:tint val="45000"/>
                <a:satMod val="400000"/>
              </a:schemeClr>
            </a:duotone>
          </a:blip>
          <a:srcRect l="5556" b="7407"/>
          <a:stretch>
            <a:fillRect/>
          </a:stretch>
        </p:blipFill>
        <p:spPr>
          <a:xfrm rot="5400000">
            <a:off x="6362700" y="2324100"/>
            <a:ext cx="25908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14- The New Competition</a:t>
            </a:r>
            <a:endParaRPr lang="fr-FR" dirty="0"/>
          </a:p>
        </p:txBody>
      </p:sp>
      <p:sp>
        <p:nvSpPr>
          <p:cNvPr id="3" name="Espace réservé du contenu 2"/>
          <p:cNvSpPr>
            <a:spLocks noGrp="1"/>
          </p:cNvSpPr>
          <p:nvPr>
            <p:ph sz="quarter" idx="1"/>
          </p:nvPr>
        </p:nvSpPr>
        <p:spPr>
          <a:xfrm>
            <a:off x="457200" y="1600200"/>
            <a:ext cx="6248400" cy="4873752"/>
          </a:xfrm>
        </p:spPr>
        <p:txBody>
          <a:bodyPr>
            <a:normAutofit/>
          </a:bodyPr>
          <a:lstStyle/>
          <a:p>
            <a:r>
              <a:rPr lang="en-US" sz="1400" dirty="0">
                <a:latin typeface="Arial Black" pitchFamily="34" charset="0"/>
              </a:rPr>
              <a:t>When you’re up against the world, competing with everyone else, no one wants to help you. But when you compete against yourself, everyone wants to help you.</a:t>
            </a:r>
            <a:br>
              <a:rPr lang="en-US" sz="1400" dirty="0">
                <a:latin typeface="Arial Black" pitchFamily="34" charset="0"/>
              </a:rPr>
            </a:br>
            <a:br>
              <a:rPr lang="en-US" sz="1400" dirty="0">
                <a:latin typeface="Arial Black" pitchFamily="34" charset="0"/>
              </a:rPr>
            </a:br>
            <a:r>
              <a:rPr lang="en-US" sz="1400" dirty="0">
                <a:latin typeface="Arial Black" pitchFamily="34" charset="0"/>
              </a:rPr>
              <a:t>Now let’s think about how we do business. We’re always competing against someone else. Better quality. More features. Better service. We’re always comparing ourselves to the competition. And no one wants to help us.</a:t>
            </a:r>
            <a:br>
              <a:rPr lang="en-US" sz="1400" dirty="0">
                <a:latin typeface="Arial Black" pitchFamily="34" charset="0"/>
              </a:rPr>
            </a:br>
            <a:br>
              <a:rPr lang="en-US" sz="1400" dirty="0">
                <a:latin typeface="Arial Black" pitchFamily="34" charset="0"/>
              </a:rPr>
            </a:br>
            <a:r>
              <a:rPr lang="en-US" sz="1400" dirty="0">
                <a:latin typeface="Arial Black" pitchFamily="34" charset="0"/>
              </a:rPr>
              <a:t>What if we showed up to work every single day to be better than ourselves? For no better reason than to want to leave the organization in a better state than we found it?</a:t>
            </a:r>
            <a:br>
              <a:rPr lang="en-US" sz="1400" dirty="0">
                <a:latin typeface="Arial Black" pitchFamily="34" charset="0"/>
              </a:rPr>
            </a:br>
            <a:br>
              <a:rPr lang="en-US" sz="1400" dirty="0">
                <a:latin typeface="Arial Black" pitchFamily="34" charset="0"/>
              </a:rPr>
            </a:br>
            <a:r>
              <a:rPr lang="en-US" sz="1400" dirty="0">
                <a:latin typeface="Arial Black" pitchFamily="34" charset="0"/>
              </a:rPr>
              <a:t>All organizations start with “Why”, but only the great ones keep their “Why” clear year after year. Those who forget “Why” they were founded show up to the race every day to outdo someone else instead of outdoing themselves.</a:t>
            </a:r>
            <a:br>
              <a:rPr lang="en-US" sz="1400" dirty="0">
                <a:latin typeface="Arial Black" pitchFamily="34" charset="0"/>
              </a:rPr>
            </a:br>
            <a:br>
              <a:rPr lang="en-US" sz="1400" dirty="0">
                <a:latin typeface="Arial Black" pitchFamily="34" charset="0"/>
              </a:rPr>
            </a:br>
            <a:r>
              <a:rPr lang="fr-FR" sz="1400" dirty="0">
                <a:latin typeface="Arial Black" pitchFamily="34" charset="0"/>
              </a:rPr>
              <a:t>You are your best competition.</a:t>
            </a:r>
          </a:p>
          <a:p>
            <a:endParaRPr lang="fr-FR" dirty="0"/>
          </a:p>
        </p:txBody>
      </p:sp>
      <p:pic>
        <p:nvPicPr>
          <p:cNvPr id="4" name="Image 3" descr="20190322_215357.jpg"/>
          <p:cNvPicPr>
            <a:picLocks noChangeAspect="1"/>
          </p:cNvPicPr>
          <p:nvPr/>
        </p:nvPicPr>
        <p:blipFill>
          <a:blip r:embed="rId2" cstate="print">
            <a:duotone>
              <a:prstClr val="black"/>
              <a:schemeClr val="accent2">
                <a:tint val="45000"/>
                <a:satMod val="400000"/>
              </a:schemeClr>
            </a:duotone>
          </a:blip>
          <a:srcRect l="6500" t="4667" r="6500"/>
          <a:stretch>
            <a:fillRect/>
          </a:stretch>
        </p:blipFill>
        <p:spPr>
          <a:xfrm rot="5400000">
            <a:off x="6508750" y="2025650"/>
            <a:ext cx="2209800" cy="181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Sources :</a:t>
            </a:r>
          </a:p>
        </p:txBody>
      </p:sp>
      <p:sp>
        <p:nvSpPr>
          <p:cNvPr id="3" name="Espace réservé du contenu 2"/>
          <p:cNvSpPr>
            <a:spLocks noGrp="1"/>
          </p:cNvSpPr>
          <p:nvPr>
            <p:ph sz="quarter" idx="1"/>
          </p:nvPr>
        </p:nvSpPr>
        <p:spPr>
          <a:solidFill>
            <a:srgbClr val="FF0000"/>
          </a:solidFill>
        </p:spPr>
        <p:txBody>
          <a:bodyPr>
            <a:normAutofit fontScale="55000" lnSpcReduction="20000"/>
          </a:bodyPr>
          <a:lstStyle/>
          <a:p>
            <a:pPr>
              <a:buNone/>
            </a:pPr>
            <a:r>
              <a:rPr lang="fr-FR" b="1" dirty="0"/>
              <a:t> Websites:</a:t>
            </a:r>
          </a:p>
          <a:p>
            <a:pPr>
              <a:buNone/>
            </a:pPr>
            <a:r>
              <a:rPr lang="fr-FR" sz="2000" b="1" dirty="0">
                <a:solidFill>
                  <a:schemeClr val="tx1">
                    <a:lumMod val="95000"/>
                    <a:lumOff val="5000"/>
                  </a:schemeClr>
                </a:solidFill>
                <a:hlinkClick r:id="rId2"/>
              </a:rPr>
              <a:t>      https://thepowermoves.com/start-with-why-summary/</a:t>
            </a:r>
            <a:endParaRPr lang="fr-FR" sz="2000" b="1" dirty="0">
              <a:solidFill>
                <a:schemeClr val="tx1">
                  <a:lumMod val="95000"/>
                  <a:lumOff val="5000"/>
                </a:schemeClr>
              </a:solidFill>
            </a:endParaRPr>
          </a:p>
          <a:p>
            <a:pPr>
              <a:buNone/>
            </a:pPr>
            <a:r>
              <a:rPr lang="fr-FR" sz="2000" b="1" dirty="0">
                <a:hlinkClick r:id="rId3"/>
              </a:rPr>
              <a:t>https://www.samuelthomasdavies.com/book-summaries/business/start-with-why/</a:t>
            </a:r>
            <a:endParaRPr lang="fr-FR" sz="2000" dirty="0"/>
          </a:p>
          <a:p>
            <a:pPr>
              <a:buNone/>
            </a:pPr>
            <a:r>
              <a:rPr lang="fr-FR" sz="2000" b="1" dirty="0"/>
              <a:t> </a:t>
            </a:r>
            <a:endParaRPr lang="fr-FR" sz="2000" dirty="0"/>
          </a:p>
          <a:p>
            <a:pPr>
              <a:buNone/>
            </a:pPr>
            <a:r>
              <a:rPr lang="fr-FR" sz="2000" b="1" dirty="0"/>
              <a:t> </a:t>
            </a:r>
            <a:endParaRPr lang="fr-FR" sz="2000" dirty="0"/>
          </a:p>
          <a:p>
            <a:pPr>
              <a:buNone/>
            </a:pPr>
            <a:r>
              <a:rPr lang="fr-FR" sz="2000" b="1" dirty="0">
                <a:hlinkClick r:id="rId4"/>
              </a:rPr>
              <a:t>https://www.freshworks.com/freshsales-crm/resources/summary-of-start-with-why-blog/</a:t>
            </a:r>
            <a:endParaRPr lang="fr-FR" sz="2000" dirty="0"/>
          </a:p>
          <a:p>
            <a:pPr>
              <a:buNone/>
            </a:pPr>
            <a:r>
              <a:rPr lang="fr-FR" sz="2000" b="1" dirty="0"/>
              <a:t> </a:t>
            </a:r>
            <a:endParaRPr lang="fr-FR" sz="2000" dirty="0"/>
          </a:p>
          <a:p>
            <a:pPr>
              <a:buNone/>
            </a:pPr>
            <a:r>
              <a:rPr lang="fr-FR" sz="2000" b="1" dirty="0">
                <a:hlinkClick r:id="rId5"/>
              </a:rPr>
              <a:t>https://startwithwhy.com/product/start-with-why/</a:t>
            </a:r>
            <a:endParaRPr lang="fr-FR" sz="2000" dirty="0"/>
          </a:p>
          <a:p>
            <a:pPr>
              <a:buNone/>
            </a:pPr>
            <a:r>
              <a:rPr lang="fr-FR" sz="2000" b="1" dirty="0"/>
              <a:t> </a:t>
            </a:r>
            <a:endParaRPr lang="fr-FR" sz="2000" dirty="0"/>
          </a:p>
          <a:p>
            <a:pPr>
              <a:buNone/>
            </a:pPr>
            <a:r>
              <a:rPr lang="fr-FR" sz="2000" b="1" dirty="0">
                <a:hlinkClick r:id="rId6"/>
              </a:rPr>
              <a:t>https://www.goodreads.com/work/quotes/7367737-start-with-why-how-great-leaders-inspire-everyone-to-take-action</a:t>
            </a:r>
            <a:endParaRPr lang="fr-FR" sz="2000" dirty="0"/>
          </a:p>
          <a:p>
            <a:pPr>
              <a:buNone/>
            </a:pPr>
            <a:r>
              <a:rPr lang="fr-FR" sz="2000" b="1" dirty="0"/>
              <a:t> </a:t>
            </a:r>
            <a:endParaRPr lang="fr-FR" sz="2000" dirty="0"/>
          </a:p>
          <a:p>
            <a:pPr>
              <a:buNone/>
            </a:pPr>
            <a:r>
              <a:rPr lang="fr-FR" sz="2000" b="1" dirty="0"/>
              <a:t>   </a:t>
            </a:r>
            <a:r>
              <a:rPr lang="en-US" sz="2000" b="1" dirty="0"/>
              <a:t>YouTube Videos : </a:t>
            </a:r>
            <a:endParaRPr lang="fr-FR" sz="2000" dirty="0"/>
          </a:p>
          <a:p>
            <a:pPr>
              <a:buNone/>
            </a:pPr>
            <a:r>
              <a:rPr lang="en-US" sz="2000" b="1" dirty="0"/>
              <a:t> </a:t>
            </a:r>
            <a:endParaRPr lang="fr-FR" sz="2000" dirty="0"/>
          </a:p>
          <a:p>
            <a:pPr>
              <a:buNone/>
            </a:pPr>
            <a:r>
              <a:rPr lang="en-US" sz="2000" b="1" dirty="0">
                <a:hlinkClick r:id="rId7"/>
              </a:rPr>
              <a:t>https://youtu.be/nRaqe9M2DYc</a:t>
            </a:r>
            <a:endParaRPr lang="fr-FR" sz="2000" dirty="0"/>
          </a:p>
          <a:p>
            <a:pPr>
              <a:buNone/>
            </a:pPr>
            <a:r>
              <a:rPr lang="en-US" sz="2000" b="1" dirty="0"/>
              <a:t> </a:t>
            </a:r>
            <a:endParaRPr lang="fr-FR" sz="2000" dirty="0"/>
          </a:p>
          <a:p>
            <a:pPr>
              <a:buNone/>
            </a:pPr>
            <a:r>
              <a:rPr lang="en-US" sz="2000" b="1" dirty="0">
                <a:hlinkClick r:id="rId8"/>
              </a:rPr>
              <a:t>https://youtu.be/Wb8KpHqU5tg</a:t>
            </a:r>
            <a:endParaRPr lang="fr-FR" sz="2000" dirty="0"/>
          </a:p>
          <a:p>
            <a:pPr>
              <a:buNone/>
            </a:pPr>
            <a:r>
              <a:rPr lang="en-US" sz="2000" b="1" dirty="0"/>
              <a:t> </a:t>
            </a:r>
            <a:endParaRPr lang="fr-FR" sz="2000" dirty="0"/>
          </a:p>
          <a:p>
            <a:pPr>
              <a:buNone/>
            </a:pPr>
            <a:r>
              <a:rPr lang="en-US" sz="2000" b="1" dirty="0">
                <a:hlinkClick r:id="rId9"/>
              </a:rPr>
              <a:t>https://youtu.be/l5Tw0PGcyN0</a:t>
            </a:r>
            <a:endParaRPr lang="fr-FR" sz="2000" dirty="0"/>
          </a:p>
          <a:p>
            <a:pPr>
              <a:buNone/>
            </a:pPr>
            <a:r>
              <a:rPr lang="en-US" sz="2000" b="1" dirty="0"/>
              <a:t> </a:t>
            </a:r>
            <a:endParaRPr lang="fr-FR" sz="2000" dirty="0"/>
          </a:p>
          <a:p>
            <a:pPr>
              <a:buNone/>
            </a:pPr>
            <a:r>
              <a:rPr lang="fr-FR" sz="2000" b="1" dirty="0">
                <a:hlinkClick r:id="rId10"/>
              </a:rPr>
              <a:t>https://youtu.be/qp0HIF3SfI4</a:t>
            </a:r>
            <a:endParaRPr lang="fr-FR" sz="2000" dirty="0"/>
          </a:p>
          <a:p>
            <a:pPr>
              <a:buNone/>
            </a:pPr>
            <a:r>
              <a:rPr lang="fr-FR" sz="2000" b="1" dirty="0"/>
              <a:t> </a:t>
            </a:r>
            <a:endParaRPr lang="fr-FR" sz="2000" dirty="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33400"/>
            <a:ext cx="7467600" cy="5940552"/>
          </a:xfrm>
        </p:spPr>
        <p:txBody>
          <a:bodyPr/>
          <a:lstStyle/>
          <a:p>
            <a:endParaRPr lang="fr-FR" dirty="0"/>
          </a:p>
          <a:p>
            <a:endParaRPr lang="fr-FR" dirty="0"/>
          </a:p>
          <a:p>
            <a:endParaRPr lang="fr-FR" dirty="0"/>
          </a:p>
          <a:p>
            <a:endParaRPr lang="fr-FR" dirty="0"/>
          </a:p>
          <a:p>
            <a:pPr>
              <a:buNone/>
            </a:pPr>
            <a:r>
              <a:rPr lang="fr-FR" dirty="0"/>
              <a:t>           </a:t>
            </a:r>
            <a:r>
              <a:rPr lang="fr-FR" sz="6600" b="1" dirty="0">
                <a:latin typeface="Arial Black" pitchFamily="34" charset="0"/>
              </a:rPr>
              <a:t>DISSCUSSION </a:t>
            </a:r>
            <a:endParaRPr lang="fr-FR" dirty="0">
              <a:latin typeface="Arial Black" pitchFamily="34" charset="0"/>
            </a:endParaRPr>
          </a:p>
          <a:p>
            <a:pPr>
              <a:buNone/>
            </a:pPr>
            <a:r>
              <a:rPr lang="fr-FR" sz="1600" b="1" dirty="0">
                <a:latin typeface="Arial Black" pitchFamily="34" charset="0"/>
              </a:rPr>
              <a:t>           YOUR OPINIONS, QUESTIONS AND FEEDBACKS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7467600" cy="639762"/>
          </a:xfrm>
        </p:spPr>
        <p:txBody>
          <a:bodyPr/>
          <a:lstStyle/>
          <a:p>
            <a:r>
              <a:rPr lang="en-US" b="1" dirty="0"/>
              <a:t>The Writer : Simon Sinek</a:t>
            </a:r>
            <a:endParaRPr lang="fr-FR" b="1" dirty="0"/>
          </a:p>
        </p:txBody>
      </p:sp>
      <p:sp>
        <p:nvSpPr>
          <p:cNvPr id="3" name="Espace réservé du contenu 2"/>
          <p:cNvSpPr>
            <a:spLocks noGrp="1"/>
          </p:cNvSpPr>
          <p:nvPr>
            <p:ph sz="quarter" idx="1"/>
          </p:nvPr>
        </p:nvSpPr>
        <p:spPr>
          <a:xfrm>
            <a:off x="457200" y="1066800"/>
            <a:ext cx="4572000" cy="5483352"/>
          </a:xfrm>
        </p:spPr>
        <p:txBody>
          <a:bodyPr>
            <a:normAutofit fontScale="92500" lnSpcReduction="20000"/>
          </a:bodyPr>
          <a:lstStyle/>
          <a:p>
            <a:pPr>
              <a:buNone/>
            </a:pPr>
            <a:r>
              <a:rPr lang="en-US" sz="1600" i="1" u="sng" dirty="0">
                <a:solidFill>
                  <a:schemeClr val="accent1"/>
                </a:solidFill>
                <a:latin typeface="Arial Black" pitchFamily="34" charset="0"/>
                <a:cs typeface="Aharoni" pitchFamily="2" charset="-79"/>
              </a:rPr>
              <a:t>Who is Simon Sinek?</a:t>
            </a:r>
            <a:br>
              <a:rPr lang="en-US" sz="1600" dirty="0">
                <a:latin typeface="Arial Black" pitchFamily="34" charset="0"/>
                <a:cs typeface="Aharoni" pitchFamily="2" charset="-79"/>
              </a:rPr>
            </a:br>
            <a:br>
              <a:rPr lang="en-US" sz="1600" dirty="0">
                <a:latin typeface="Arial Black" pitchFamily="34" charset="0"/>
                <a:cs typeface="Aharoni" pitchFamily="2" charset="-79"/>
              </a:rPr>
            </a:br>
            <a:r>
              <a:rPr lang="en-US" sz="1600" dirty="0">
                <a:latin typeface="Arial Black" pitchFamily="34" charset="0"/>
                <a:cs typeface="Aharoni" pitchFamily="2" charset="-79"/>
              </a:rPr>
              <a:t>Simon Sinek is a British/American author, motivational speaker, and marketing consultant. He is best known for ‘the golden circle’ and to ‘Start With Why’, popularizing its concept. Simon is also a founder of Sinek Partners. He is also an adjunct staff member of the RAND Corporation.</a:t>
            </a:r>
          </a:p>
          <a:p>
            <a:pPr>
              <a:buNone/>
            </a:pPr>
            <a:r>
              <a:rPr lang="en-US" sz="1600" b="1" i="1" u="sng" dirty="0">
                <a:solidFill>
                  <a:schemeClr val="accent1"/>
                </a:solidFill>
                <a:latin typeface="Arial Black" pitchFamily="34" charset="0"/>
                <a:cs typeface="Aharoni" pitchFamily="2" charset="-79"/>
              </a:rPr>
              <a:t>Simon Sinek: Birth Facts, Family, and Childhood</a:t>
            </a:r>
            <a:br>
              <a:rPr lang="en-US" sz="1600" dirty="0">
                <a:latin typeface="Arial Black" pitchFamily="34" charset="0"/>
                <a:cs typeface="Aharoni" pitchFamily="2" charset="-79"/>
              </a:rPr>
            </a:br>
            <a:br>
              <a:rPr lang="en-US" sz="1600" dirty="0">
                <a:latin typeface="Arial Black" pitchFamily="34" charset="0"/>
                <a:cs typeface="Aharoni" pitchFamily="2" charset="-79"/>
              </a:rPr>
            </a:br>
            <a:r>
              <a:rPr lang="en-US" sz="1600" dirty="0">
                <a:latin typeface="Arial Black" pitchFamily="34" charset="0"/>
                <a:cs typeface="Aharoni" pitchFamily="2" charset="-79"/>
              </a:rPr>
              <a:t>Simon Sinek was born on 9 October 1973 in Wimbledon, England. His birth name is Simon O. Sinek and grew up in Johannesburg, London, and Hong Kong. Later, he moved to the U.S.A. His nationality is British and ethnicity is English.</a:t>
            </a:r>
            <a:br>
              <a:rPr lang="en-US" sz="1600" dirty="0">
                <a:latin typeface="Arial Black" pitchFamily="34" charset="0"/>
                <a:cs typeface="Aharoni" pitchFamily="2" charset="-79"/>
              </a:rPr>
            </a:br>
            <a:br>
              <a:rPr lang="en-US" sz="1600" dirty="0">
                <a:latin typeface="Arial Black" pitchFamily="34" charset="0"/>
                <a:cs typeface="Aharoni" pitchFamily="2" charset="-79"/>
              </a:rPr>
            </a:br>
            <a:r>
              <a:rPr lang="en-US" sz="1600" dirty="0">
                <a:latin typeface="Arial Black" pitchFamily="34" charset="0"/>
                <a:cs typeface="Aharoni" pitchFamily="2" charset="-79"/>
              </a:rPr>
              <a:t>His mother’s name is Susan Sinek who is an author and has written ‘Simply Scrumptious Desserts’ book. His father’s name is Steve Sinek. There is no information on his siblings, seems like he is a single child</a:t>
            </a:r>
            <a:r>
              <a:rPr lang="en-US" sz="1400" dirty="0">
                <a:latin typeface="Arial Black" pitchFamily="34" charset="0"/>
                <a:cs typeface="Aharoni" pitchFamily="2" charset="-79"/>
              </a:rPr>
              <a:t>.</a:t>
            </a:r>
            <a:endParaRPr lang="en-US" dirty="0">
              <a:latin typeface="Arial Black" pitchFamily="34" charset="0"/>
              <a:cs typeface="Aharoni" pitchFamily="2" charset="-79"/>
            </a:endParaRPr>
          </a:p>
          <a:p>
            <a:endParaRPr lang="fr-FR" dirty="0"/>
          </a:p>
        </p:txBody>
      </p:sp>
      <p:pic>
        <p:nvPicPr>
          <p:cNvPr id="4" name="Image 3" descr="Simon-Sinek.png"/>
          <p:cNvPicPr>
            <a:picLocks noChangeAspect="1"/>
          </p:cNvPicPr>
          <p:nvPr/>
        </p:nvPicPr>
        <p:blipFill>
          <a:blip r:embed="rId2"/>
          <a:srcRect r="54651" b="6006"/>
          <a:stretch>
            <a:fillRect/>
          </a:stretch>
        </p:blipFill>
        <p:spPr>
          <a:xfrm>
            <a:off x="5257800" y="1066801"/>
            <a:ext cx="2895600" cy="4953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62"/>
          </a:xfrm>
        </p:spPr>
        <p:txBody>
          <a:bodyPr/>
          <a:lstStyle/>
          <a:p>
            <a:r>
              <a:rPr lang="en-US" b="1" dirty="0"/>
              <a:t>The Writer : Simon Sinek CONT.</a:t>
            </a:r>
            <a:endParaRPr lang="fr-FR" b="1" dirty="0"/>
          </a:p>
        </p:txBody>
      </p:sp>
      <p:sp>
        <p:nvSpPr>
          <p:cNvPr id="3" name="Espace réservé du contenu 2"/>
          <p:cNvSpPr>
            <a:spLocks noGrp="1"/>
          </p:cNvSpPr>
          <p:nvPr>
            <p:ph sz="quarter" idx="1"/>
          </p:nvPr>
        </p:nvSpPr>
        <p:spPr>
          <a:xfrm>
            <a:off x="457200" y="1447800"/>
            <a:ext cx="4419600" cy="5026152"/>
          </a:xfrm>
        </p:spPr>
        <p:txBody>
          <a:bodyPr>
            <a:normAutofit fontScale="92500" lnSpcReduction="10000"/>
          </a:bodyPr>
          <a:lstStyle/>
          <a:p>
            <a:pPr>
              <a:buNone/>
            </a:pPr>
            <a:r>
              <a:rPr lang="en-US" sz="1600" b="1" i="1" u="sng" dirty="0">
                <a:solidFill>
                  <a:schemeClr val="accent1"/>
                </a:solidFill>
                <a:latin typeface="Arial Black" pitchFamily="34" charset="0"/>
                <a:cs typeface="Aharoni" pitchFamily="2" charset="-79"/>
              </a:rPr>
              <a:t>Simon Sinek: Education History</a:t>
            </a:r>
            <a:br>
              <a:rPr lang="en-US" sz="1600" dirty="0">
                <a:latin typeface="Arial Black" pitchFamily="34" charset="0"/>
                <a:cs typeface="Aharoni" pitchFamily="2" charset="-79"/>
              </a:rPr>
            </a:br>
            <a:br>
              <a:rPr lang="en-US" sz="1600" dirty="0">
                <a:latin typeface="Arial Black" pitchFamily="34" charset="0"/>
                <a:cs typeface="Aharoni" pitchFamily="2" charset="-79"/>
              </a:rPr>
            </a:br>
            <a:r>
              <a:rPr lang="en-US" sz="1600" dirty="0">
                <a:latin typeface="Arial Black" pitchFamily="34" charset="0"/>
                <a:cs typeface="Aharoni" pitchFamily="2" charset="-79"/>
              </a:rPr>
              <a:t>In 1991, Simon graduated from Northern Valley Regional High School at Demarest, New Jersey. Simon completed a BA in cultural anthropology from Brandeis University and studied law at City University London with the thought of becoming a Barrister but later he left the university to pursue his career in advertising.</a:t>
            </a:r>
          </a:p>
          <a:p>
            <a:pPr>
              <a:buNone/>
            </a:pPr>
            <a:r>
              <a:rPr lang="en-US" sz="1600" b="1" i="1" u="sng" dirty="0">
                <a:solidFill>
                  <a:schemeClr val="accent1"/>
                </a:solidFill>
                <a:latin typeface="Arial Black" pitchFamily="34" charset="0"/>
                <a:cs typeface="Aharoni" pitchFamily="2" charset="-79"/>
              </a:rPr>
              <a:t> Simon Sinek: Professional Life and Career</a:t>
            </a:r>
            <a:br>
              <a:rPr lang="en-US" sz="1600" dirty="0">
                <a:latin typeface="Arial Black" pitchFamily="34" charset="0"/>
                <a:cs typeface="Aharoni" pitchFamily="2" charset="-79"/>
              </a:rPr>
            </a:br>
            <a:br>
              <a:rPr lang="en-US" sz="1600" dirty="0">
                <a:latin typeface="Arial Black" pitchFamily="34" charset="0"/>
                <a:cs typeface="Aharoni" pitchFamily="2" charset="-79"/>
              </a:rPr>
            </a:br>
            <a:r>
              <a:rPr lang="en-US" sz="1600" dirty="0">
                <a:latin typeface="Arial Black" pitchFamily="34" charset="0"/>
                <a:cs typeface="Aharoni" pitchFamily="2" charset="-79"/>
              </a:rPr>
              <a:t>Before starting his own business, SinekPartners, Simons worked for New York ad agencies Euro RSCG and Ogilvy &amp; Mather which was his first job. Later he published his book “Start with Why: How Great Leaders Inspire Everyone to Take Action”.</a:t>
            </a:r>
            <a:endParaRPr lang="fr-FR" sz="1600" dirty="0">
              <a:latin typeface="Arial Black" pitchFamily="34" charset="0"/>
              <a:cs typeface="Aharoni" pitchFamily="2" charset="-79"/>
            </a:endParaRPr>
          </a:p>
          <a:p>
            <a:pPr>
              <a:buNone/>
            </a:pPr>
            <a:endParaRPr lang="en-US" dirty="0">
              <a:latin typeface="Arial Black" pitchFamily="34" charset="0"/>
              <a:cs typeface="Aharoni" pitchFamily="2" charset="-79"/>
            </a:endParaRPr>
          </a:p>
          <a:p>
            <a:pPr>
              <a:buNone/>
            </a:pPr>
            <a:endParaRPr lang="en-US" dirty="0">
              <a:latin typeface="Arial Black" pitchFamily="34" charset="0"/>
              <a:cs typeface="Aharoni" pitchFamily="2" charset="-79"/>
            </a:endParaRPr>
          </a:p>
          <a:p>
            <a:pPr>
              <a:buNone/>
            </a:pPr>
            <a:endParaRPr lang="fr-FR" dirty="0"/>
          </a:p>
        </p:txBody>
      </p:sp>
      <p:pic>
        <p:nvPicPr>
          <p:cNvPr id="4" name="Image 3" descr="maxresdefault (1).jpg"/>
          <p:cNvPicPr>
            <a:picLocks noChangeAspect="1"/>
          </p:cNvPicPr>
          <p:nvPr/>
        </p:nvPicPr>
        <p:blipFill>
          <a:blip r:embed="rId2"/>
          <a:srcRect l="48154" r="12974" b="14074"/>
          <a:stretch>
            <a:fillRect/>
          </a:stretch>
        </p:blipFill>
        <p:spPr>
          <a:xfrm>
            <a:off x="5257800" y="1371600"/>
            <a:ext cx="2971800" cy="441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3562"/>
          </a:xfrm>
        </p:spPr>
        <p:txBody>
          <a:bodyPr/>
          <a:lstStyle/>
          <a:p>
            <a:r>
              <a:rPr lang="en-US" b="1" dirty="0"/>
              <a:t>Overview of the book :</a:t>
            </a:r>
            <a:endParaRPr lang="fr-FR" b="1" dirty="0"/>
          </a:p>
        </p:txBody>
      </p:sp>
      <p:sp>
        <p:nvSpPr>
          <p:cNvPr id="3" name="Espace réservé du contenu 2"/>
          <p:cNvSpPr>
            <a:spLocks noGrp="1"/>
          </p:cNvSpPr>
          <p:nvPr>
            <p:ph sz="quarter" idx="1"/>
          </p:nvPr>
        </p:nvSpPr>
        <p:spPr>
          <a:xfrm>
            <a:off x="457200" y="1066800"/>
            <a:ext cx="7467600" cy="5407152"/>
          </a:xfrm>
        </p:spPr>
        <p:txBody>
          <a:bodyPr>
            <a:normAutofit lnSpcReduction="10000"/>
          </a:bodyPr>
          <a:lstStyle/>
          <a:p>
            <a:pPr>
              <a:buNone/>
            </a:pPr>
            <a:r>
              <a:rPr lang="en-US" sz="1600" b="1" u="sng" dirty="0">
                <a:solidFill>
                  <a:schemeClr val="accent1"/>
                </a:solidFill>
                <a:latin typeface="Arial Black" pitchFamily="34" charset="0"/>
              </a:rPr>
              <a:t>General information </a:t>
            </a:r>
            <a:r>
              <a:rPr lang="en-US" b="1" dirty="0">
                <a:solidFill>
                  <a:schemeClr val="accent1"/>
                </a:solidFill>
                <a:latin typeface="Arial Black" pitchFamily="34" charset="0"/>
              </a:rPr>
              <a:t>: </a:t>
            </a:r>
          </a:p>
          <a:p>
            <a:pPr>
              <a:buFont typeface="Wingdings" pitchFamily="2" charset="2"/>
              <a:buChar char="§"/>
            </a:pPr>
            <a:r>
              <a:rPr lang="en-US" sz="1600" dirty="0">
                <a:latin typeface="Arial Black" pitchFamily="34" charset="0"/>
                <a:cs typeface="Times New Roman" pitchFamily="18" charset="0"/>
              </a:rPr>
              <a:t>Published: 2009</a:t>
            </a:r>
          </a:p>
          <a:p>
            <a:pPr>
              <a:buFont typeface="Wingdings" pitchFamily="2" charset="2"/>
              <a:buChar char="§"/>
            </a:pPr>
            <a:r>
              <a:rPr lang="en-US" sz="1600" dirty="0">
                <a:latin typeface="Arial Black" pitchFamily="34" charset="0"/>
                <a:cs typeface="Times New Roman" pitchFamily="18" charset="0"/>
              </a:rPr>
              <a:t>Subject: Entrepreneurship</a:t>
            </a:r>
          </a:p>
          <a:p>
            <a:pPr>
              <a:buFont typeface="Wingdings" pitchFamily="2" charset="2"/>
              <a:buChar char="§"/>
            </a:pPr>
            <a:r>
              <a:rPr lang="en-US" sz="1600" dirty="0">
                <a:latin typeface="Arial Black" pitchFamily="34" charset="0"/>
                <a:cs typeface="Times New Roman" pitchFamily="18" charset="0"/>
              </a:rPr>
              <a:t>Genre : Business </a:t>
            </a:r>
          </a:p>
          <a:p>
            <a:pPr>
              <a:buFont typeface="Wingdings" pitchFamily="2" charset="2"/>
              <a:buChar char="§"/>
            </a:pPr>
            <a:r>
              <a:rPr lang="en-US" sz="1600" dirty="0">
                <a:latin typeface="Arial Black" pitchFamily="34" charset="0"/>
                <a:cs typeface="Times New Roman" pitchFamily="18" charset="0"/>
              </a:rPr>
              <a:t>Pages : 256</a:t>
            </a:r>
          </a:p>
          <a:p>
            <a:pPr>
              <a:buFont typeface="Wingdings" pitchFamily="2" charset="2"/>
              <a:buChar char="§"/>
            </a:pPr>
            <a:r>
              <a:rPr lang="en-US" sz="1600" dirty="0">
                <a:latin typeface="Arial Black" pitchFamily="34" charset="0"/>
                <a:cs typeface="Times New Roman" pitchFamily="18" charset="0"/>
              </a:rPr>
              <a:t>Parts : The book includes six parts :</a:t>
            </a:r>
          </a:p>
          <a:p>
            <a:pPr>
              <a:buNone/>
            </a:pPr>
            <a:endParaRPr lang="en-US" sz="1600" dirty="0">
              <a:latin typeface="Arial Black" pitchFamily="34" charset="0"/>
              <a:cs typeface="Times New Roman" pitchFamily="18" charset="0"/>
            </a:endParaRPr>
          </a:p>
          <a:p>
            <a:pPr marL="708660" lvl="1" indent="-342900">
              <a:buFont typeface="+mj-lt"/>
              <a:buAutoNum type="arabicPeriod"/>
            </a:pPr>
            <a:r>
              <a:rPr lang="en-US" sz="1050" dirty="0">
                <a:latin typeface="Arial Black" pitchFamily="34" charset="0"/>
                <a:cs typeface="Times New Roman" pitchFamily="18" charset="0"/>
              </a:rPr>
              <a:t>   A WORLD THAT DOESNT START WHIT WHY</a:t>
            </a:r>
          </a:p>
          <a:p>
            <a:pPr marL="708660" lvl="1" indent="-342900">
              <a:buFont typeface="+mj-lt"/>
              <a:buAutoNum type="arabicPeriod"/>
            </a:pPr>
            <a:r>
              <a:rPr lang="en-US" sz="1100" dirty="0">
                <a:latin typeface="Arial Black" pitchFamily="34" charset="0"/>
                <a:cs typeface="Times New Roman" pitchFamily="18" charset="0"/>
              </a:rPr>
              <a:t>  AN ALTERNATIVE PERSPECTIVE </a:t>
            </a:r>
          </a:p>
          <a:p>
            <a:pPr marL="708660" lvl="1" indent="-342900">
              <a:buFont typeface="+mj-lt"/>
              <a:buAutoNum type="arabicPeriod"/>
            </a:pPr>
            <a:r>
              <a:rPr lang="en-US" sz="1100" dirty="0">
                <a:latin typeface="Arial Black" pitchFamily="34" charset="0"/>
                <a:cs typeface="Times New Roman" pitchFamily="18" charset="0"/>
              </a:rPr>
              <a:t>  LEADERS NEED A FOLLOWING     </a:t>
            </a:r>
          </a:p>
          <a:p>
            <a:pPr marL="708660" lvl="1" indent="-342900">
              <a:buFont typeface="+mj-lt"/>
              <a:buAutoNum type="arabicPeriod"/>
            </a:pPr>
            <a:r>
              <a:rPr lang="en-US" sz="1100" dirty="0">
                <a:latin typeface="Arial Black" pitchFamily="34" charset="0"/>
                <a:cs typeface="Times New Roman" pitchFamily="18" charset="0"/>
              </a:rPr>
              <a:t>  HOW TO RALLY THOSE WHO BELIEVE</a:t>
            </a:r>
          </a:p>
          <a:p>
            <a:pPr marL="708660" lvl="1" indent="-342900">
              <a:buFont typeface="+mj-lt"/>
              <a:buAutoNum type="arabicPeriod"/>
            </a:pPr>
            <a:r>
              <a:rPr lang="en-US" sz="1100" dirty="0">
                <a:latin typeface="Arial Black" pitchFamily="34" charset="0"/>
                <a:cs typeface="Times New Roman" pitchFamily="18" charset="0"/>
              </a:rPr>
              <a:t>  THE BIGGEST CHALLENGE IS SUCCESS </a:t>
            </a:r>
          </a:p>
          <a:p>
            <a:pPr marL="708660" lvl="1" indent="-342900">
              <a:buFont typeface="+mj-lt"/>
              <a:buAutoNum type="arabicPeriod"/>
            </a:pPr>
            <a:r>
              <a:rPr lang="en-US" sz="1100" dirty="0">
                <a:latin typeface="Arial Black" pitchFamily="34" charset="0"/>
                <a:cs typeface="Times New Roman" pitchFamily="18" charset="0"/>
              </a:rPr>
              <a:t>  DISCOVER WHY</a:t>
            </a:r>
          </a:p>
          <a:p>
            <a:pPr marL="708660" lvl="1" indent="-342900">
              <a:buNone/>
            </a:pPr>
            <a:r>
              <a:rPr lang="en-US" sz="1100" dirty="0">
                <a:latin typeface="Arial Black" pitchFamily="34" charset="0"/>
                <a:cs typeface="Times New Roman" pitchFamily="18" charset="0"/>
              </a:rPr>
              <a:t>      </a:t>
            </a:r>
          </a:p>
          <a:p>
            <a:pPr marL="342900" indent="-342900">
              <a:buNone/>
            </a:pPr>
            <a:r>
              <a:rPr lang="en-US" sz="1600" b="1" u="sng" dirty="0">
                <a:solidFill>
                  <a:schemeClr val="accent1"/>
                </a:solidFill>
                <a:latin typeface="Arial Black" pitchFamily="34" charset="0"/>
                <a:cs typeface="Times New Roman" pitchFamily="18" charset="0"/>
              </a:rPr>
              <a:t>O</a:t>
            </a:r>
            <a:r>
              <a:rPr lang="en-US" sz="1400" b="1" u="sng" dirty="0">
                <a:solidFill>
                  <a:schemeClr val="accent1"/>
                </a:solidFill>
                <a:latin typeface="Arial Black" pitchFamily="34" charset="0"/>
                <a:cs typeface="Times New Roman" pitchFamily="18" charset="0"/>
              </a:rPr>
              <a:t>verview</a:t>
            </a:r>
            <a:r>
              <a:rPr lang="en-US" sz="1100" b="1" u="sng" dirty="0">
                <a:solidFill>
                  <a:schemeClr val="accent1"/>
                </a:solidFill>
                <a:latin typeface="Arial Black" pitchFamily="34" charset="0"/>
                <a:cs typeface="Times New Roman" pitchFamily="18" charset="0"/>
              </a:rPr>
              <a:t>:</a:t>
            </a:r>
          </a:p>
          <a:p>
            <a:pPr marL="342900" indent="-342900">
              <a:buNone/>
            </a:pPr>
            <a:r>
              <a:rPr lang="en-US" sz="1200" b="1" dirty="0">
                <a:latin typeface="Arial Black" pitchFamily="34" charset="0"/>
                <a:cs typeface="Times New Roman" pitchFamily="18" charset="0"/>
              </a:rPr>
              <a:t>            The book starts with a comparison of the main ways to influence human behaviors, MANIPULATION  and INSPIRATION . Sinek argues that inspiration is the most powerful and sustainable of the two.</a:t>
            </a:r>
          </a:p>
          <a:p>
            <a:pPr marL="342900" indent="-342900">
              <a:buNone/>
            </a:pPr>
            <a:r>
              <a:rPr lang="en-US" sz="1200" b="1" dirty="0">
                <a:latin typeface="Times New Roman" pitchFamily="18" charset="0"/>
                <a:cs typeface="Times New Roman" pitchFamily="18" charset="0"/>
              </a:rPr>
              <a:t>       </a:t>
            </a:r>
            <a:r>
              <a:rPr lang="en-US" sz="1400" b="1" dirty="0">
                <a:solidFill>
                  <a:schemeClr val="accent2">
                    <a:lumMod val="75000"/>
                  </a:schemeClr>
                </a:solidFill>
                <a:latin typeface="KaiTi" pitchFamily="49" charset="-122"/>
                <a:ea typeface="KaiTi" pitchFamily="49" charset="-122"/>
                <a:cs typeface="Times New Roman" pitchFamily="18" charset="0"/>
              </a:rPr>
              <a:t>“ I</a:t>
            </a:r>
            <a:r>
              <a:rPr lang="fr-FR" sz="1400" b="1" dirty="0">
                <a:solidFill>
                  <a:schemeClr val="accent2">
                    <a:lumMod val="75000"/>
                  </a:schemeClr>
                </a:solidFill>
                <a:latin typeface="KaiTi" pitchFamily="49" charset="-122"/>
                <a:ea typeface="KaiTi" pitchFamily="49" charset="-122"/>
                <a:cs typeface="Times New Roman" pitchFamily="18" charset="0"/>
              </a:rPr>
              <a:t>magine a world in which the majority of us wake up inspired, feel safe at work and return home fulfilled at the end of the day.</a:t>
            </a:r>
            <a:r>
              <a:rPr lang="en-US" sz="1600" b="1" dirty="0">
                <a:solidFill>
                  <a:schemeClr val="accent2">
                    <a:lumMod val="75000"/>
                  </a:schemeClr>
                </a:solidFill>
                <a:latin typeface="KaiTi" pitchFamily="49" charset="-122"/>
                <a:ea typeface="KaiTi" pitchFamily="49" charset="-122"/>
                <a:cs typeface="Times New Roman" pitchFamily="18" charset="0"/>
              </a:rPr>
              <a:t> “ </a:t>
            </a:r>
            <a:endParaRPr lang="en-US" dirty="0">
              <a:solidFill>
                <a:schemeClr val="accent2">
                  <a:lumMod val="75000"/>
                </a:schemeClr>
              </a:solidFill>
              <a:latin typeface="KaiTi" pitchFamily="49" charset="-122"/>
              <a:ea typeface="KaiTi" pitchFamily="49" charset="-122"/>
              <a:cs typeface="Times New Roman" pitchFamily="18" charset="0"/>
            </a:endParaRPr>
          </a:p>
          <a:p>
            <a:pPr>
              <a:buNone/>
            </a:pPr>
            <a:r>
              <a:rPr lang="en-US" dirty="0">
                <a:latin typeface="Times New Roman" pitchFamily="18" charset="0"/>
                <a:cs typeface="Times New Roman" pitchFamily="18" charset="0"/>
              </a:rPr>
              <a:t>       </a:t>
            </a:r>
            <a:endParaRPr lang="fr-FR" dirty="0"/>
          </a:p>
        </p:txBody>
      </p:sp>
      <p:pic>
        <p:nvPicPr>
          <p:cNvPr id="4" name="Image 3" descr="0e701c4077be5801c205884999c24f03.jpg"/>
          <p:cNvPicPr>
            <a:picLocks noChangeAspect="1"/>
          </p:cNvPicPr>
          <p:nvPr/>
        </p:nvPicPr>
        <p:blipFill>
          <a:blip r:embed="rId2"/>
          <a:stretch>
            <a:fillRect/>
          </a:stretch>
        </p:blipFill>
        <p:spPr>
          <a:xfrm>
            <a:off x="5181600" y="685800"/>
            <a:ext cx="2743200" cy="3657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15962"/>
          </a:xfrm>
        </p:spPr>
        <p:txBody>
          <a:bodyPr/>
          <a:lstStyle/>
          <a:p>
            <a:r>
              <a:rPr lang="en-US" b="1" dirty="0"/>
              <a:t>Overview of the book : cont.</a:t>
            </a:r>
            <a:endParaRPr lang="fr-FR" b="1" dirty="0"/>
          </a:p>
        </p:txBody>
      </p:sp>
      <p:sp>
        <p:nvSpPr>
          <p:cNvPr id="3" name="Espace réservé du contenu 2"/>
          <p:cNvSpPr>
            <a:spLocks noGrp="1"/>
          </p:cNvSpPr>
          <p:nvPr>
            <p:ph sz="quarter" idx="1"/>
          </p:nvPr>
        </p:nvSpPr>
        <p:spPr>
          <a:xfrm>
            <a:off x="457200" y="1143000"/>
            <a:ext cx="7467600" cy="5330952"/>
          </a:xfrm>
        </p:spPr>
        <p:txBody>
          <a:bodyPr>
            <a:normAutofit/>
          </a:bodyPr>
          <a:lstStyle/>
          <a:p>
            <a:r>
              <a:rPr lang="fr-FR" sz="1600" b="1" u="sng" dirty="0">
                <a:solidFill>
                  <a:schemeClr val="accent1"/>
                </a:solidFill>
                <a:latin typeface="Times New Roman" pitchFamily="18" charset="0"/>
                <a:cs typeface="Times New Roman" pitchFamily="18" charset="0"/>
              </a:rPr>
              <a:t>The book in three sentences :</a:t>
            </a:r>
          </a:p>
          <a:p>
            <a:pPr marL="708660" lvl="1" indent="-342900">
              <a:buFont typeface="+mj-lt"/>
              <a:buAutoNum type="arabicPeriod"/>
            </a:pPr>
            <a:r>
              <a:rPr lang="fr-FR" sz="1800" b="1" dirty="0">
                <a:latin typeface="Times New Roman" pitchFamily="18" charset="0"/>
                <a:cs typeface="Times New Roman" pitchFamily="18" charset="0"/>
              </a:rPr>
              <a:t> The ability to inspire those around you and to achieve remarkable thins starts with WHY.</a:t>
            </a:r>
          </a:p>
          <a:p>
            <a:pPr marL="708660" lvl="1" indent="-342900">
              <a:buFont typeface="+mj-lt"/>
              <a:buAutoNum type="arabicPeriod"/>
            </a:pPr>
            <a:r>
              <a:rPr lang="fr-FR" sz="1800" b="1" dirty="0">
                <a:latin typeface="Times New Roman" pitchFamily="18" charset="0"/>
                <a:cs typeface="Times New Roman" pitchFamily="18" charset="0"/>
              </a:rPr>
              <a:t>Any organiwation can explain what it does, some can explain how they do, but very few can clearly articulate WHY.</a:t>
            </a:r>
          </a:p>
          <a:p>
            <a:pPr marL="708660" lvl="1" indent="-342900">
              <a:buFont typeface="+mj-lt"/>
              <a:buAutoNum type="arabicPeriod"/>
            </a:pPr>
            <a:r>
              <a:rPr lang="fr-FR" sz="1800" b="1" dirty="0">
                <a:latin typeface="Times New Roman" pitchFamily="18" charset="0"/>
                <a:cs typeface="Times New Roman" pitchFamily="18" charset="0"/>
              </a:rPr>
              <a:t>Those who start with WHY never manipulate, they inspire</a:t>
            </a:r>
            <a:r>
              <a:rPr lang="fr-FR" sz="1400" b="1" dirty="0">
                <a:latin typeface="Times New Roman" pitchFamily="18" charset="0"/>
                <a:cs typeface="Times New Roman" pitchFamily="18" charset="0"/>
              </a:rPr>
              <a:t>.</a:t>
            </a:r>
          </a:p>
          <a:p>
            <a:pPr marL="708660" lvl="1" indent="-342900">
              <a:buFont typeface="+mj-lt"/>
              <a:buAutoNum type="arabicPeriod"/>
            </a:pPr>
            <a:endParaRPr lang="fr-FR" sz="1400" b="1" dirty="0">
              <a:latin typeface="Times New Roman" pitchFamily="18" charset="0"/>
              <a:cs typeface="Times New Roman" pitchFamily="18" charset="0"/>
            </a:endParaRPr>
          </a:p>
          <a:p>
            <a:pPr marL="342900" indent="-342900"/>
            <a:r>
              <a:rPr lang="fr-FR" sz="1700" b="1" u="sng" dirty="0">
                <a:solidFill>
                  <a:schemeClr val="accent1"/>
                </a:solidFill>
                <a:latin typeface="Times New Roman" pitchFamily="18" charset="0"/>
                <a:cs typeface="Times New Roman" pitchFamily="18" charset="0"/>
              </a:rPr>
              <a:t>Three big five ideas </a:t>
            </a:r>
            <a:r>
              <a:rPr lang="fr-FR" sz="1700" b="1" u="sng" dirty="0">
                <a:latin typeface="Times New Roman" pitchFamily="18" charset="0"/>
                <a:cs typeface="Times New Roman" pitchFamily="18" charset="0"/>
              </a:rPr>
              <a:t>:</a:t>
            </a:r>
            <a:endParaRPr lang="en-CA" sz="1700" b="1" u="sng" dirty="0">
              <a:latin typeface="Times New Roman" pitchFamily="18" charset="0"/>
              <a:cs typeface="Times New Roman" pitchFamily="18" charset="0"/>
            </a:endParaRPr>
          </a:p>
          <a:p>
            <a:pPr marL="708660" lvl="1" indent="-342900" algn="l">
              <a:buFont typeface="+mj-lt"/>
              <a:buAutoNum type="arabicPeriod"/>
            </a:pPr>
            <a:r>
              <a:rPr lang="fr-FR" sz="1800" b="1" dirty="0">
                <a:latin typeface="Times New Roman" pitchFamily="18" charset="0"/>
                <a:cs typeface="Times New Roman" pitchFamily="18" charset="0"/>
              </a:rPr>
              <a:t>Your WHY is your purpose, cause or belief.</a:t>
            </a:r>
          </a:p>
          <a:p>
            <a:pPr marL="708660" lvl="1" indent="-342900" algn="l">
              <a:buFont typeface="+mj-lt"/>
              <a:buAutoNum type="arabicPeriod"/>
            </a:pPr>
            <a:r>
              <a:rPr lang="fr-FR" sz="1800" b="1" dirty="0">
                <a:latin typeface="Times New Roman" pitchFamily="18" charset="0"/>
                <a:cs typeface="Times New Roman" pitchFamily="18" charset="0"/>
              </a:rPr>
              <a:t>Every inspiring leader and organization, regardless of size of industry, starts with WHY.</a:t>
            </a:r>
          </a:p>
          <a:p>
            <a:pPr marL="708660" lvl="1" indent="-342900" algn="l">
              <a:buFont typeface="+mj-lt"/>
              <a:buAutoNum type="arabicPeriod"/>
            </a:pPr>
            <a:r>
              <a:rPr lang="fr-FR" sz="1800" b="1" dirty="0">
                <a:latin typeface="Times New Roman" pitchFamily="18" charset="0"/>
                <a:cs typeface="Times New Roman" pitchFamily="18" charset="0"/>
              </a:rPr>
              <a:t>People don’t buy what you do, they buy WHY you do it.</a:t>
            </a:r>
          </a:p>
          <a:p>
            <a:pPr marL="708660" lvl="1" indent="-342900" algn="l">
              <a:buFont typeface="+mj-lt"/>
              <a:buAutoNum type="arabicPeriod"/>
            </a:pPr>
            <a:r>
              <a:rPr lang="fr-FR" sz="1800" b="1" dirty="0">
                <a:latin typeface="Times New Roman" pitchFamily="18" charset="0"/>
                <a:cs typeface="Times New Roman" pitchFamily="18" charset="0"/>
              </a:rPr>
              <a:t>Knowing our WHY is essential for lasting success and the ability to avoid being lumped with others.</a:t>
            </a:r>
          </a:p>
          <a:p>
            <a:pPr marL="708660" lvl="1" indent="-342900" algn="l">
              <a:buFont typeface="+mj-lt"/>
              <a:buAutoNum type="arabicPeriod"/>
            </a:pPr>
            <a:r>
              <a:rPr lang="fr-FR" sz="1800" b="1" dirty="0">
                <a:latin typeface="Times New Roman" pitchFamily="18" charset="0"/>
                <a:cs typeface="Times New Roman" pitchFamily="18" charset="0"/>
              </a:rPr>
              <a:t>When you WHY goes fuzzy, it becomes much more difficult to maintain the growth, loyalty, and inspiration that helped drive your original </a:t>
            </a:r>
            <a:r>
              <a:rPr lang="en-CA" sz="1800" b="1" dirty="0">
                <a:latin typeface="Times New Roman" pitchFamily="18" charset="0"/>
                <a:cs typeface="Times New Roman" pitchFamily="18" charset="0"/>
              </a:rPr>
              <a:t>success</a:t>
            </a:r>
            <a:r>
              <a:rPr lang="fr-FR" sz="1800" b="1" dirty="0">
                <a:latin typeface="Times New Roman" pitchFamily="18" charset="0"/>
                <a:cs typeface="Times New Roman"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15962"/>
          </a:xfrm>
        </p:spPr>
        <p:txBody>
          <a:bodyPr/>
          <a:lstStyle/>
          <a:p>
            <a:r>
              <a:rPr lang="en-US" b="1" dirty="0"/>
              <a:t>CONTENTS OF THE BOOK :</a:t>
            </a:r>
            <a:endParaRPr lang="fr-FR" b="1" dirty="0"/>
          </a:p>
        </p:txBody>
      </p:sp>
      <p:sp>
        <p:nvSpPr>
          <p:cNvPr id="3" name="Espace réservé du contenu 2"/>
          <p:cNvSpPr>
            <a:spLocks noGrp="1"/>
          </p:cNvSpPr>
          <p:nvPr>
            <p:ph sz="quarter" idx="1"/>
          </p:nvPr>
        </p:nvSpPr>
        <p:spPr>
          <a:xfrm>
            <a:off x="457200" y="1143000"/>
            <a:ext cx="7467600" cy="5330952"/>
          </a:xfrm>
        </p:spPr>
        <p:txBody>
          <a:bodyPr>
            <a:normAutofit/>
          </a:bodyPr>
          <a:lstStyle/>
          <a:p>
            <a:r>
              <a:rPr lang="en-US" sz="1600" dirty="0">
                <a:latin typeface="Arial Black" pitchFamily="34" charset="0"/>
              </a:rPr>
              <a:t>Part 1 : A World That Doesn’t Start With WHY</a:t>
            </a:r>
          </a:p>
          <a:p>
            <a:pPr lvl="1">
              <a:buNone/>
            </a:pPr>
            <a:r>
              <a:rPr lang="en-US" sz="1300" dirty="0">
                <a:latin typeface="Arial Rounded MT Bold" pitchFamily="34" charset="0"/>
              </a:rPr>
              <a:t>1- Assume You Know</a:t>
            </a:r>
          </a:p>
          <a:p>
            <a:pPr lvl="1">
              <a:buNone/>
            </a:pPr>
            <a:r>
              <a:rPr lang="en-US" sz="1300" dirty="0">
                <a:latin typeface="Arial Rounded MT Bold" pitchFamily="34" charset="0"/>
              </a:rPr>
              <a:t>2- Carrots and Sticks </a:t>
            </a:r>
            <a:endParaRPr lang="fr-FR" sz="1300" dirty="0">
              <a:latin typeface="Arial Rounded MT Bold" pitchFamily="34" charset="0"/>
            </a:endParaRPr>
          </a:p>
          <a:p>
            <a:r>
              <a:rPr lang="en-US" sz="1600" dirty="0">
                <a:latin typeface="Arial Black" pitchFamily="34" charset="0"/>
              </a:rPr>
              <a:t>Part 2 : An Alternative Perspective </a:t>
            </a:r>
          </a:p>
          <a:p>
            <a:pPr lvl="1">
              <a:buNone/>
            </a:pPr>
            <a:r>
              <a:rPr lang="en-US" sz="1300" dirty="0">
                <a:latin typeface="Arial Rounded MT Bold" pitchFamily="34" charset="0"/>
              </a:rPr>
              <a:t>3- The Golden Cycle </a:t>
            </a:r>
          </a:p>
          <a:p>
            <a:pPr lvl="1">
              <a:buNone/>
            </a:pPr>
            <a:r>
              <a:rPr lang="en-US" sz="1300" dirty="0">
                <a:latin typeface="Arial Rounded MT Bold" pitchFamily="34" charset="0"/>
              </a:rPr>
              <a:t>4- This Is Not Opinion, This is Biology</a:t>
            </a:r>
          </a:p>
          <a:p>
            <a:pPr lvl="1">
              <a:buNone/>
            </a:pPr>
            <a:r>
              <a:rPr lang="en-US" sz="1300" dirty="0">
                <a:latin typeface="Arial Rounded MT Bold" pitchFamily="34" charset="0"/>
              </a:rPr>
              <a:t>5- Clarity, Discipline and Consistency </a:t>
            </a:r>
          </a:p>
          <a:p>
            <a:r>
              <a:rPr lang="en-US" sz="1600" dirty="0">
                <a:latin typeface="Arial Black" pitchFamily="34" charset="0"/>
              </a:rPr>
              <a:t>Part 3 : Leaders Need A Following </a:t>
            </a:r>
          </a:p>
          <a:p>
            <a:pPr lvl="1">
              <a:buNone/>
            </a:pPr>
            <a:r>
              <a:rPr lang="en-US" sz="1300" dirty="0">
                <a:latin typeface="Arial Rounded MT Bold" pitchFamily="34" charset="0"/>
              </a:rPr>
              <a:t>6- The Emergence Of Trust</a:t>
            </a:r>
          </a:p>
          <a:p>
            <a:pPr lvl="1">
              <a:buNone/>
            </a:pPr>
            <a:r>
              <a:rPr lang="en-US" sz="1300" dirty="0">
                <a:latin typeface="Arial Rounded MT Bold" pitchFamily="34" charset="0"/>
              </a:rPr>
              <a:t>7- How A Tipping Point Tips</a:t>
            </a:r>
          </a:p>
          <a:p>
            <a:r>
              <a:rPr lang="en-US" sz="1600" dirty="0">
                <a:latin typeface="Arial Black" pitchFamily="34" charset="0"/>
              </a:rPr>
              <a:t>Part 4 : How to Rally Those Who Believe </a:t>
            </a:r>
          </a:p>
          <a:p>
            <a:pPr lvl="1">
              <a:buNone/>
            </a:pPr>
            <a:r>
              <a:rPr lang="en-US" sz="1300" dirty="0">
                <a:latin typeface="Arial Rounded MT Bold" pitchFamily="34" charset="0"/>
              </a:rPr>
              <a:t>8- Start With Why, but know how</a:t>
            </a:r>
          </a:p>
          <a:p>
            <a:pPr lvl="1">
              <a:buNone/>
            </a:pPr>
            <a:r>
              <a:rPr lang="en-US" sz="1300" dirty="0">
                <a:latin typeface="Arial Rounded MT Bold" pitchFamily="34" charset="0"/>
              </a:rPr>
              <a:t>9- Know WHY, Know HOW, Then WHAT?</a:t>
            </a:r>
          </a:p>
          <a:p>
            <a:pPr lvl="1">
              <a:buNone/>
            </a:pPr>
            <a:r>
              <a:rPr lang="en-US" sz="1300" dirty="0">
                <a:latin typeface="Arial Rounded MT Bold" pitchFamily="34" charset="0"/>
              </a:rPr>
              <a:t>10-Comminication is Not about Speaking, It is about Listening </a:t>
            </a:r>
          </a:p>
          <a:p>
            <a:r>
              <a:rPr lang="en-US" sz="1600" dirty="0">
                <a:latin typeface="Arial Black" pitchFamily="34" charset="0"/>
              </a:rPr>
              <a:t>Part 5 : The Biggest Challenge is Success </a:t>
            </a:r>
          </a:p>
          <a:p>
            <a:pPr lvl="1">
              <a:buNone/>
            </a:pPr>
            <a:r>
              <a:rPr lang="en-US" sz="1300" dirty="0">
                <a:latin typeface="Arial Rounded MT Bold" pitchFamily="34" charset="0"/>
              </a:rPr>
              <a:t>11- When WHY Goes Fuzzy</a:t>
            </a:r>
          </a:p>
          <a:p>
            <a:pPr lvl="1">
              <a:buNone/>
            </a:pPr>
            <a:r>
              <a:rPr lang="en-US" sz="1300" dirty="0">
                <a:latin typeface="Arial Rounded MT Bold" pitchFamily="34" charset="0"/>
              </a:rPr>
              <a:t>12- Split Happens </a:t>
            </a:r>
          </a:p>
          <a:p>
            <a:r>
              <a:rPr lang="en-US" sz="1600" dirty="0">
                <a:latin typeface="Arial Black" pitchFamily="34" charset="0"/>
              </a:rPr>
              <a:t>Part 6 : Discover WHY</a:t>
            </a:r>
          </a:p>
          <a:p>
            <a:pPr lvl="1">
              <a:buNone/>
            </a:pPr>
            <a:r>
              <a:rPr lang="en-US" sz="1300" dirty="0">
                <a:latin typeface="Arial Rounded MT Bold" pitchFamily="34" charset="0"/>
              </a:rPr>
              <a:t>13- The Origins Of WHY</a:t>
            </a:r>
          </a:p>
          <a:p>
            <a:pPr lvl="1">
              <a:buNone/>
            </a:pPr>
            <a:r>
              <a:rPr lang="en-US" sz="1300" dirty="0">
                <a:latin typeface="Arial Rounded MT Bold" pitchFamily="34" charset="0"/>
              </a:rPr>
              <a:t>14- The New Competition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15962"/>
          </a:xfrm>
        </p:spPr>
        <p:txBody>
          <a:bodyPr/>
          <a:lstStyle/>
          <a:p>
            <a:r>
              <a:rPr lang="fr-FR" b="1" dirty="0"/>
              <a:t>1</a:t>
            </a:r>
            <a:r>
              <a:rPr lang="en-US" b="1" dirty="0"/>
              <a:t>- ASSUME YOU KNOW :</a:t>
            </a:r>
            <a:endParaRPr lang="fr-FR" b="1" dirty="0"/>
          </a:p>
        </p:txBody>
      </p:sp>
      <p:sp>
        <p:nvSpPr>
          <p:cNvPr id="3" name="Espace réservé du contenu 2"/>
          <p:cNvSpPr>
            <a:spLocks noGrp="1"/>
          </p:cNvSpPr>
          <p:nvPr>
            <p:ph sz="quarter" idx="1"/>
          </p:nvPr>
        </p:nvSpPr>
        <p:spPr>
          <a:xfrm>
            <a:off x="457200" y="1143000"/>
            <a:ext cx="5791200" cy="5330952"/>
          </a:xfrm>
        </p:spPr>
        <p:txBody>
          <a:bodyPr>
            <a:normAutofit fontScale="92500" lnSpcReduction="10000"/>
          </a:bodyPr>
          <a:lstStyle/>
          <a:p>
            <a:r>
              <a:rPr lang="en-US" sz="1800" dirty="0">
                <a:latin typeface="Arial Black" pitchFamily="34" charset="0"/>
              </a:rPr>
              <a:t>The first chapter of “Start With Why” dives into the assumptions we make and the impact they have on our actions. </a:t>
            </a:r>
            <a:r>
              <a:rPr lang="fr-FR" sz="1800" dirty="0">
                <a:latin typeface="Arial Black" pitchFamily="34" charset="0"/>
              </a:rPr>
              <a:t>Sinek gives examples of scenarios where looking at the bigger picture can shape your behavior towards driving long-term results. Take the classic example of American car manufacturers versus the Japanese. In American car factories, workers on the assembly line apply final fixes on doors using a rubber mallet, whereas in Japan the doors are engineered to fit perfectly from the start.  </a:t>
            </a:r>
            <a:br>
              <a:rPr lang="fr-FR" sz="1800" dirty="0">
                <a:latin typeface="Arial Black" pitchFamily="34" charset="0"/>
              </a:rPr>
            </a:br>
            <a:br>
              <a:rPr lang="fr-FR" sz="1800" dirty="0">
                <a:latin typeface="Arial Black" pitchFamily="34" charset="0"/>
              </a:rPr>
            </a:br>
            <a:r>
              <a:rPr lang="fr-FR" sz="1800" dirty="0">
                <a:latin typeface="Arial Black" pitchFamily="34" charset="0"/>
              </a:rPr>
              <a:t>This is also a metaphor for leadership. There are two types of leaders: those who decide to manipulate to get to the end result, and those who start with the end result in mind and let everything else naturally fall into place.</a:t>
            </a:r>
            <a:br>
              <a:rPr lang="fr-FR" dirty="0"/>
            </a:br>
            <a:endParaRPr lang="en-CA" dirty="0"/>
          </a:p>
        </p:txBody>
      </p:sp>
      <p:pic>
        <p:nvPicPr>
          <p:cNvPr id="4" name="Image 3" descr="20190322_164007.jpg"/>
          <p:cNvPicPr>
            <a:picLocks noChangeAspect="1"/>
          </p:cNvPicPr>
          <p:nvPr/>
        </p:nvPicPr>
        <p:blipFill>
          <a:blip r:embed="rId2" cstate="print">
            <a:duotone>
              <a:prstClr val="black"/>
              <a:schemeClr val="accent2">
                <a:tint val="45000"/>
                <a:satMod val="400000"/>
              </a:schemeClr>
            </a:duotone>
          </a:blip>
          <a:srcRect r="1000"/>
          <a:stretch>
            <a:fillRect/>
          </a:stretch>
        </p:blipFill>
        <p:spPr>
          <a:xfrm rot="5400000">
            <a:off x="6324600" y="2286000"/>
            <a:ext cx="25146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92162"/>
          </a:xfrm>
        </p:spPr>
        <p:txBody>
          <a:bodyPr/>
          <a:lstStyle/>
          <a:p>
            <a:r>
              <a:rPr lang="en-US" b="1" dirty="0"/>
              <a:t>2- CARROTS AND STICKS :</a:t>
            </a:r>
            <a:endParaRPr lang="fr-FR" b="1" dirty="0"/>
          </a:p>
        </p:txBody>
      </p:sp>
      <p:sp>
        <p:nvSpPr>
          <p:cNvPr id="3" name="Espace réservé du contenu 2"/>
          <p:cNvSpPr>
            <a:spLocks noGrp="1"/>
          </p:cNvSpPr>
          <p:nvPr>
            <p:ph sz="quarter" idx="1"/>
          </p:nvPr>
        </p:nvSpPr>
        <p:spPr>
          <a:xfrm>
            <a:off x="457200" y="1295400"/>
            <a:ext cx="5791200" cy="5178552"/>
          </a:xfrm>
        </p:spPr>
        <p:txBody>
          <a:bodyPr>
            <a:normAutofit/>
          </a:bodyPr>
          <a:lstStyle/>
          <a:p>
            <a:r>
              <a:rPr lang="en-US" sz="1600" dirty="0">
                <a:latin typeface="Arial Black" pitchFamily="34" charset="0"/>
              </a:rPr>
              <a:t>According to Sinek, there are two ways to attract customers: </a:t>
            </a:r>
            <a:r>
              <a:rPr lang="en-US" sz="1600" dirty="0">
                <a:solidFill>
                  <a:schemeClr val="accent2">
                    <a:lumMod val="50000"/>
                  </a:schemeClr>
                </a:solidFill>
                <a:latin typeface="Arial Black" pitchFamily="34" charset="0"/>
              </a:rPr>
              <a:t>inspiring the carrots </a:t>
            </a:r>
            <a:r>
              <a:rPr lang="en-US" sz="1600" dirty="0">
                <a:latin typeface="Arial Black" pitchFamily="34" charset="0"/>
              </a:rPr>
              <a:t>or </a:t>
            </a:r>
            <a:r>
              <a:rPr lang="en-US" sz="1600" dirty="0">
                <a:solidFill>
                  <a:schemeClr val="accent2">
                    <a:lumMod val="50000"/>
                  </a:schemeClr>
                </a:solidFill>
                <a:latin typeface="Arial Black" pitchFamily="34" charset="0"/>
              </a:rPr>
              <a:t>manipulating the sticks</a:t>
            </a:r>
            <a:r>
              <a:rPr lang="en-US" sz="1600" dirty="0">
                <a:latin typeface="Arial Black" pitchFamily="34" charset="0"/>
              </a:rPr>
              <a:t>. Most of the sales tactics used by businesses today involve manipulation. These include price, promotions, fear, aspirations, peer pressure, and novelty. Pricing and promotions are the most commonly identified forms of sales manipulation, but fear, aspirations, peer pressure, and novelty tend to be more discrete.</a:t>
            </a:r>
            <a:br>
              <a:rPr lang="en-US" sz="1600" dirty="0">
                <a:latin typeface="Arial Black" pitchFamily="34" charset="0"/>
              </a:rPr>
            </a:br>
            <a:br>
              <a:rPr lang="en-US" sz="1600" dirty="0">
                <a:latin typeface="Arial Black" pitchFamily="34" charset="0"/>
              </a:rPr>
            </a:br>
            <a:r>
              <a:rPr lang="en-US" sz="1600" dirty="0">
                <a:latin typeface="Arial Black" pitchFamily="34" charset="0"/>
              </a:rPr>
              <a:t>Regardless of the type of manipulation, it is important to understand these are short-term solutions which end up leading to a cycle of repeated manipulation. Continuing too far down this path will impact long-term profitability, but there is another way which is revealed in chapter three.</a:t>
            </a:r>
            <a:br>
              <a:rPr lang="en-US" sz="1600" dirty="0">
                <a:latin typeface="Arial Black" pitchFamily="34" charset="0"/>
              </a:rPr>
            </a:br>
            <a:br>
              <a:rPr lang="en-US" sz="1600" dirty="0">
                <a:latin typeface="Arial Black" pitchFamily="34" charset="0"/>
              </a:rPr>
            </a:br>
            <a:endParaRPr lang="fr-FR" sz="1600" dirty="0">
              <a:latin typeface="Arial Black" pitchFamily="34" charset="0"/>
            </a:endParaRPr>
          </a:p>
        </p:txBody>
      </p:sp>
      <p:pic>
        <p:nvPicPr>
          <p:cNvPr id="4" name="Image 3" descr="20190322_164022.jpg"/>
          <p:cNvPicPr>
            <a:picLocks noChangeAspect="1"/>
          </p:cNvPicPr>
          <p:nvPr/>
        </p:nvPicPr>
        <p:blipFill>
          <a:blip r:embed="rId2" cstate="print">
            <a:duotone>
              <a:prstClr val="black"/>
              <a:schemeClr val="accent2">
                <a:tint val="45000"/>
                <a:satMod val="400000"/>
              </a:schemeClr>
            </a:duotone>
          </a:blip>
          <a:srcRect l="5405"/>
          <a:stretch>
            <a:fillRect/>
          </a:stretch>
        </p:blipFill>
        <p:spPr>
          <a:xfrm rot="5400000">
            <a:off x="6134100" y="2019300"/>
            <a:ext cx="2667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1">
      <a:dk1>
        <a:sysClr val="windowText" lastClr="000000"/>
      </a:dk1>
      <a:lt1>
        <a:sysClr val="window" lastClr="FFFFFF"/>
      </a:lt1>
      <a:dk2>
        <a:srgbClr val="FF0000"/>
      </a:dk2>
      <a:lt2>
        <a:srgbClr val="F4E7ED"/>
      </a:lt2>
      <a:accent1>
        <a:srgbClr val="A81B0C"/>
      </a:accent1>
      <a:accent2>
        <a:srgbClr val="FF0000"/>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1176</TotalTime>
  <Words>1582</Words>
  <Application>Microsoft Macintosh PowerPoint</Application>
  <PresentationFormat>On-screen Show (4:3)</PresentationFormat>
  <Paragraphs>150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KaiTi</vt:lpstr>
      <vt:lpstr>Aharoni</vt:lpstr>
      <vt:lpstr>Arial Black</vt:lpstr>
      <vt:lpstr>Arial Rounded MT Bold</vt:lpstr>
      <vt:lpstr>Castellar</vt:lpstr>
      <vt:lpstr>Century Schoolbook</vt:lpstr>
      <vt:lpstr>Times New Roman</vt:lpstr>
      <vt:lpstr>Wingdings</vt:lpstr>
      <vt:lpstr>Wingdings 2</vt:lpstr>
      <vt:lpstr>Oriel</vt:lpstr>
      <vt:lpstr>START WITH WHY                        SIMON SINEK</vt:lpstr>
      <vt:lpstr>The Outline :</vt:lpstr>
      <vt:lpstr>The Writer : Simon Sinek</vt:lpstr>
      <vt:lpstr>The Writer : Simon Sinek CONT.</vt:lpstr>
      <vt:lpstr>Overview of the book :</vt:lpstr>
      <vt:lpstr>Overview of the book : cont.</vt:lpstr>
      <vt:lpstr>CONTENTS OF THE BOOK :</vt:lpstr>
      <vt:lpstr>1- ASSUME YOU KNOW :</vt:lpstr>
      <vt:lpstr>2- CARROTS AND STICKS :</vt:lpstr>
      <vt:lpstr>3- the golden cycle :</vt:lpstr>
      <vt:lpstr>3- the golden cycle : CONT.</vt:lpstr>
      <vt:lpstr>4- THIS IS NOT OPINION, THIS IS BIOLOGY :</vt:lpstr>
      <vt:lpstr>4- THIS IS NOT OPINION, THIS IS BIOLOGY : CONT.</vt:lpstr>
      <vt:lpstr>5- clarity, discipline and consistency :</vt:lpstr>
      <vt:lpstr>6-THE EMERGENCE OF TRUST :</vt:lpstr>
      <vt:lpstr>7- how a tipping point tips:</vt:lpstr>
      <vt:lpstr>8- start with why, but know how:</vt:lpstr>
      <vt:lpstr>8- start with why, but know how: cont.</vt:lpstr>
      <vt:lpstr>9-Know Why. Know How. Then What? </vt:lpstr>
      <vt:lpstr>10- COMMINICATION IS NOT ABOUT SPEAKING, IT IS ABOUT LISTENING  </vt:lpstr>
      <vt:lpstr>11- When Why goes Fuzzy:</vt:lpstr>
      <vt:lpstr>12- Split Happens:</vt:lpstr>
      <vt:lpstr>13-The Origin of a Why:</vt:lpstr>
      <vt:lpstr>14- The New Competition</vt:lpstr>
      <vt:lpstr>Sources :</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WHY</dc:title>
  <dc:creator>pc</dc:creator>
  <cp:lastModifiedBy>Oumama Kabli</cp:lastModifiedBy>
  <cp:revision>33</cp:revision>
  <dcterms:created xsi:type="dcterms:W3CDTF">2019-03-21T22:02:39Z</dcterms:created>
  <dcterms:modified xsi:type="dcterms:W3CDTF">2019-03-25T15:56:40Z</dcterms:modified>
</cp:coreProperties>
</file>