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40" r:id="rId2"/>
    <p:sldId id="256" r:id="rId3"/>
    <p:sldId id="258" r:id="rId4"/>
    <p:sldId id="259" r:id="rId5"/>
    <p:sldId id="262" r:id="rId6"/>
    <p:sldId id="263"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5" r:id="rId39"/>
    <p:sldId id="296" r:id="rId40"/>
    <p:sldId id="297" r:id="rId41"/>
    <p:sldId id="298" r:id="rId42"/>
    <p:sldId id="299" r:id="rId43"/>
    <p:sldId id="300" r:id="rId44"/>
    <p:sldId id="301" r:id="rId45"/>
    <p:sldId id="302" r:id="rId46"/>
    <p:sldId id="303" r:id="rId47"/>
    <p:sldId id="304" r:id="rId48"/>
    <p:sldId id="306" r:id="rId49"/>
    <p:sldId id="307" r:id="rId50"/>
    <p:sldId id="308" r:id="rId51"/>
    <p:sldId id="309" r:id="rId52"/>
    <p:sldId id="310" r:id="rId53"/>
    <p:sldId id="311" r:id="rId54"/>
    <p:sldId id="312" r:id="rId55"/>
    <p:sldId id="293" r:id="rId56"/>
    <p:sldId id="294"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8" r:id="rId82"/>
    <p:sldId id="339" r:id="rId8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02"/>
    <p:restoredTop sz="94718"/>
  </p:normalViewPr>
  <p:slideViewPr>
    <p:cSldViewPr snapToGrid="0" snapToObjects="1">
      <p:cViewPr>
        <p:scale>
          <a:sx n="81" d="100"/>
          <a:sy n="81" d="100"/>
        </p:scale>
        <p:origin x="1488" y="8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12/4/18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12/4/18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3" Type="http://schemas.openxmlformats.org/officeDocument/2006/relationships/slide" Target="slide45.xml"/><Relationship Id="rId18" Type="http://schemas.openxmlformats.org/officeDocument/2006/relationships/slide" Target="slide17.xml"/><Relationship Id="rId26" Type="http://schemas.openxmlformats.org/officeDocument/2006/relationships/slide" Target="slide19.xml"/><Relationship Id="rId39" Type="http://schemas.openxmlformats.org/officeDocument/2006/relationships/slide" Target="slide71.xml"/><Relationship Id="rId21" Type="http://schemas.openxmlformats.org/officeDocument/2006/relationships/slide" Target="slide47.xml"/><Relationship Id="rId34" Type="http://schemas.openxmlformats.org/officeDocument/2006/relationships/slide" Target="slide21.xml"/><Relationship Id="rId7" Type="http://schemas.openxmlformats.org/officeDocument/2006/relationships/slide" Target="slide63.xml"/><Relationship Id="rId12" Type="http://schemas.openxmlformats.org/officeDocument/2006/relationships/slide" Target="slide35.xml"/><Relationship Id="rId17" Type="http://schemas.openxmlformats.org/officeDocument/2006/relationships/slide" Target="slide7.xml"/><Relationship Id="rId25" Type="http://schemas.openxmlformats.org/officeDocument/2006/relationships/slide" Target="slide9.xml"/><Relationship Id="rId33" Type="http://schemas.openxmlformats.org/officeDocument/2006/relationships/slide" Target="slide11.xml"/><Relationship Id="rId38" Type="http://schemas.openxmlformats.org/officeDocument/2006/relationships/slide" Target="slide61.xml"/><Relationship Id="rId2" Type="http://schemas.openxmlformats.org/officeDocument/2006/relationships/slide" Target="slide13.xml"/><Relationship Id="rId16" Type="http://schemas.openxmlformats.org/officeDocument/2006/relationships/slide" Target="slide75.xml"/><Relationship Id="rId20" Type="http://schemas.openxmlformats.org/officeDocument/2006/relationships/slide" Target="slide37.xml"/><Relationship Id="rId29"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slide" Target="slide53.xml"/><Relationship Id="rId11" Type="http://schemas.openxmlformats.org/officeDocument/2006/relationships/slide" Target="slide25.xml"/><Relationship Id="rId24" Type="http://schemas.openxmlformats.org/officeDocument/2006/relationships/slide" Target="slide77.xml"/><Relationship Id="rId32" Type="http://schemas.openxmlformats.org/officeDocument/2006/relationships/slide" Target="slide79.xml"/><Relationship Id="rId37" Type="http://schemas.openxmlformats.org/officeDocument/2006/relationships/slide" Target="slide51.xml"/><Relationship Id="rId40" Type="http://schemas.openxmlformats.org/officeDocument/2006/relationships/slide" Target="slide81.xml"/><Relationship Id="rId5" Type="http://schemas.openxmlformats.org/officeDocument/2006/relationships/slide" Target="slide43.xml"/><Relationship Id="rId15" Type="http://schemas.openxmlformats.org/officeDocument/2006/relationships/slide" Target="slide65.xml"/><Relationship Id="rId23" Type="http://schemas.openxmlformats.org/officeDocument/2006/relationships/slide" Target="slide67.xml"/><Relationship Id="rId28" Type="http://schemas.openxmlformats.org/officeDocument/2006/relationships/slide" Target="slide39.xml"/><Relationship Id="rId36" Type="http://schemas.openxmlformats.org/officeDocument/2006/relationships/slide" Target="slide41.xml"/><Relationship Id="rId10" Type="http://schemas.openxmlformats.org/officeDocument/2006/relationships/slide" Target="slide15.xml"/><Relationship Id="rId19" Type="http://schemas.openxmlformats.org/officeDocument/2006/relationships/slide" Target="slide27.xml"/><Relationship Id="rId31" Type="http://schemas.openxmlformats.org/officeDocument/2006/relationships/slide" Target="slide69.xml"/><Relationship Id="rId4" Type="http://schemas.openxmlformats.org/officeDocument/2006/relationships/slide" Target="slide33.xml"/><Relationship Id="rId9" Type="http://schemas.openxmlformats.org/officeDocument/2006/relationships/slide" Target="slide5.xml"/><Relationship Id="rId14" Type="http://schemas.openxmlformats.org/officeDocument/2006/relationships/slide" Target="slide55.xml"/><Relationship Id="rId22" Type="http://schemas.openxmlformats.org/officeDocument/2006/relationships/slide" Target="slide57.xml"/><Relationship Id="rId27" Type="http://schemas.openxmlformats.org/officeDocument/2006/relationships/slide" Target="slide29.xml"/><Relationship Id="rId30" Type="http://schemas.openxmlformats.org/officeDocument/2006/relationships/slide" Target="slide59.xml"/><Relationship Id="rId35" Type="http://schemas.openxmlformats.org/officeDocument/2006/relationships/slide" Target="slide31.xml"/><Relationship Id="rId8" Type="http://schemas.openxmlformats.org/officeDocument/2006/relationships/slide" Target="slide73.xml"/><Relationship Id="rId3" Type="http://schemas.openxmlformats.org/officeDocument/2006/relationships/slide" Target="slide2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8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A9C8F-7C53-D844-B3DA-3B31A31E356C}"/>
              </a:ext>
            </a:extLst>
          </p:cNvPr>
          <p:cNvSpPr>
            <a:spLocks noGrp="1"/>
          </p:cNvSpPr>
          <p:nvPr>
            <p:ph type="ctrTitle"/>
          </p:nvPr>
        </p:nvSpPr>
        <p:spPr>
          <a:xfrm>
            <a:off x="1876423" y="444499"/>
            <a:ext cx="8791575" cy="1494631"/>
          </a:xfrm>
        </p:spPr>
        <p:txBody>
          <a:bodyPr/>
          <a:lstStyle/>
          <a:p>
            <a:pPr algn="ctr"/>
            <a:r>
              <a:rPr lang="en-US" dirty="0">
                <a:solidFill>
                  <a:schemeClr val="bg1"/>
                </a:solidFill>
              </a:rPr>
              <a:t>Study Skills Exam Review</a:t>
            </a:r>
          </a:p>
        </p:txBody>
      </p:sp>
      <p:sp>
        <p:nvSpPr>
          <p:cNvPr id="3" name="Subtitle 2">
            <a:extLst>
              <a:ext uri="{FF2B5EF4-FFF2-40B4-BE49-F238E27FC236}">
                <a16:creationId xmlns:a16="http://schemas.microsoft.com/office/drawing/2014/main" id="{5E4ACFE6-0141-B646-8061-67F624A2F92C}"/>
              </a:ext>
            </a:extLst>
          </p:cNvPr>
          <p:cNvSpPr>
            <a:spLocks noGrp="1"/>
          </p:cNvSpPr>
          <p:nvPr>
            <p:ph type="subTitle" idx="1"/>
          </p:nvPr>
        </p:nvSpPr>
        <p:spPr>
          <a:xfrm>
            <a:off x="1876423" y="5706268"/>
            <a:ext cx="8791575" cy="1655762"/>
          </a:xfrm>
        </p:spPr>
        <p:txBody>
          <a:bodyPr/>
          <a:lstStyle/>
          <a:p>
            <a:pPr algn="ctr"/>
            <a:r>
              <a:rPr lang="en-US" dirty="0"/>
              <a:t>Professor </a:t>
            </a:r>
            <a:r>
              <a:rPr lang="en-US" dirty="0" err="1"/>
              <a:t>Oumama</a:t>
            </a:r>
            <a:r>
              <a:rPr lang="en-US" dirty="0"/>
              <a:t> </a:t>
            </a:r>
            <a:r>
              <a:rPr lang="en-US" dirty="0" err="1"/>
              <a:t>Kabli</a:t>
            </a:r>
            <a:endParaRPr lang="en-US" dirty="0"/>
          </a:p>
          <a:p>
            <a:pPr algn="ctr"/>
            <a:r>
              <a:rPr lang="en-US" dirty="0"/>
              <a:t>December 5, 2018</a:t>
            </a:r>
          </a:p>
        </p:txBody>
      </p:sp>
      <p:pic>
        <p:nvPicPr>
          <p:cNvPr id="5" name="Picture 4">
            <a:extLst>
              <a:ext uri="{FF2B5EF4-FFF2-40B4-BE49-F238E27FC236}">
                <a16:creationId xmlns:a16="http://schemas.microsoft.com/office/drawing/2014/main" id="{92F04E5C-AFC8-5547-AA78-6619A2BC40AF}"/>
              </a:ext>
            </a:extLst>
          </p:cNvPr>
          <p:cNvPicPr>
            <a:picLocks noChangeAspect="1"/>
          </p:cNvPicPr>
          <p:nvPr/>
        </p:nvPicPr>
        <p:blipFill>
          <a:blip r:embed="rId2"/>
          <a:stretch>
            <a:fillRect/>
          </a:stretch>
        </p:blipFill>
        <p:spPr>
          <a:xfrm>
            <a:off x="1624010" y="1939130"/>
            <a:ext cx="9564690" cy="3759200"/>
          </a:xfrm>
          <a:prstGeom prst="rect">
            <a:avLst/>
          </a:prstGeom>
        </p:spPr>
      </p:pic>
    </p:spTree>
    <p:extLst>
      <p:ext uri="{BB962C8B-B14F-4D97-AF65-F5344CB8AC3E}">
        <p14:creationId xmlns:p14="http://schemas.microsoft.com/office/powerpoint/2010/main" val="3447767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$40 </a:t>
            </a:r>
          </a:p>
        </p:txBody>
      </p:sp>
      <p:pic>
        <p:nvPicPr>
          <p:cNvPr id="6" name="Graphic 5" descr="House">
            <a:hlinkClick r:id="rId2" action="ppaction://hlinksldjump"/>
            <a:extLst>
              <a:ext uri="{FF2B5EF4-FFF2-40B4-BE49-F238E27FC236}">
                <a16:creationId xmlns:a16="http://schemas.microsoft.com/office/drawing/2014/main" id="{933BC299-5AC3-AF47-8246-71A7FEC698E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33011" y="5803297"/>
            <a:ext cx="914400" cy="914400"/>
          </a:xfrm>
          <a:prstGeom prst="rect">
            <a:avLst/>
          </a:prstGeom>
        </p:spPr>
      </p:pic>
      <p:sp>
        <p:nvSpPr>
          <p:cNvPr id="8" name="Content Placeholder 7">
            <a:extLst>
              <a:ext uri="{FF2B5EF4-FFF2-40B4-BE49-F238E27FC236}">
                <a16:creationId xmlns:a16="http://schemas.microsoft.com/office/drawing/2014/main" id="{7F7DE8B2-A1A7-904B-89BC-BFD8F9426752}"/>
              </a:ext>
            </a:extLst>
          </p:cNvPr>
          <p:cNvSpPr>
            <a:spLocks noGrp="1"/>
          </p:cNvSpPr>
          <p:nvPr>
            <p:ph idx="1"/>
          </p:nvPr>
        </p:nvSpPr>
        <p:spPr>
          <a:xfrm>
            <a:off x="357810" y="1696278"/>
            <a:ext cx="11148390" cy="4584779"/>
          </a:xfrm>
        </p:spPr>
        <p:txBody>
          <a:bodyPr>
            <a:normAutofit fontScale="70000" lnSpcReduction="20000"/>
          </a:bodyPr>
          <a:lstStyle/>
          <a:p>
            <a:r>
              <a:rPr lang="en-US" sz="3500" dirty="0">
                <a:solidFill>
                  <a:srgbClr val="C00000"/>
                </a:solidFill>
              </a:rPr>
              <a:t>Surveying</a:t>
            </a:r>
            <a:r>
              <a:rPr lang="en-US" sz="3500" dirty="0"/>
              <a:t> and </a:t>
            </a:r>
            <a:r>
              <a:rPr lang="en-US" sz="3500" dirty="0">
                <a:solidFill>
                  <a:srgbClr val="C00000"/>
                </a:solidFill>
              </a:rPr>
              <a:t>Questioning</a:t>
            </a:r>
            <a:r>
              <a:rPr lang="en-US" sz="3500" dirty="0"/>
              <a:t> are done as a warm-up before you actually start reading the material. </a:t>
            </a:r>
          </a:p>
          <a:p>
            <a:r>
              <a:rPr lang="en-US" sz="3500" dirty="0"/>
              <a:t>As you progress, pause and </a:t>
            </a:r>
            <a:r>
              <a:rPr lang="en-US" sz="3500" dirty="0">
                <a:solidFill>
                  <a:srgbClr val="C00000"/>
                </a:solidFill>
              </a:rPr>
              <a:t>Recite</a:t>
            </a:r>
            <a:r>
              <a:rPr lang="en-US" sz="3500" dirty="0"/>
              <a:t> the major points from each section. Link these points to the prime topics </a:t>
            </a:r>
          </a:p>
          <a:p>
            <a:r>
              <a:rPr lang="en-US" sz="3500" dirty="0">
                <a:solidFill>
                  <a:srgbClr val="C00000"/>
                </a:solidFill>
              </a:rPr>
              <a:t>Revise</a:t>
            </a:r>
            <a:r>
              <a:rPr lang="en-US" sz="3500" dirty="0"/>
              <a:t> the chapter by running your eyes over the underlined or highlighted phrases once or twice over the next several days. </a:t>
            </a:r>
          </a:p>
          <a:p>
            <a:r>
              <a:rPr lang="en-US" sz="3500" dirty="0">
                <a:solidFill>
                  <a:srgbClr val="C00000"/>
                </a:solidFill>
              </a:rPr>
              <a:t>Recall</a:t>
            </a:r>
            <a:r>
              <a:rPr lang="en-US" sz="3500" dirty="0"/>
              <a:t> without referring to your notes or your textbook after completing each section of reading, develop in your own words a summary of what you read, highlighting the most important topics, concepts and themes. Recite your summary to yourself or someone else.</a:t>
            </a:r>
          </a:p>
          <a:p>
            <a:endParaRPr lang="en-US" dirty="0"/>
          </a:p>
        </p:txBody>
      </p:sp>
    </p:spTree>
    <p:extLst>
      <p:ext uri="{BB962C8B-B14F-4D97-AF65-F5344CB8AC3E}">
        <p14:creationId xmlns:p14="http://schemas.microsoft.com/office/powerpoint/2010/main" val="3863430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$50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are some tips for remembering what you revise?</a:t>
            </a:r>
          </a:p>
        </p:txBody>
      </p:sp>
    </p:spTree>
    <p:extLst>
      <p:ext uri="{BB962C8B-B14F-4D97-AF65-F5344CB8AC3E}">
        <p14:creationId xmlns:p14="http://schemas.microsoft.com/office/powerpoint/2010/main" val="317001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$50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a:xfrm>
            <a:off x="1141412" y="2249486"/>
            <a:ext cx="9905999" cy="4468813"/>
          </a:xfrm>
        </p:spPr>
        <p:txBody>
          <a:bodyPr>
            <a:normAutofit/>
          </a:bodyPr>
          <a:lstStyle/>
          <a:p>
            <a:r>
              <a:rPr lang="en-US" dirty="0"/>
              <a:t>Learn as you go. Revise each weekend for the semester exams. </a:t>
            </a:r>
          </a:p>
          <a:p>
            <a:r>
              <a:rPr lang="en-US" dirty="0"/>
              <a:t>Use the information you are learning: debate, question, argue, present, criticize — even sing or dance to it if you can. </a:t>
            </a:r>
          </a:p>
          <a:p>
            <a:r>
              <a:rPr lang="en-US" dirty="0"/>
              <a:t>Revise your notes at least five times, focusing at first on retaining the major concepts, then to subtopics and finally to supporting details. </a:t>
            </a:r>
          </a:p>
          <a:p>
            <a:r>
              <a:rPr lang="en-US" dirty="0"/>
              <a:t>Use colored pens, highlighters, arrows, asterisks and any other visual aid which will help you to recall concepts in your notes. </a:t>
            </a:r>
          </a:p>
          <a:p>
            <a:pPr marL="0" indent="0">
              <a:buNone/>
            </a:pPr>
            <a:endParaRPr lang="en-US" dirty="0"/>
          </a:p>
        </p:txBody>
      </p:sp>
      <p:pic>
        <p:nvPicPr>
          <p:cNvPr id="4" name="Graphic 3" descr="House">
            <a:hlinkClick r:id="rId2" action="ppaction://hlinksldjump"/>
            <a:extLst>
              <a:ext uri="{FF2B5EF4-FFF2-40B4-BE49-F238E27FC236}">
                <a16:creationId xmlns:a16="http://schemas.microsoft.com/office/drawing/2014/main" id="{32B238D4-1663-C144-A9F6-7A5341A4D05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71735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$10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When creating a daily To-Do list, what headings should you have in each column?</a:t>
            </a:r>
          </a:p>
        </p:txBody>
      </p:sp>
    </p:spTree>
    <p:extLst>
      <p:ext uri="{BB962C8B-B14F-4D97-AF65-F5344CB8AC3E}">
        <p14:creationId xmlns:p14="http://schemas.microsoft.com/office/powerpoint/2010/main" val="1549100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$10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Task, Priority, Time, Done</a:t>
            </a:r>
          </a:p>
        </p:txBody>
      </p:sp>
      <p:pic>
        <p:nvPicPr>
          <p:cNvPr id="4" name="Graphic 3" descr="House">
            <a:hlinkClick r:id="rId2" action="ppaction://hlinksldjump"/>
            <a:extLst>
              <a:ext uri="{FF2B5EF4-FFF2-40B4-BE49-F238E27FC236}">
                <a16:creationId xmlns:a16="http://schemas.microsoft.com/office/drawing/2014/main" id="{5EDDAA60-64F2-9541-841D-3765EC01DD0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418231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$20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is the purpose of each heading (task, priority, time, done)</a:t>
            </a:r>
          </a:p>
        </p:txBody>
      </p:sp>
    </p:spTree>
    <p:extLst>
      <p:ext uri="{BB962C8B-B14F-4D97-AF65-F5344CB8AC3E}">
        <p14:creationId xmlns:p14="http://schemas.microsoft.com/office/powerpoint/2010/main" val="1553323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$20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fontScale="92500"/>
          </a:bodyPr>
          <a:lstStyle/>
          <a:p>
            <a:pPr marL="285750" indent="-285750"/>
            <a:r>
              <a:rPr lang="en-US" sz="2200" b="1" dirty="0">
                <a:latin typeface="Arial" panose="020B0604020202020204" pitchFamily="34" charset="0"/>
                <a:cs typeface="Arial" panose="020B0604020202020204" pitchFamily="34" charset="0"/>
              </a:rPr>
              <a:t>Task </a:t>
            </a:r>
            <a:r>
              <a:rPr lang="en-US" sz="2200" b="1" dirty="0">
                <a:latin typeface="Arial" panose="020B0604020202020204" pitchFamily="34" charset="0"/>
                <a:cs typeface="Arial" panose="020B0604020202020204" pitchFamily="34" charset="0"/>
                <a:sym typeface="Wingdings" pitchFamily="2" charset="2"/>
              </a:rPr>
              <a:t> </a:t>
            </a:r>
            <a:r>
              <a:rPr lang="en-US" sz="2200" dirty="0">
                <a:latin typeface="Arial" panose="020B0604020202020204" pitchFamily="34" charset="0"/>
                <a:cs typeface="Arial" panose="020B0604020202020204" pitchFamily="34" charset="0"/>
              </a:rPr>
              <a:t>List every job which needs attention (homework assignments, long term projects, house chores) Be specific! </a:t>
            </a:r>
          </a:p>
          <a:p>
            <a:pPr marL="285750" indent="-285750"/>
            <a:r>
              <a:rPr lang="en-US" sz="2200" b="1" dirty="0">
                <a:latin typeface="Arial" panose="020B0604020202020204" pitchFamily="34" charset="0"/>
                <a:cs typeface="Arial" panose="020B0604020202020204" pitchFamily="34" charset="0"/>
              </a:rPr>
              <a:t>Priority </a:t>
            </a:r>
            <a:r>
              <a:rPr lang="en-US" sz="2200" b="1" dirty="0">
                <a:latin typeface="Arial" panose="020B0604020202020204" pitchFamily="34" charset="0"/>
                <a:cs typeface="Arial" panose="020B0604020202020204" pitchFamily="34" charset="0"/>
                <a:sym typeface="Wingdings" pitchFamily="2" charset="2"/>
              </a:rPr>
              <a:t> </a:t>
            </a:r>
            <a:r>
              <a:rPr lang="en-US" sz="2200" dirty="0">
                <a:latin typeface="Arial" panose="020B0604020202020204" pitchFamily="34" charset="0"/>
                <a:cs typeface="Arial" panose="020B0604020202020204" pitchFamily="34" charset="0"/>
              </a:rPr>
              <a:t>After listing all the tasks, read through them and assign a 1, 2 or 3, depending upon how important and urgent they are. </a:t>
            </a:r>
          </a:p>
          <a:p>
            <a:pPr marL="285750" indent="-285750"/>
            <a:r>
              <a:rPr lang="en-US" sz="2200" b="1" dirty="0">
                <a:latin typeface="Arial" panose="020B0604020202020204" pitchFamily="34" charset="0"/>
                <a:cs typeface="Arial" panose="020B0604020202020204" pitchFamily="34" charset="0"/>
              </a:rPr>
              <a:t>Time </a:t>
            </a:r>
            <a:r>
              <a:rPr lang="en-US" sz="2200" b="1" dirty="0">
                <a:latin typeface="Arial" panose="020B0604020202020204" pitchFamily="34" charset="0"/>
                <a:cs typeface="Arial" panose="020B0604020202020204" pitchFamily="34" charset="0"/>
                <a:sym typeface="Wingdings" pitchFamily="2" charset="2"/>
              </a:rPr>
              <a:t> </a:t>
            </a:r>
            <a:r>
              <a:rPr lang="en-US" sz="2200" dirty="0">
                <a:latin typeface="Arial" panose="020B0604020202020204" pitchFamily="34" charset="0"/>
                <a:cs typeface="Arial" panose="020B0604020202020204" pitchFamily="34" charset="0"/>
              </a:rPr>
              <a:t>An estimate of how much time you think the various tasks might take.</a:t>
            </a:r>
          </a:p>
          <a:p>
            <a:pPr marL="285750" indent="-285750"/>
            <a:r>
              <a:rPr lang="en-US" sz="2200" b="1" dirty="0">
                <a:latin typeface="Arial" panose="020B0604020202020204" pitchFamily="34" charset="0"/>
                <a:cs typeface="Arial" panose="020B0604020202020204" pitchFamily="34" charset="0"/>
              </a:rPr>
              <a:t>Done </a:t>
            </a:r>
            <a:r>
              <a:rPr lang="en-US" sz="2200" b="1" dirty="0">
                <a:latin typeface="Arial" panose="020B0604020202020204" pitchFamily="34" charset="0"/>
                <a:cs typeface="Arial" panose="020B0604020202020204" pitchFamily="34" charset="0"/>
                <a:sym typeface="Wingdings" pitchFamily="2" charset="2"/>
              </a:rPr>
              <a:t> </a:t>
            </a:r>
            <a:r>
              <a:rPr lang="en-US" sz="2200" dirty="0">
                <a:latin typeface="Arial" panose="020B0604020202020204" pitchFamily="34" charset="0"/>
                <a:cs typeface="Arial" panose="020B0604020202020204" pitchFamily="34" charset="0"/>
              </a:rPr>
              <a:t>The done column is reserved for ticks which you record after completing the individual tasks.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endParaRPr lang="en-US" dirty="0"/>
          </a:p>
        </p:txBody>
      </p:sp>
      <p:pic>
        <p:nvPicPr>
          <p:cNvPr id="4" name="Graphic 3" descr="House">
            <a:hlinkClick r:id="rId2" action="ppaction://hlinksldjump"/>
            <a:extLst>
              <a:ext uri="{FF2B5EF4-FFF2-40B4-BE49-F238E27FC236}">
                <a16:creationId xmlns:a16="http://schemas.microsoft.com/office/drawing/2014/main" id="{0030FA77-B59A-774A-8A88-DB12BE60117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46821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$30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is a S.M.A.R.T goal?</a:t>
            </a:r>
          </a:p>
        </p:txBody>
      </p:sp>
    </p:spTree>
    <p:extLst>
      <p:ext uri="{BB962C8B-B14F-4D97-AF65-F5344CB8AC3E}">
        <p14:creationId xmlns:p14="http://schemas.microsoft.com/office/powerpoint/2010/main" val="1895153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$30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fontScale="70000" lnSpcReduction="20000"/>
          </a:bodyPr>
          <a:lstStyle/>
          <a:p>
            <a:pPr fontAlgn="base"/>
            <a:r>
              <a:rPr lang="en-US" b="1" dirty="0">
                <a:latin typeface="Arial" panose="020B0604020202020204" pitchFamily="34" charset="0"/>
                <a:cs typeface="Arial" panose="020B0604020202020204" pitchFamily="34" charset="0"/>
              </a:rPr>
              <a:t>Specific</a:t>
            </a:r>
            <a:r>
              <a:rPr lang="en-US" dirty="0">
                <a:latin typeface="Arial" panose="020B0604020202020204" pitchFamily="34" charset="0"/>
                <a:cs typeface="Arial" panose="020B0604020202020204" pitchFamily="34" charset="0"/>
              </a:rPr>
              <a:t> (simple, sensible, significant).</a:t>
            </a:r>
          </a:p>
          <a:p>
            <a:pPr fontAlgn="base"/>
            <a:endParaRPr lang="en-US" b="1" dirty="0">
              <a:latin typeface="Arial" panose="020B0604020202020204" pitchFamily="34" charset="0"/>
              <a:cs typeface="Arial" panose="020B0604020202020204" pitchFamily="34" charset="0"/>
            </a:endParaRPr>
          </a:p>
          <a:p>
            <a:pPr fontAlgn="base"/>
            <a:r>
              <a:rPr lang="en-US" b="1" dirty="0">
                <a:latin typeface="Arial" panose="020B0604020202020204" pitchFamily="34" charset="0"/>
                <a:cs typeface="Arial" panose="020B0604020202020204" pitchFamily="34" charset="0"/>
              </a:rPr>
              <a:t>Measurable</a:t>
            </a:r>
            <a:r>
              <a:rPr lang="en-US" dirty="0">
                <a:latin typeface="Arial" panose="020B0604020202020204" pitchFamily="34" charset="0"/>
                <a:cs typeface="Arial" panose="020B0604020202020204" pitchFamily="34" charset="0"/>
              </a:rPr>
              <a:t> (meaningful, motivating).</a:t>
            </a:r>
          </a:p>
          <a:p>
            <a:pPr fontAlgn="base"/>
            <a:endParaRPr lang="en-US" b="1" dirty="0">
              <a:latin typeface="Arial" panose="020B0604020202020204" pitchFamily="34" charset="0"/>
              <a:cs typeface="Arial" panose="020B0604020202020204" pitchFamily="34" charset="0"/>
            </a:endParaRPr>
          </a:p>
          <a:p>
            <a:pPr fontAlgn="base"/>
            <a:r>
              <a:rPr lang="en-US" b="1" dirty="0">
                <a:latin typeface="Arial" panose="020B0604020202020204" pitchFamily="34" charset="0"/>
                <a:cs typeface="Arial" panose="020B0604020202020204" pitchFamily="34" charset="0"/>
              </a:rPr>
              <a:t>Achievable</a:t>
            </a:r>
            <a:r>
              <a:rPr lang="en-US" dirty="0">
                <a:latin typeface="Arial" panose="020B0604020202020204" pitchFamily="34" charset="0"/>
                <a:cs typeface="Arial" panose="020B0604020202020204" pitchFamily="34" charset="0"/>
              </a:rPr>
              <a:t> (agreed, attainable).</a:t>
            </a:r>
          </a:p>
          <a:p>
            <a:pPr fontAlgn="base"/>
            <a:endParaRPr lang="en-US" b="1" dirty="0">
              <a:latin typeface="Arial" panose="020B0604020202020204" pitchFamily="34" charset="0"/>
              <a:cs typeface="Arial" panose="020B0604020202020204" pitchFamily="34" charset="0"/>
            </a:endParaRPr>
          </a:p>
          <a:p>
            <a:pPr fontAlgn="base"/>
            <a:r>
              <a:rPr lang="en-US" b="1" dirty="0">
                <a:latin typeface="Arial" panose="020B0604020202020204" pitchFamily="34" charset="0"/>
                <a:cs typeface="Arial" panose="020B0604020202020204" pitchFamily="34" charset="0"/>
              </a:rPr>
              <a:t>Relevant</a:t>
            </a:r>
            <a:r>
              <a:rPr lang="en-US" dirty="0">
                <a:latin typeface="Arial" panose="020B0604020202020204" pitchFamily="34" charset="0"/>
                <a:cs typeface="Arial" panose="020B0604020202020204" pitchFamily="34" charset="0"/>
              </a:rPr>
              <a:t> (reasonable, realistic and resourced, results-based).</a:t>
            </a:r>
          </a:p>
          <a:p>
            <a:pPr fontAlgn="base"/>
            <a:endParaRPr lang="en-US" b="1" dirty="0">
              <a:latin typeface="Arial" panose="020B0604020202020204" pitchFamily="34" charset="0"/>
              <a:cs typeface="Arial" panose="020B0604020202020204" pitchFamily="34" charset="0"/>
            </a:endParaRPr>
          </a:p>
          <a:p>
            <a:pPr fontAlgn="base"/>
            <a:r>
              <a:rPr lang="en-US" b="1" dirty="0">
                <a:latin typeface="Arial" panose="020B0604020202020204" pitchFamily="34" charset="0"/>
                <a:cs typeface="Arial" panose="020B0604020202020204" pitchFamily="34" charset="0"/>
              </a:rPr>
              <a:t>Time bound </a:t>
            </a:r>
            <a:r>
              <a:rPr lang="en-US" dirty="0">
                <a:latin typeface="Arial" panose="020B0604020202020204" pitchFamily="34" charset="0"/>
                <a:cs typeface="Arial" panose="020B0604020202020204" pitchFamily="34" charset="0"/>
              </a:rPr>
              <a:t>(time-based, time limited, time/cost limited, timely, time-sensitive).</a:t>
            </a:r>
          </a:p>
          <a:p>
            <a:endParaRPr lang="en-US" dirty="0"/>
          </a:p>
        </p:txBody>
      </p:sp>
      <p:pic>
        <p:nvPicPr>
          <p:cNvPr id="4" name="Graphic 3" descr="House">
            <a:hlinkClick r:id="rId2" action="ppaction://hlinksldjump"/>
            <a:extLst>
              <a:ext uri="{FF2B5EF4-FFF2-40B4-BE49-F238E27FC236}">
                <a16:creationId xmlns:a16="http://schemas.microsoft.com/office/drawing/2014/main" id="{63302F1D-9BA6-7845-A3FA-8DC3DF42858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1014911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$40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fontScale="92500"/>
          </a:bodyPr>
          <a:lstStyle/>
          <a:p>
            <a:r>
              <a:rPr lang="en-US" sz="4400" dirty="0">
                <a:latin typeface="Arial" panose="020B0604020202020204" pitchFamily="34" charset="0"/>
                <a:cs typeface="Arial" panose="020B0604020202020204" pitchFamily="34" charset="0"/>
              </a:rPr>
              <a:t>The following is not a SMART goal: </a:t>
            </a:r>
            <a:r>
              <a:rPr lang="en-US" sz="4400" dirty="0"/>
              <a:t>“I want to have a lot of money.” </a:t>
            </a:r>
            <a:endParaRPr lang="en-US" sz="4400" dirty="0">
              <a:latin typeface="Arial" panose="020B0604020202020204" pitchFamily="34" charset="0"/>
              <a:cs typeface="Arial" panose="020B0604020202020204" pitchFamily="34" charset="0"/>
            </a:endParaRPr>
          </a:p>
          <a:p>
            <a:r>
              <a:rPr lang="en-US" sz="4400" dirty="0">
                <a:latin typeface="Arial" panose="020B0604020202020204" pitchFamily="34" charset="0"/>
                <a:cs typeface="Arial" panose="020B0604020202020204" pitchFamily="34" charset="0"/>
              </a:rPr>
              <a:t>How can you improve it so that it meets the requirements of a SMART goal?</a:t>
            </a:r>
            <a:endParaRPr lang="en-US" sz="4400" dirty="0"/>
          </a:p>
        </p:txBody>
      </p:sp>
    </p:spTree>
    <p:extLst>
      <p:ext uri="{BB962C8B-B14F-4D97-AF65-F5344CB8AC3E}">
        <p14:creationId xmlns:p14="http://schemas.microsoft.com/office/powerpoint/2010/main" val="32941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AD4C539-B0E2-FC4F-B7EA-0176244DF56F}"/>
              </a:ext>
            </a:extLst>
          </p:cNvPr>
          <p:cNvGraphicFramePr>
            <a:graphicFrameLocks noGrp="1"/>
          </p:cNvGraphicFramePr>
          <p:nvPr>
            <p:extLst>
              <p:ext uri="{D42A27DB-BD31-4B8C-83A1-F6EECF244321}">
                <p14:modId xmlns:p14="http://schemas.microsoft.com/office/powerpoint/2010/main" val="4192078896"/>
              </p:ext>
            </p:extLst>
          </p:nvPr>
        </p:nvGraphicFramePr>
        <p:xfrm>
          <a:off x="0" y="0"/>
          <a:ext cx="12192000" cy="6858001"/>
        </p:xfrm>
        <a:graphic>
          <a:graphicData uri="http://schemas.openxmlformats.org/drawingml/2006/table">
            <a:tbl>
              <a:tblPr firstRow="1" bandRow="1">
                <a:tableStyleId>{327F97BB-C833-4FB7-BDE5-3F7075034690}</a:tableStyleId>
              </a:tblPr>
              <a:tblGrid>
                <a:gridCol w="1470991">
                  <a:extLst>
                    <a:ext uri="{9D8B030D-6E8A-4147-A177-3AD203B41FA5}">
                      <a16:colId xmlns:a16="http://schemas.microsoft.com/office/drawing/2014/main" val="2352382685"/>
                    </a:ext>
                  </a:extLst>
                </a:gridCol>
                <a:gridCol w="1444487">
                  <a:extLst>
                    <a:ext uri="{9D8B030D-6E8A-4147-A177-3AD203B41FA5}">
                      <a16:colId xmlns:a16="http://schemas.microsoft.com/office/drawing/2014/main" val="959209814"/>
                    </a:ext>
                  </a:extLst>
                </a:gridCol>
                <a:gridCol w="1175259">
                  <a:extLst>
                    <a:ext uri="{9D8B030D-6E8A-4147-A177-3AD203B41FA5}">
                      <a16:colId xmlns:a16="http://schemas.microsoft.com/office/drawing/2014/main" val="1851427292"/>
                    </a:ext>
                  </a:extLst>
                </a:gridCol>
                <a:gridCol w="1507958">
                  <a:extLst>
                    <a:ext uri="{9D8B030D-6E8A-4147-A177-3AD203B41FA5}">
                      <a16:colId xmlns:a16="http://schemas.microsoft.com/office/drawing/2014/main" val="3100088580"/>
                    </a:ext>
                  </a:extLst>
                </a:gridCol>
                <a:gridCol w="1780673">
                  <a:extLst>
                    <a:ext uri="{9D8B030D-6E8A-4147-A177-3AD203B41FA5}">
                      <a16:colId xmlns:a16="http://schemas.microsoft.com/office/drawing/2014/main" val="2790018750"/>
                    </a:ext>
                  </a:extLst>
                </a:gridCol>
                <a:gridCol w="1748590">
                  <a:extLst>
                    <a:ext uri="{9D8B030D-6E8A-4147-A177-3AD203B41FA5}">
                      <a16:colId xmlns:a16="http://schemas.microsoft.com/office/drawing/2014/main" val="4014052560"/>
                    </a:ext>
                  </a:extLst>
                </a:gridCol>
                <a:gridCol w="1684421">
                  <a:extLst>
                    <a:ext uri="{9D8B030D-6E8A-4147-A177-3AD203B41FA5}">
                      <a16:colId xmlns:a16="http://schemas.microsoft.com/office/drawing/2014/main" val="2144364522"/>
                    </a:ext>
                  </a:extLst>
                </a:gridCol>
                <a:gridCol w="1379621">
                  <a:extLst>
                    <a:ext uri="{9D8B030D-6E8A-4147-A177-3AD203B41FA5}">
                      <a16:colId xmlns:a16="http://schemas.microsoft.com/office/drawing/2014/main" val="2992053154"/>
                    </a:ext>
                  </a:extLst>
                </a:gridCol>
              </a:tblGrid>
              <a:tr h="1476161">
                <a:tc>
                  <a:txBody>
                    <a:bodyPr/>
                    <a:lstStyle/>
                    <a:p>
                      <a:pPr algn="ctr"/>
                      <a:r>
                        <a:rPr lang="en-US" sz="1800" u="none" dirty="0">
                          <a:solidFill>
                            <a:schemeClr val="bg1"/>
                          </a:solidFill>
                        </a:rPr>
                        <a:t>Personal Management Strategies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u="none" dirty="0">
                          <a:solidFill>
                            <a:schemeClr val="bg1"/>
                          </a:solidFill>
                        </a:rPr>
                        <a:t>Time and Stress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u="none" dirty="0">
                          <a:solidFill>
                            <a:schemeClr val="bg1"/>
                          </a:solidFill>
                        </a:rPr>
                        <a:t>Listening Skills in Lectures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u="none" dirty="0">
                          <a:solidFill>
                            <a:schemeClr val="bg1"/>
                          </a:solidFill>
                        </a:rPr>
                        <a:t>Note-Taking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u="none" dirty="0">
                          <a:solidFill>
                            <a:schemeClr val="bg1"/>
                          </a:solidFill>
                        </a:rPr>
                        <a:t>Reading More Efficiently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u="none" dirty="0">
                          <a:solidFill>
                            <a:schemeClr val="bg1"/>
                          </a:solidFill>
                        </a:rPr>
                        <a:t>Writing Essays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u="none" dirty="0">
                          <a:solidFill>
                            <a:schemeClr val="bg1"/>
                          </a:solidFill>
                        </a:rPr>
                        <a:t>Revision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u="none" dirty="0">
                          <a:solidFill>
                            <a:schemeClr val="bg1"/>
                          </a:solidFill>
                        </a:rPr>
                        <a:t>Dealing with Academic and Exam Anxiety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3837044845"/>
                  </a:ext>
                </a:extLst>
              </a:tr>
              <a:tr h="1076368">
                <a:tc>
                  <a:txBody>
                    <a:bodyPr/>
                    <a:lstStyle/>
                    <a:p>
                      <a:pPr algn="ctr"/>
                      <a:r>
                        <a:rPr lang="en-US" sz="3200" b="1" u="none" dirty="0">
                          <a:ln>
                            <a:solidFill>
                              <a:schemeClr val="bg1"/>
                            </a:solidFill>
                          </a:ln>
                          <a:solidFill>
                            <a:srgbClr val="FFFF00"/>
                          </a:solidFill>
                          <a:hlinkClick r:id="" action="ppaction://hlinkshowjump?jump=nextslide"/>
                        </a:rPr>
                        <a:t>$10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2"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3"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4"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5"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6"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7"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8"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74707351"/>
                  </a:ext>
                </a:extLst>
              </a:tr>
              <a:tr h="1076368">
                <a:tc>
                  <a:txBody>
                    <a:bodyPr/>
                    <a:lstStyle/>
                    <a:p>
                      <a:pPr algn="ctr"/>
                      <a:r>
                        <a:rPr lang="en-US" sz="3200" b="1" u="none" dirty="0">
                          <a:ln>
                            <a:solidFill>
                              <a:schemeClr val="bg1"/>
                            </a:solidFill>
                          </a:ln>
                          <a:solidFill>
                            <a:srgbClr val="FFFF00"/>
                          </a:solidFill>
                          <a:hlinkClick r:id="rId9" action="ppaction://hlinksldjump"/>
                        </a:rPr>
                        <a:t>$20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0"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1"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2"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3"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4"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5"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6"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149788077"/>
                  </a:ext>
                </a:extLst>
              </a:tr>
              <a:tr h="1076368">
                <a:tc>
                  <a:txBody>
                    <a:bodyPr/>
                    <a:lstStyle/>
                    <a:p>
                      <a:pPr algn="ctr"/>
                      <a:r>
                        <a:rPr lang="en-US" sz="3200" b="1" u="none" dirty="0">
                          <a:ln>
                            <a:solidFill>
                              <a:schemeClr val="bg1"/>
                            </a:solidFill>
                          </a:ln>
                          <a:solidFill>
                            <a:srgbClr val="FFFF00"/>
                          </a:solidFill>
                          <a:hlinkClick r:id="rId17" action="ppaction://hlinksldjump"/>
                        </a:rPr>
                        <a:t>$30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8"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9"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0"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1"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2"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3"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4"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42570377"/>
                  </a:ext>
                </a:extLst>
              </a:tr>
              <a:tr h="1076368">
                <a:tc>
                  <a:txBody>
                    <a:bodyPr/>
                    <a:lstStyle/>
                    <a:p>
                      <a:pPr algn="ctr"/>
                      <a:r>
                        <a:rPr lang="en-US" sz="3200" b="1" u="none" dirty="0">
                          <a:ln>
                            <a:solidFill>
                              <a:schemeClr val="bg1"/>
                            </a:solidFill>
                          </a:ln>
                          <a:solidFill>
                            <a:srgbClr val="FFFF00"/>
                          </a:solidFill>
                          <a:hlinkClick r:id="rId25" action="ppaction://hlinksldjump"/>
                        </a:rPr>
                        <a:t>$40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6"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7"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8"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9"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0"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1"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2"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35044226"/>
                  </a:ext>
                </a:extLst>
              </a:tr>
              <a:tr h="1076368">
                <a:tc>
                  <a:txBody>
                    <a:bodyPr/>
                    <a:lstStyle/>
                    <a:p>
                      <a:pPr algn="ctr"/>
                      <a:r>
                        <a:rPr lang="en-US" sz="3200" b="1" u="none" dirty="0">
                          <a:ln>
                            <a:solidFill>
                              <a:schemeClr val="bg1"/>
                            </a:solidFill>
                          </a:ln>
                          <a:solidFill>
                            <a:srgbClr val="FFFF00"/>
                          </a:solidFill>
                          <a:hlinkClick r:id="rId33" action="ppaction://hlinksldjump"/>
                        </a:rPr>
                        <a:t>$50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4"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5"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6"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7"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8"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9"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40"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753227794"/>
                  </a:ext>
                </a:extLst>
              </a:tr>
            </a:tbl>
          </a:graphicData>
        </a:graphic>
      </p:graphicFrame>
    </p:spTree>
    <p:extLst>
      <p:ext uri="{BB962C8B-B14F-4D97-AF65-F5344CB8AC3E}">
        <p14:creationId xmlns:p14="http://schemas.microsoft.com/office/powerpoint/2010/main" val="1175774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$40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fontScale="85000" lnSpcReduction="20000"/>
          </a:bodyPr>
          <a:lstStyle/>
          <a:p>
            <a:r>
              <a:rPr lang="en-US" sz="4400" b="1" dirty="0"/>
              <a:t>Good example of a SMART goal: </a:t>
            </a:r>
            <a:r>
              <a:rPr lang="en-US" sz="4400" dirty="0"/>
              <a:t>“I want to make one million within 10 years by starting an internet marketing business selling personal development products all over the world and by providing life coaching consultancy and conducting live seminars.</a:t>
            </a:r>
          </a:p>
          <a:p>
            <a:endParaRPr lang="en-US" dirty="0"/>
          </a:p>
        </p:txBody>
      </p:sp>
      <p:pic>
        <p:nvPicPr>
          <p:cNvPr id="4" name="Graphic 3" descr="House">
            <a:hlinkClick r:id="rId2" action="ppaction://hlinksldjump"/>
            <a:extLst>
              <a:ext uri="{FF2B5EF4-FFF2-40B4-BE49-F238E27FC236}">
                <a16:creationId xmlns:a16="http://schemas.microsoft.com/office/drawing/2014/main" id="{17A8CDDF-9C25-BE49-9BCD-A33BAEAD6A4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740860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$50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When making long-term career goals, what are some thing you should consider?</a:t>
            </a:r>
          </a:p>
        </p:txBody>
      </p:sp>
    </p:spTree>
    <p:extLst>
      <p:ext uri="{BB962C8B-B14F-4D97-AF65-F5344CB8AC3E}">
        <p14:creationId xmlns:p14="http://schemas.microsoft.com/office/powerpoint/2010/main" val="3397282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a:xfrm>
            <a:off x="1141413" y="618518"/>
            <a:ext cx="9905998" cy="1478570"/>
          </a:xfrm>
        </p:spPr>
        <p:txBody>
          <a:bodyPr/>
          <a:lstStyle/>
          <a:p>
            <a:r>
              <a:rPr lang="en-US" dirty="0"/>
              <a:t>Answer question 2 - $50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endParaRPr lang="en-US" dirty="0"/>
          </a:p>
          <a:p>
            <a:endParaRPr lang="en-US" dirty="0"/>
          </a:p>
        </p:txBody>
      </p:sp>
      <p:pic>
        <p:nvPicPr>
          <p:cNvPr id="4" name="Graphic 3" descr="House">
            <a:hlinkClick r:id="rId2" action="ppaction://hlinksldjump"/>
            <a:extLst>
              <a:ext uri="{FF2B5EF4-FFF2-40B4-BE49-F238E27FC236}">
                <a16:creationId xmlns:a16="http://schemas.microsoft.com/office/drawing/2014/main" id="{07FD720D-E0E4-3B4F-99B1-F169A261E82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
        <p:nvSpPr>
          <p:cNvPr id="5" name="TextBox 4">
            <a:extLst>
              <a:ext uri="{FF2B5EF4-FFF2-40B4-BE49-F238E27FC236}">
                <a16:creationId xmlns:a16="http://schemas.microsoft.com/office/drawing/2014/main" id="{BE4FEFCC-CBE2-B042-94F5-8773E19C2D9D}"/>
              </a:ext>
            </a:extLst>
          </p:cNvPr>
          <p:cNvSpPr txBox="1"/>
          <p:nvPr/>
        </p:nvSpPr>
        <p:spPr>
          <a:xfrm>
            <a:off x="771468" y="1977341"/>
            <a:ext cx="9250476" cy="4601260"/>
          </a:xfrm>
          <a:prstGeom prst="rect">
            <a:avLst/>
          </a:prstGeom>
          <a:noFill/>
        </p:spPr>
        <p:txBody>
          <a:bodyPr wrap="square" rtlCol="0">
            <a:spAutoFit/>
          </a:bodyPr>
          <a:lstStyle/>
          <a:p>
            <a:pPr marL="285750" indent="-285750">
              <a:buFont typeface="Arial" panose="020B0604020202020204" pitchFamily="34" charset="0"/>
              <a:buChar char="•"/>
            </a:pPr>
            <a:r>
              <a:rPr lang="en-US" sz="2500" dirty="0">
                <a:latin typeface="Arial" panose="020B0604020202020204" pitchFamily="34" charset="0"/>
                <a:cs typeface="Arial" panose="020B0604020202020204" pitchFamily="34" charset="0"/>
              </a:rPr>
              <a:t>Take advantage of work experience programs which give you some first-hand experience in a workplace (internship, apprenticeship, volunteering). </a:t>
            </a:r>
          </a:p>
          <a:p>
            <a:endParaRPr lang="en-US" sz="25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500" dirty="0">
                <a:latin typeface="Arial" panose="020B0604020202020204" pitchFamily="34" charset="0"/>
                <a:cs typeface="Arial" panose="020B0604020202020204" pitchFamily="34" charset="0"/>
              </a:rPr>
              <a:t>Arrange to see several people who are working in a job area which you find interesting. </a:t>
            </a:r>
          </a:p>
          <a:p>
            <a:endParaRPr lang="en-US" sz="25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500" dirty="0">
                <a:latin typeface="Arial" panose="020B0604020202020204" pitchFamily="34" charset="0"/>
                <a:cs typeface="Arial" panose="020B0604020202020204" pitchFamily="34" charset="0"/>
              </a:rPr>
              <a:t>Be prepared to change your career goals as you acquire more experience. Many individuals change careers several times and do not really get settled into a long-term career until they are well into their twenties or even their thirties. </a:t>
            </a:r>
            <a:endParaRPr lang="en-US" sz="2500" b="1" dirty="0">
              <a:latin typeface="Arial" panose="020B0604020202020204" pitchFamily="34" charset="0"/>
              <a:cs typeface="Arial" panose="020B0604020202020204" pitchFamily="34" charset="0"/>
            </a:endParaRPr>
          </a:p>
          <a:p>
            <a:r>
              <a:rPr lang="en-US" dirty="0"/>
              <a:t> </a:t>
            </a:r>
          </a:p>
        </p:txBody>
      </p:sp>
    </p:spTree>
    <p:extLst>
      <p:ext uri="{BB962C8B-B14F-4D97-AF65-F5344CB8AC3E}">
        <p14:creationId xmlns:p14="http://schemas.microsoft.com/office/powerpoint/2010/main" val="3928324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1838-03CD-8A44-AC2C-C2246DF4317E}"/>
              </a:ext>
            </a:extLst>
          </p:cNvPr>
          <p:cNvSpPr>
            <a:spLocks noGrp="1"/>
          </p:cNvSpPr>
          <p:nvPr>
            <p:ph type="title"/>
          </p:nvPr>
        </p:nvSpPr>
        <p:spPr/>
        <p:txBody>
          <a:bodyPr/>
          <a:lstStyle/>
          <a:p>
            <a:r>
              <a:rPr lang="en-US" dirty="0"/>
              <a:t>Question 3 - $10</a:t>
            </a:r>
          </a:p>
        </p:txBody>
      </p:sp>
      <p:sp>
        <p:nvSpPr>
          <p:cNvPr id="3" name="Content Placeholder 2">
            <a:extLst>
              <a:ext uri="{FF2B5EF4-FFF2-40B4-BE49-F238E27FC236}">
                <a16:creationId xmlns:a16="http://schemas.microsoft.com/office/drawing/2014/main" id="{37A2EC6C-B02E-E84E-BA34-CF9B47036946}"/>
              </a:ext>
            </a:extLst>
          </p:cNvPr>
          <p:cNvSpPr>
            <a:spLocks noGrp="1"/>
          </p:cNvSpPr>
          <p:nvPr>
            <p:ph idx="1"/>
          </p:nvPr>
        </p:nvSpPr>
        <p:spPr/>
        <p:txBody>
          <a:bodyPr>
            <a:normAutofit/>
          </a:bodyPr>
          <a:lstStyle/>
          <a:p>
            <a:r>
              <a:rPr lang="en-US" sz="4400" dirty="0"/>
              <a:t>What is the difference between listening and hearing?</a:t>
            </a:r>
          </a:p>
        </p:txBody>
      </p:sp>
    </p:spTree>
    <p:extLst>
      <p:ext uri="{BB962C8B-B14F-4D97-AF65-F5344CB8AC3E}">
        <p14:creationId xmlns:p14="http://schemas.microsoft.com/office/powerpoint/2010/main" val="2744944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17E9-FF44-0E48-920D-E01204590679}"/>
              </a:ext>
            </a:extLst>
          </p:cNvPr>
          <p:cNvSpPr>
            <a:spLocks noGrp="1"/>
          </p:cNvSpPr>
          <p:nvPr>
            <p:ph type="title"/>
          </p:nvPr>
        </p:nvSpPr>
        <p:spPr/>
        <p:txBody>
          <a:bodyPr/>
          <a:lstStyle/>
          <a:p>
            <a:r>
              <a:rPr lang="en-US" dirty="0"/>
              <a:t>Answer question 3 - $10</a:t>
            </a:r>
          </a:p>
        </p:txBody>
      </p:sp>
      <p:sp>
        <p:nvSpPr>
          <p:cNvPr id="3" name="Content Placeholder 2">
            <a:extLst>
              <a:ext uri="{FF2B5EF4-FFF2-40B4-BE49-F238E27FC236}">
                <a16:creationId xmlns:a16="http://schemas.microsoft.com/office/drawing/2014/main" id="{9C135F39-BD0D-D148-87CE-B4F645AB6296}"/>
              </a:ext>
            </a:extLst>
          </p:cNvPr>
          <p:cNvSpPr>
            <a:spLocks noGrp="1"/>
          </p:cNvSpPr>
          <p:nvPr>
            <p:ph idx="1"/>
          </p:nvPr>
        </p:nvSpPr>
        <p:spPr>
          <a:xfrm>
            <a:off x="613568" y="1881188"/>
            <a:ext cx="10961688" cy="4697413"/>
          </a:xfrm>
        </p:spPr>
        <p:txBody>
          <a:bodyPr>
            <a:noAutofit/>
          </a:bodyPr>
          <a:lstStyle/>
          <a:p>
            <a:r>
              <a:rPr lang="en-US" sz="3000" dirty="0">
                <a:latin typeface="Arial" panose="020B0604020202020204" pitchFamily="34" charset="0"/>
                <a:cs typeface="Arial" panose="020B0604020202020204" pitchFamily="34" charset="0"/>
              </a:rPr>
              <a:t>Hearing </a:t>
            </a:r>
            <a:r>
              <a:rPr lang="en-US" sz="3000" dirty="0">
                <a:latin typeface="Arial" panose="020B0604020202020204" pitchFamily="34" charset="0"/>
                <a:cs typeface="Arial" panose="020B0604020202020204" pitchFamily="34" charset="0"/>
                <a:sym typeface="Wingdings" pitchFamily="2" charset="2"/>
              </a:rPr>
              <a:t> </a:t>
            </a:r>
            <a:r>
              <a:rPr lang="en-US" sz="3000" dirty="0">
                <a:latin typeface="Arial" panose="020B0604020202020204" pitchFamily="34" charset="0"/>
                <a:cs typeface="Arial" panose="020B0604020202020204" pitchFamily="34" charset="0"/>
              </a:rPr>
              <a:t>The natural ability that allows us to recognize sound through our ears by catching vibrations</a:t>
            </a:r>
          </a:p>
          <a:p>
            <a:pPr marL="0" indent="0">
              <a:buNone/>
            </a:pPr>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Listening </a:t>
            </a:r>
            <a:r>
              <a:rPr lang="en-US" sz="3000" dirty="0">
                <a:latin typeface="Arial" panose="020B0604020202020204" pitchFamily="34" charset="0"/>
                <a:cs typeface="Arial" panose="020B0604020202020204" pitchFamily="34" charset="0"/>
                <a:sym typeface="Wingdings" pitchFamily="2" charset="2"/>
              </a:rPr>
              <a:t> </a:t>
            </a:r>
            <a:r>
              <a:rPr lang="en-US" sz="3000" dirty="0">
                <a:latin typeface="Arial" panose="020B0604020202020204" pitchFamily="34" charset="0"/>
                <a:cs typeface="Arial" panose="020B0604020202020204" pitchFamily="34" charset="0"/>
              </a:rPr>
              <a:t>Listening is defined as the learned skill, in which we can receive sounds through ears, and transform them into meaningful messages</a:t>
            </a:r>
          </a:p>
        </p:txBody>
      </p:sp>
      <p:pic>
        <p:nvPicPr>
          <p:cNvPr id="4" name="Graphic 3" descr="House">
            <a:hlinkClick r:id="rId2" action="ppaction://hlinksldjump"/>
            <a:extLst>
              <a:ext uri="{FF2B5EF4-FFF2-40B4-BE49-F238E27FC236}">
                <a16:creationId xmlns:a16="http://schemas.microsoft.com/office/drawing/2014/main" id="{897800E6-E1A0-6145-9322-B14D4B70212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149228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6C430-BBF6-A043-9054-996D3E0F243E}"/>
              </a:ext>
            </a:extLst>
          </p:cNvPr>
          <p:cNvSpPr>
            <a:spLocks noGrp="1"/>
          </p:cNvSpPr>
          <p:nvPr>
            <p:ph type="title"/>
          </p:nvPr>
        </p:nvSpPr>
        <p:spPr/>
        <p:txBody>
          <a:bodyPr/>
          <a:lstStyle/>
          <a:p>
            <a:r>
              <a:rPr lang="en-US" dirty="0"/>
              <a:t>Question 3 - $20</a:t>
            </a:r>
          </a:p>
        </p:txBody>
      </p:sp>
      <p:sp>
        <p:nvSpPr>
          <p:cNvPr id="3" name="Content Placeholder 2">
            <a:extLst>
              <a:ext uri="{FF2B5EF4-FFF2-40B4-BE49-F238E27FC236}">
                <a16:creationId xmlns:a16="http://schemas.microsoft.com/office/drawing/2014/main" id="{6E06CCCA-1AC6-6F49-8455-99499980866B}"/>
              </a:ext>
            </a:extLst>
          </p:cNvPr>
          <p:cNvSpPr>
            <a:spLocks noGrp="1"/>
          </p:cNvSpPr>
          <p:nvPr>
            <p:ph idx="1"/>
          </p:nvPr>
        </p:nvSpPr>
        <p:spPr/>
        <p:txBody>
          <a:bodyPr>
            <a:normAutofit/>
          </a:bodyPr>
          <a:lstStyle/>
          <a:p>
            <a:r>
              <a:rPr lang="en-US" sz="4400" dirty="0"/>
              <a:t>How should you prepare for a lecture to ensure active listening?</a:t>
            </a:r>
          </a:p>
        </p:txBody>
      </p:sp>
    </p:spTree>
    <p:extLst>
      <p:ext uri="{BB962C8B-B14F-4D97-AF65-F5344CB8AC3E}">
        <p14:creationId xmlns:p14="http://schemas.microsoft.com/office/powerpoint/2010/main" val="3619302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DACD7-16F1-6049-A244-AB631D07DB56}"/>
              </a:ext>
            </a:extLst>
          </p:cNvPr>
          <p:cNvSpPr>
            <a:spLocks noGrp="1"/>
          </p:cNvSpPr>
          <p:nvPr>
            <p:ph type="title"/>
          </p:nvPr>
        </p:nvSpPr>
        <p:spPr/>
        <p:txBody>
          <a:bodyPr/>
          <a:lstStyle/>
          <a:p>
            <a:r>
              <a:rPr lang="en-US" dirty="0"/>
              <a:t>Answer question 3 - $20</a:t>
            </a:r>
          </a:p>
        </p:txBody>
      </p:sp>
      <p:sp>
        <p:nvSpPr>
          <p:cNvPr id="3" name="Content Placeholder 2">
            <a:extLst>
              <a:ext uri="{FF2B5EF4-FFF2-40B4-BE49-F238E27FC236}">
                <a16:creationId xmlns:a16="http://schemas.microsoft.com/office/drawing/2014/main" id="{C46E6AAB-D4F6-9B4C-9F21-A1722A14BDCC}"/>
              </a:ext>
            </a:extLst>
          </p:cNvPr>
          <p:cNvSpPr>
            <a:spLocks noGrp="1"/>
          </p:cNvSpPr>
          <p:nvPr>
            <p:ph idx="1"/>
          </p:nvPr>
        </p:nvSpPr>
        <p:spPr>
          <a:xfrm>
            <a:off x="861218" y="2097088"/>
            <a:ext cx="10466388" cy="4164013"/>
          </a:xfrm>
        </p:spPr>
        <p:txBody>
          <a:bodyPr>
            <a:normAutofit/>
          </a:bodyPr>
          <a:lstStyle/>
          <a:p>
            <a:endParaRPr lang="en-US" sz="3000" dirty="0"/>
          </a:p>
          <a:p>
            <a:endParaRPr lang="en-US" sz="4400" dirty="0"/>
          </a:p>
        </p:txBody>
      </p:sp>
      <p:pic>
        <p:nvPicPr>
          <p:cNvPr id="4" name="Graphic 3" descr="House">
            <a:hlinkClick r:id="rId2" action="ppaction://hlinksldjump"/>
            <a:extLst>
              <a:ext uri="{FF2B5EF4-FFF2-40B4-BE49-F238E27FC236}">
                <a16:creationId xmlns:a16="http://schemas.microsoft.com/office/drawing/2014/main" id="{692F3FD3-D3C1-DD4B-9925-A525CA498B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803901"/>
            <a:ext cx="914400" cy="914400"/>
          </a:xfrm>
          <a:prstGeom prst="rect">
            <a:avLst/>
          </a:prstGeom>
        </p:spPr>
      </p:pic>
      <p:sp>
        <p:nvSpPr>
          <p:cNvPr id="5" name="TextBox 4">
            <a:extLst>
              <a:ext uri="{FF2B5EF4-FFF2-40B4-BE49-F238E27FC236}">
                <a16:creationId xmlns:a16="http://schemas.microsoft.com/office/drawing/2014/main" id="{CF3BE1CE-BAC0-0C40-96F9-B0866582B863}"/>
              </a:ext>
            </a:extLst>
          </p:cNvPr>
          <p:cNvSpPr txBox="1"/>
          <p:nvPr/>
        </p:nvSpPr>
        <p:spPr>
          <a:xfrm>
            <a:off x="1058552" y="1895081"/>
            <a:ext cx="9654967" cy="4985980"/>
          </a:xfrm>
          <a:prstGeom prst="rect">
            <a:avLst/>
          </a:prstGeom>
          <a:noFill/>
        </p:spPr>
        <p:txBody>
          <a:bodyPr wrap="square" rtlCol="0">
            <a:spAutoFit/>
          </a:bodyPr>
          <a:lstStyle/>
          <a:p>
            <a:pPr marL="285750" indent="-285750">
              <a:buFont typeface="Arial" panose="020B0604020202020204" pitchFamily="34" charset="0"/>
              <a:buChar char="•"/>
            </a:pPr>
            <a:r>
              <a:rPr lang="en-US" sz="2500" dirty="0"/>
              <a:t>Having noted the topic(s) for the next lecture, consult your text or a reference source and browse through the relevant chapter. </a:t>
            </a:r>
          </a:p>
          <a:p>
            <a:endParaRPr lang="en-US" sz="2500" dirty="0"/>
          </a:p>
          <a:p>
            <a:pPr marL="285750" indent="-285750">
              <a:buFont typeface="Arial" panose="020B0604020202020204" pitchFamily="34" charset="0"/>
              <a:buChar char="•"/>
            </a:pPr>
            <a:r>
              <a:rPr lang="en-US" sz="2500" dirty="0"/>
              <a:t>Note terms in bold face or italics, the section headings, the charts and graphs and any other features.</a:t>
            </a:r>
          </a:p>
          <a:p>
            <a:endParaRPr lang="en-US" sz="2500" dirty="0"/>
          </a:p>
          <a:p>
            <a:pPr marL="285750" indent="-285750">
              <a:buFont typeface="Arial" panose="020B0604020202020204" pitchFamily="34" charset="0"/>
              <a:buChar char="•"/>
            </a:pPr>
            <a:r>
              <a:rPr lang="en-US" sz="2500" dirty="0"/>
              <a:t>When browsing through the reference chapter, your mind should be very active. Ask yourself the  questions about the text.</a:t>
            </a:r>
          </a:p>
          <a:p>
            <a:endParaRPr lang="en-US" sz="2500" dirty="0"/>
          </a:p>
          <a:p>
            <a:pPr marL="285750" indent="-285750">
              <a:buFont typeface="Arial" panose="020B0604020202020204" pitchFamily="34" charset="0"/>
              <a:buChar char="•"/>
            </a:pPr>
            <a:r>
              <a:rPr lang="en-US" sz="2500" dirty="0"/>
              <a:t>Sit at an acoustically comfortable distance – the front of the class </a:t>
            </a:r>
            <a:r>
              <a:rPr lang="en-US" sz="2500" dirty="0">
                <a:sym typeface="Wingdings" pitchFamily="2" charset="2"/>
              </a:rPr>
              <a:t> you will be less likely to talk to other students or engage in any other distractions.</a:t>
            </a:r>
            <a:endParaRPr lang="en-US" sz="25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399528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C5A8-768C-5347-9687-3055294C7A14}"/>
              </a:ext>
            </a:extLst>
          </p:cNvPr>
          <p:cNvSpPr>
            <a:spLocks noGrp="1"/>
          </p:cNvSpPr>
          <p:nvPr>
            <p:ph type="title"/>
          </p:nvPr>
        </p:nvSpPr>
        <p:spPr/>
        <p:txBody>
          <a:bodyPr/>
          <a:lstStyle/>
          <a:p>
            <a:r>
              <a:rPr lang="en-US" dirty="0"/>
              <a:t>Question 3 - $30</a:t>
            </a:r>
          </a:p>
        </p:txBody>
      </p:sp>
      <p:sp>
        <p:nvSpPr>
          <p:cNvPr id="3" name="Content Placeholder 2">
            <a:extLst>
              <a:ext uri="{FF2B5EF4-FFF2-40B4-BE49-F238E27FC236}">
                <a16:creationId xmlns:a16="http://schemas.microsoft.com/office/drawing/2014/main" id="{1581D1B4-EFEB-1B4C-A960-66C69F553608}"/>
              </a:ext>
            </a:extLst>
          </p:cNvPr>
          <p:cNvSpPr>
            <a:spLocks noGrp="1"/>
          </p:cNvSpPr>
          <p:nvPr>
            <p:ph idx="1"/>
          </p:nvPr>
        </p:nvSpPr>
        <p:spPr/>
        <p:txBody>
          <a:bodyPr>
            <a:normAutofit/>
          </a:bodyPr>
          <a:lstStyle/>
          <a:p>
            <a:endParaRPr lang="en-US" dirty="0"/>
          </a:p>
          <a:p>
            <a:endParaRPr lang="en-US" dirty="0"/>
          </a:p>
        </p:txBody>
      </p:sp>
      <p:sp>
        <p:nvSpPr>
          <p:cNvPr id="4" name="TextBox 3">
            <a:extLst>
              <a:ext uri="{FF2B5EF4-FFF2-40B4-BE49-F238E27FC236}">
                <a16:creationId xmlns:a16="http://schemas.microsoft.com/office/drawing/2014/main" id="{0F961A15-910B-BD44-9C74-61CEB4E6FC49}"/>
              </a:ext>
            </a:extLst>
          </p:cNvPr>
          <p:cNvSpPr txBox="1"/>
          <p:nvPr/>
        </p:nvSpPr>
        <p:spPr>
          <a:xfrm>
            <a:off x="901148" y="1896686"/>
            <a:ext cx="8444233" cy="2123658"/>
          </a:xfrm>
          <a:prstGeom prst="rect">
            <a:avLst/>
          </a:prstGeom>
          <a:noFill/>
        </p:spPr>
        <p:txBody>
          <a:bodyPr wrap="square" rtlCol="0">
            <a:spAutoFit/>
          </a:bodyPr>
          <a:lstStyle/>
          <a:p>
            <a:pPr marL="285750" indent="-285750">
              <a:buFont typeface="Arial" panose="020B0604020202020204" pitchFamily="34" charset="0"/>
              <a:buChar char="•"/>
            </a:pPr>
            <a:r>
              <a:rPr lang="en-US" sz="4400" dirty="0"/>
              <a:t>What is one of the most important things to remember before revising for a lecture?</a:t>
            </a:r>
          </a:p>
        </p:txBody>
      </p:sp>
    </p:spTree>
    <p:extLst>
      <p:ext uri="{BB962C8B-B14F-4D97-AF65-F5344CB8AC3E}">
        <p14:creationId xmlns:p14="http://schemas.microsoft.com/office/powerpoint/2010/main" val="4167106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1CE83-4E48-6043-96CA-B4A95672D8EA}"/>
              </a:ext>
            </a:extLst>
          </p:cNvPr>
          <p:cNvSpPr>
            <a:spLocks noGrp="1"/>
          </p:cNvSpPr>
          <p:nvPr>
            <p:ph type="title"/>
          </p:nvPr>
        </p:nvSpPr>
        <p:spPr/>
        <p:txBody>
          <a:bodyPr/>
          <a:lstStyle/>
          <a:p>
            <a:r>
              <a:rPr lang="en-US" dirty="0"/>
              <a:t>Answer question 3 - $30</a:t>
            </a:r>
          </a:p>
        </p:txBody>
      </p:sp>
      <p:sp>
        <p:nvSpPr>
          <p:cNvPr id="3" name="Content Placeholder 2">
            <a:extLst>
              <a:ext uri="{FF2B5EF4-FFF2-40B4-BE49-F238E27FC236}">
                <a16:creationId xmlns:a16="http://schemas.microsoft.com/office/drawing/2014/main" id="{DAB38F70-CC5A-D545-B04C-41C8EA9EC7DD}"/>
              </a:ext>
            </a:extLst>
          </p:cNvPr>
          <p:cNvSpPr>
            <a:spLocks noGrp="1"/>
          </p:cNvSpPr>
          <p:nvPr>
            <p:ph idx="1"/>
          </p:nvPr>
        </p:nvSpPr>
        <p:spPr>
          <a:xfrm>
            <a:off x="734218" y="2097088"/>
            <a:ext cx="10720388" cy="4468813"/>
          </a:xfrm>
        </p:spPr>
        <p:txBody>
          <a:bodyPr>
            <a:noAutofit/>
          </a:bodyPr>
          <a:lstStyle/>
          <a:p>
            <a:r>
              <a:rPr lang="en-US" sz="4400" dirty="0"/>
              <a:t>The important point to remember is that you are simply browsing to familiarize yourself with the main ideas — you are not trying to learn the material right away. </a:t>
            </a:r>
          </a:p>
          <a:p>
            <a:endParaRPr lang="en-US" sz="2800" dirty="0">
              <a:solidFill>
                <a:schemeClr val="bg1"/>
              </a:solidFill>
            </a:endParaRPr>
          </a:p>
        </p:txBody>
      </p:sp>
      <p:pic>
        <p:nvPicPr>
          <p:cNvPr id="4" name="Graphic 3" descr="House">
            <a:hlinkClick r:id="rId2" action="ppaction://hlinksldjump"/>
            <a:extLst>
              <a:ext uri="{FF2B5EF4-FFF2-40B4-BE49-F238E27FC236}">
                <a16:creationId xmlns:a16="http://schemas.microsoft.com/office/drawing/2014/main" id="{20E3DEE3-7B47-E542-9762-74DF4098829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9125034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F5E2A-AE72-D644-B83B-1ED93A6D8B48}"/>
              </a:ext>
            </a:extLst>
          </p:cNvPr>
          <p:cNvSpPr>
            <a:spLocks noGrp="1"/>
          </p:cNvSpPr>
          <p:nvPr>
            <p:ph type="title"/>
          </p:nvPr>
        </p:nvSpPr>
        <p:spPr/>
        <p:txBody>
          <a:bodyPr/>
          <a:lstStyle/>
          <a:p>
            <a:r>
              <a:rPr lang="en-US" dirty="0"/>
              <a:t>Question 3 - $40</a:t>
            </a:r>
          </a:p>
        </p:txBody>
      </p:sp>
      <p:sp>
        <p:nvSpPr>
          <p:cNvPr id="3" name="Content Placeholder 2">
            <a:extLst>
              <a:ext uri="{FF2B5EF4-FFF2-40B4-BE49-F238E27FC236}">
                <a16:creationId xmlns:a16="http://schemas.microsoft.com/office/drawing/2014/main" id="{B821291B-6DA1-CB4C-B77E-F86CC3DAC92F}"/>
              </a:ext>
            </a:extLst>
          </p:cNvPr>
          <p:cNvSpPr>
            <a:spLocks noGrp="1"/>
          </p:cNvSpPr>
          <p:nvPr>
            <p:ph idx="1"/>
          </p:nvPr>
        </p:nvSpPr>
        <p:spPr/>
        <p:txBody>
          <a:bodyPr>
            <a:normAutofit/>
          </a:bodyPr>
          <a:lstStyle/>
          <a:p>
            <a:r>
              <a:rPr lang="en-US" sz="4400" dirty="0"/>
              <a:t>What should you listen for while the teacher is giving a lecture?</a:t>
            </a:r>
          </a:p>
        </p:txBody>
      </p:sp>
    </p:spTree>
    <p:extLst>
      <p:ext uri="{BB962C8B-B14F-4D97-AF65-F5344CB8AC3E}">
        <p14:creationId xmlns:p14="http://schemas.microsoft.com/office/powerpoint/2010/main" val="216628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$10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is the 15X4 technique? </a:t>
            </a:r>
          </a:p>
        </p:txBody>
      </p:sp>
    </p:spTree>
    <p:extLst>
      <p:ext uri="{BB962C8B-B14F-4D97-AF65-F5344CB8AC3E}">
        <p14:creationId xmlns:p14="http://schemas.microsoft.com/office/powerpoint/2010/main" val="29833750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A238C-2CB4-5640-BE7E-C27D24D7E4B1}"/>
              </a:ext>
            </a:extLst>
          </p:cNvPr>
          <p:cNvSpPr>
            <a:spLocks noGrp="1"/>
          </p:cNvSpPr>
          <p:nvPr>
            <p:ph type="title"/>
          </p:nvPr>
        </p:nvSpPr>
        <p:spPr/>
        <p:txBody>
          <a:bodyPr/>
          <a:lstStyle/>
          <a:p>
            <a:r>
              <a:rPr lang="en-US" dirty="0"/>
              <a:t>Answer question 3 - $40</a:t>
            </a:r>
          </a:p>
        </p:txBody>
      </p:sp>
      <p:sp>
        <p:nvSpPr>
          <p:cNvPr id="3" name="Content Placeholder 2">
            <a:extLst>
              <a:ext uri="{FF2B5EF4-FFF2-40B4-BE49-F238E27FC236}">
                <a16:creationId xmlns:a16="http://schemas.microsoft.com/office/drawing/2014/main" id="{EC1893DD-622C-6346-9445-B74281E566A0}"/>
              </a:ext>
            </a:extLst>
          </p:cNvPr>
          <p:cNvSpPr>
            <a:spLocks noGrp="1"/>
          </p:cNvSpPr>
          <p:nvPr>
            <p:ph idx="1"/>
          </p:nvPr>
        </p:nvSpPr>
        <p:spPr/>
        <p:txBody>
          <a:bodyPr>
            <a:normAutofit fontScale="77500" lnSpcReduction="20000"/>
          </a:bodyPr>
          <a:lstStyle/>
          <a:p>
            <a:r>
              <a:rPr lang="en-US" sz="4400" dirty="0"/>
              <a:t>Listen for good examination questions. </a:t>
            </a:r>
          </a:p>
          <a:p>
            <a:r>
              <a:rPr lang="en-US" sz="4400" dirty="0"/>
              <a:t>Teachers have to ultimately set examinations and the questions are most likely to come from their lectures. </a:t>
            </a:r>
          </a:p>
          <a:p>
            <a:r>
              <a:rPr lang="en-US" sz="4400" dirty="0"/>
              <a:t>Ask yourself what are the three most examinable topics being presented in this lecture. </a:t>
            </a:r>
          </a:p>
          <a:p>
            <a:endParaRPr lang="en-US" sz="4400" dirty="0"/>
          </a:p>
        </p:txBody>
      </p:sp>
      <p:pic>
        <p:nvPicPr>
          <p:cNvPr id="4" name="Graphic 3" descr="House">
            <a:hlinkClick r:id="rId2" action="ppaction://hlinksldjump"/>
            <a:extLst>
              <a:ext uri="{FF2B5EF4-FFF2-40B4-BE49-F238E27FC236}">
                <a16:creationId xmlns:a16="http://schemas.microsoft.com/office/drawing/2014/main" id="{F512A745-EF69-8743-9F18-2BB89254D0F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904270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A825D-BAC9-FD49-989B-5CFDA9333F84}"/>
              </a:ext>
            </a:extLst>
          </p:cNvPr>
          <p:cNvSpPr>
            <a:spLocks noGrp="1"/>
          </p:cNvSpPr>
          <p:nvPr>
            <p:ph type="title"/>
          </p:nvPr>
        </p:nvSpPr>
        <p:spPr/>
        <p:txBody>
          <a:bodyPr/>
          <a:lstStyle/>
          <a:p>
            <a:r>
              <a:rPr lang="en-US" dirty="0"/>
              <a:t>Question 3 - $50</a:t>
            </a:r>
          </a:p>
        </p:txBody>
      </p:sp>
      <p:sp>
        <p:nvSpPr>
          <p:cNvPr id="3" name="Content Placeholder 2">
            <a:extLst>
              <a:ext uri="{FF2B5EF4-FFF2-40B4-BE49-F238E27FC236}">
                <a16:creationId xmlns:a16="http://schemas.microsoft.com/office/drawing/2014/main" id="{37B50D11-45A4-B640-A672-608C813A4EA4}"/>
              </a:ext>
            </a:extLst>
          </p:cNvPr>
          <p:cNvSpPr>
            <a:spLocks noGrp="1"/>
          </p:cNvSpPr>
          <p:nvPr>
            <p:ph idx="1"/>
          </p:nvPr>
        </p:nvSpPr>
        <p:spPr/>
        <p:txBody>
          <a:bodyPr>
            <a:normAutofit/>
          </a:bodyPr>
          <a:lstStyle/>
          <a:p>
            <a:r>
              <a:rPr lang="en-US" sz="4400" dirty="0"/>
              <a:t>What are some important things to look for while reading a textbook?</a:t>
            </a:r>
          </a:p>
        </p:txBody>
      </p:sp>
    </p:spTree>
    <p:extLst>
      <p:ext uri="{BB962C8B-B14F-4D97-AF65-F5344CB8AC3E}">
        <p14:creationId xmlns:p14="http://schemas.microsoft.com/office/powerpoint/2010/main" val="2588259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43893-B87C-7B48-9F52-428F1FF68C24}"/>
              </a:ext>
            </a:extLst>
          </p:cNvPr>
          <p:cNvSpPr>
            <a:spLocks noGrp="1"/>
          </p:cNvSpPr>
          <p:nvPr>
            <p:ph type="title"/>
          </p:nvPr>
        </p:nvSpPr>
        <p:spPr/>
        <p:txBody>
          <a:bodyPr/>
          <a:lstStyle/>
          <a:p>
            <a:r>
              <a:rPr lang="en-US" dirty="0"/>
              <a:t>Answer question 3 - $50</a:t>
            </a:r>
          </a:p>
        </p:txBody>
      </p:sp>
      <p:sp>
        <p:nvSpPr>
          <p:cNvPr id="3" name="Content Placeholder 2">
            <a:extLst>
              <a:ext uri="{FF2B5EF4-FFF2-40B4-BE49-F238E27FC236}">
                <a16:creationId xmlns:a16="http://schemas.microsoft.com/office/drawing/2014/main" id="{49F383D9-9B8A-2E44-9832-C75FFEEC70F0}"/>
              </a:ext>
            </a:extLst>
          </p:cNvPr>
          <p:cNvSpPr>
            <a:spLocks noGrp="1"/>
          </p:cNvSpPr>
          <p:nvPr>
            <p:ph idx="1"/>
          </p:nvPr>
        </p:nvSpPr>
        <p:spPr/>
        <p:txBody>
          <a:bodyPr>
            <a:normAutofit/>
          </a:bodyPr>
          <a:lstStyle/>
          <a:p>
            <a:r>
              <a:rPr lang="en-US" sz="4400" dirty="0"/>
              <a:t>Terms in </a:t>
            </a:r>
            <a:r>
              <a:rPr lang="en-US" sz="4400" b="1" dirty="0"/>
              <a:t>bold face </a:t>
            </a:r>
            <a:r>
              <a:rPr lang="en-US" sz="4400" dirty="0"/>
              <a:t>or </a:t>
            </a:r>
            <a:r>
              <a:rPr lang="en-US" sz="4400" i="1" dirty="0"/>
              <a:t>italics</a:t>
            </a:r>
            <a:r>
              <a:rPr lang="en-US" sz="4400" dirty="0"/>
              <a:t>, the section headings, the charts and graphs and any other features.</a:t>
            </a:r>
          </a:p>
          <a:p>
            <a:pPr marL="0" indent="0">
              <a:buNone/>
            </a:pPr>
            <a:br>
              <a:rPr lang="en-US" dirty="0"/>
            </a:br>
            <a:endParaRPr lang="en-US" dirty="0"/>
          </a:p>
          <a:p>
            <a:endParaRPr lang="en-US" dirty="0"/>
          </a:p>
        </p:txBody>
      </p:sp>
      <p:pic>
        <p:nvPicPr>
          <p:cNvPr id="4" name="Graphic 3" descr="House">
            <a:hlinkClick r:id="rId2" action="ppaction://hlinksldjump"/>
            <a:extLst>
              <a:ext uri="{FF2B5EF4-FFF2-40B4-BE49-F238E27FC236}">
                <a16:creationId xmlns:a16="http://schemas.microsoft.com/office/drawing/2014/main" id="{5B1F1F3F-9938-7F43-BE91-261DFC4EF38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802518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37A74-B4A0-2F4E-B8EE-58290884C393}"/>
              </a:ext>
            </a:extLst>
          </p:cNvPr>
          <p:cNvSpPr>
            <a:spLocks noGrp="1"/>
          </p:cNvSpPr>
          <p:nvPr>
            <p:ph type="title"/>
          </p:nvPr>
        </p:nvSpPr>
        <p:spPr/>
        <p:txBody>
          <a:bodyPr/>
          <a:lstStyle/>
          <a:p>
            <a:r>
              <a:rPr lang="en-US" dirty="0"/>
              <a:t>Question 4 - $10</a:t>
            </a:r>
          </a:p>
        </p:txBody>
      </p:sp>
      <p:sp>
        <p:nvSpPr>
          <p:cNvPr id="3" name="Content Placeholder 2">
            <a:extLst>
              <a:ext uri="{FF2B5EF4-FFF2-40B4-BE49-F238E27FC236}">
                <a16:creationId xmlns:a16="http://schemas.microsoft.com/office/drawing/2014/main" id="{FC4B16C4-B812-0E40-84D7-09ADF7C83591}"/>
              </a:ext>
            </a:extLst>
          </p:cNvPr>
          <p:cNvSpPr>
            <a:spLocks noGrp="1"/>
          </p:cNvSpPr>
          <p:nvPr>
            <p:ph idx="1"/>
          </p:nvPr>
        </p:nvSpPr>
        <p:spPr/>
        <p:txBody>
          <a:bodyPr>
            <a:normAutofit/>
          </a:bodyPr>
          <a:lstStyle/>
          <a:p>
            <a:r>
              <a:rPr lang="en-US" sz="4400" dirty="0"/>
              <a:t>What does it mean when your brain undergoes ”leakage”?</a:t>
            </a:r>
          </a:p>
        </p:txBody>
      </p:sp>
    </p:spTree>
    <p:extLst>
      <p:ext uri="{BB962C8B-B14F-4D97-AF65-F5344CB8AC3E}">
        <p14:creationId xmlns:p14="http://schemas.microsoft.com/office/powerpoint/2010/main" val="32811765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D8AD8-22E1-A441-ACD8-B83AC06AB594}"/>
              </a:ext>
            </a:extLst>
          </p:cNvPr>
          <p:cNvSpPr>
            <a:spLocks noGrp="1"/>
          </p:cNvSpPr>
          <p:nvPr>
            <p:ph type="title"/>
          </p:nvPr>
        </p:nvSpPr>
        <p:spPr/>
        <p:txBody>
          <a:bodyPr/>
          <a:lstStyle/>
          <a:p>
            <a:r>
              <a:rPr lang="en-US" dirty="0"/>
              <a:t>Answer question 4 - $10 </a:t>
            </a:r>
          </a:p>
        </p:txBody>
      </p:sp>
      <p:sp>
        <p:nvSpPr>
          <p:cNvPr id="3" name="Content Placeholder 2">
            <a:extLst>
              <a:ext uri="{FF2B5EF4-FFF2-40B4-BE49-F238E27FC236}">
                <a16:creationId xmlns:a16="http://schemas.microsoft.com/office/drawing/2014/main" id="{F62C9707-DE55-4B48-A5A0-B39ADC32D0AB}"/>
              </a:ext>
            </a:extLst>
          </p:cNvPr>
          <p:cNvSpPr>
            <a:spLocks noGrp="1"/>
          </p:cNvSpPr>
          <p:nvPr>
            <p:ph idx="1"/>
          </p:nvPr>
        </p:nvSpPr>
        <p:spPr>
          <a:xfrm>
            <a:off x="969820" y="1939637"/>
            <a:ext cx="10423956" cy="4073237"/>
          </a:xfrm>
        </p:spPr>
        <p:txBody>
          <a:bodyPr>
            <a:normAutofit fontScale="85000" lnSpcReduction="20000"/>
          </a:bodyPr>
          <a:lstStyle/>
          <a:p>
            <a:pPr marL="285750" indent="-285750"/>
            <a:r>
              <a:rPr lang="en-US" sz="3000" dirty="0"/>
              <a:t>Your brain will undergo a perfectly normal “leakage” in short-term memory of about 80 per cent in 24 hours. </a:t>
            </a:r>
          </a:p>
          <a:p>
            <a:endParaRPr lang="en-US" sz="3000" dirty="0"/>
          </a:p>
          <a:p>
            <a:pPr marL="285750" indent="-285750"/>
            <a:r>
              <a:rPr lang="en-US" sz="3000" dirty="0"/>
              <a:t>This means you will hold in your short-term memory only about 20 per cent of the content of any lecture one day later. </a:t>
            </a:r>
          </a:p>
          <a:p>
            <a:endParaRPr lang="en-US" sz="3000" dirty="0"/>
          </a:p>
          <a:p>
            <a:pPr marL="285750" indent="-285750"/>
            <a:r>
              <a:rPr lang="en-US" sz="3000" dirty="0"/>
              <a:t>The “leakage” will continue as time progresses, meaning that you possible forget everything by the time of the exam.</a:t>
            </a:r>
          </a:p>
          <a:p>
            <a:endParaRPr lang="en-US" dirty="0"/>
          </a:p>
        </p:txBody>
      </p:sp>
      <p:pic>
        <p:nvPicPr>
          <p:cNvPr id="4" name="Graphic 3" descr="House">
            <a:hlinkClick r:id="rId2" action="ppaction://hlinksldjump"/>
            <a:extLst>
              <a:ext uri="{FF2B5EF4-FFF2-40B4-BE49-F238E27FC236}">
                <a16:creationId xmlns:a16="http://schemas.microsoft.com/office/drawing/2014/main" id="{90768880-4EFD-1840-9514-A78AE1ACE28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421473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48323-C919-8E41-ADC6-A45C2FBFB8D1}"/>
              </a:ext>
            </a:extLst>
          </p:cNvPr>
          <p:cNvSpPr>
            <a:spLocks noGrp="1"/>
          </p:cNvSpPr>
          <p:nvPr>
            <p:ph type="title"/>
          </p:nvPr>
        </p:nvSpPr>
        <p:spPr/>
        <p:txBody>
          <a:bodyPr/>
          <a:lstStyle/>
          <a:p>
            <a:r>
              <a:rPr lang="en-US" dirty="0"/>
              <a:t>Question 4 - $20</a:t>
            </a:r>
          </a:p>
        </p:txBody>
      </p:sp>
      <p:sp>
        <p:nvSpPr>
          <p:cNvPr id="3" name="Content Placeholder 2">
            <a:extLst>
              <a:ext uri="{FF2B5EF4-FFF2-40B4-BE49-F238E27FC236}">
                <a16:creationId xmlns:a16="http://schemas.microsoft.com/office/drawing/2014/main" id="{EF888D39-2AB6-CB4E-AA95-EB885EC8F051}"/>
              </a:ext>
            </a:extLst>
          </p:cNvPr>
          <p:cNvSpPr>
            <a:spLocks noGrp="1"/>
          </p:cNvSpPr>
          <p:nvPr>
            <p:ph idx="1"/>
          </p:nvPr>
        </p:nvSpPr>
        <p:spPr/>
        <p:txBody>
          <a:bodyPr>
            <a:normAutofit/>
          </a:bodyPr>
          <a:lstStyle/>
          <a:p>
            <a:r>
              <a:rPr lang="en-US" sz="4400" dirty="0"/>
              <a:t>Why is having a syllabus for a class important?</a:t>
            </a:r>
          </a:p>
        </p:txBody>
      </p:sp>
    </p:spTree>
    <p:extLst>
      <p:ext uri="{BB962C8B-B14F-4D97-AF65-F5344CB8AC3E}">
        <p14:creationId xmlns:p14="http://schemas.microsoft.com/office/powerpoint/2010/main" val="9028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B5994-10F2-7D40-8F16-103AAA587DBA}"/>
              </a:ext>
            </a:extLst>
          </p:cNvPr>
          <p:cNvSpPr>
            <a:spLocks noGrp="1"/>
          </p:cNvSpPr>
          <p:nvPr>
            <p:ph type="title"/>
          </p:nvPr>
        </p:nvSpPr>
        <p:spPr/>
        <p:txBody>
          <a:bodyPr/>
          <a:lstStyle/>
          <a:p>
            <a:r>
              <a:rPr lang="en-US" dirty="0"/>
              <a:t>Answer question 4 - $20</a:t>
            </a:r>
          </a:p>
        </p:txBody>
      </p:sp>
      <p:sp>
        <p:nvSpPr>
          <p:cNvPr id="3" name="Content Placeholder 2">
            <a:extLst>
              <a:ext uri="{FF2B5EF4-FFF2-40B4-BE49-F238E27FC236}">
                <a16:creationId xmlns:a16="http://schemas.microsoft.com/office/drawing/2014/main" id="{4E0DAAB3-241A-CE4B-94D2-A90E10CF8332}"/>
              </a:ext>
            </a:extLst>
          </p:cNvPr>
          <p:cNvSpPr>
            <a:spLocks noGrp="1"/>
          </p:cNvSpPr>
          <p:nvPr>
            <p:ph idx="1"/>
          </p:nvPr>
        </p:nvSpPr>
        <p:spPr>
          <a:xfrm>
            <a:off x="1141412" y="2249486"/>
            <a:ext cx="10275888" cy="4125913"/>
          </a:xfrm>
        </p:spPr>
        <p:txBody>
          <a:bodyPr>
            <a:normAutofit/>
          </a:bodyPr>
          <a:lstStyle/>
          <a:p>
            <a:pPr marL="0" indent="0">
              <a:buNone/>
            </a:pPr>
            <a:endParaRPr lang="en-US" dirty="0"/>
          </a:p>
          <a:p>
            <a:endParaRPr lang="en-US" dirty="0"/>
          </a:p>
        </p:txBody>
      </p:sp>
      <p:pic>
        <p:nvPicPr>
          <p:cNvPr id="4" name="Graphic 3" descr="House">
            <a:hlinkClick r:id="rId2" action="ppaction://hlinksldjump"/>
            <a:extLst>
              <a:ext uri="{FF2B5EF4-FFF2-40B4-BE49-F238E27FC236}">
                <a16:creationId xmlns:a16="http://schemas.microsoft.com/office/drawing/2014/main" id="{0AF575E1-6E9B-7A49-9689-A0FC52F07AD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
        <p:nvSpPr>
          <p:cNvPr id="5" name="TextBox 4">
            <a:extLst>
              <a:ext uri="{FF2B5EF4-FFF2-40B4-BE49-F238E27FC236}">
                <a16:creationId xmlns:a16="http://schemas.microsoft.com/office/drawing/2014/main" id="{B659D439-DAB9-8646-9E04-4E86756144E0}"/>
              </a:ext>
            </a:extLst>
          </p:cNvPr>
          <p:cNvSpPr txBox="1"/>
          <p:nvPr/>
        </p:nvSpPr>
        <p:spPr>
          <a:xfrm>
            <a:off x="629098" y="1887046"/>
            <a:ext cx="11300516" cy="2800767"/>
          </a:xfrm>
          <a:prstGeom prst="rect">
            <a:avLst/>
          </a:prstGeom>
          <a:noFill/>
        </p:spPr>
        <p:txBody>
          <a:bodyPr wrap="square" rtlCol="0">
            <a:spAutoFit/>
          </a:bodyPr>
          <a:lstStyle/>
          <a:p>
            <a:pPr marL="285750" indent="-285750">
              <a:buFont typeface="Arial" panose="020B0604020202020204" pitchFamily="34" charset="0"/>
              <a:buChar char="•"/>
            </a:pPr>
            <a:r>
              <a:rPr lang="en-US" sz="4400" dirty="0"/>
              <a:t>The syllabus will include the weeks when the topics will be covered and recommended readings/assignments that need to be done.</a:t>
            </a:r>
          </a:p>
          <a:p>
            <a:pPr marL="285750" indent="-285750">
              <a:buFont typeface="Arial" panose="020B0604020202020204" pitchFamily="34" charset="0"/>
              <a:buChar char="•"/>
            </a:pPr>
            <a:r>
              <a:rPr lang="en-US" sz="4400" dirty="0"/>
              <a:t>It is a guide to how you will be assessed. </a:t>
            </a:r>
          </a:p>
        </p:txBody>
      </p:sp>
    </p:spTree>
    <p:extLst>
      <p:ext uri="{BB962C8B-B14F-4D97-AF65-F5344CB8AC3E}">
        <p14:creationId xmlns:p14="http://schemas.microsoft.com/office/powerpoint/2010/main" val="140332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797F-231D-7B4C-ACBE-4C478EBB6937}"/>
              </a:ext>
            </a:extLst>
          </p:cNvPr>
          <p:cNvSpPr>
            <a:spLocks noGrp="1"/>
          </p:cNvSpPr>
          <p:nvPr>
            <p:ph type="title"/>
          </p:nvPr>
        </p:nvSpPr>
        <p:spPr/>
        <p:txBody>
          <a:bodyPr/>
          <a:lstStyle/>
          <a:p>
            <a:r>
              <a:rPr lang="en-US" dirty="0"/>
              <a:t>Question 4 - $30</a:t>
            </a:r>
          </a:p>
        </p:txBody>
      </p:sp>
      <p:sp>
        <p:nvSpPr>
          <p:cNvPr id="3" name="Content Placeholder 2">
            <a:extLst>
              <a:ext uri="{FF2B5EF4-FFF2-40B4-BE49-F238E27FC236}">
                <a16:creationId xmlns:a16="http://schemas.microsoft.com/office/drawing/2014/main" id="{FD0E8EF5-10E5-7946-B849-0873B1C44166}"/>
              </a:ext>
            </a:extLst>
          </p:cNvPr>
          <p:cNvSpPr>
            <a:spLocks noGrp="1"/>
          </p:cNvSpPr>
          <p:nvPr>
            <p:ph idx="1"/>
          </p:nvPr>
        </p:nvSpPr>
        <p:spPr/>
        <p:txBody>
          <a:bodyPr>
            <a:normAutofit/>
          </a:bodyPr>
          <a:lstStyle/>
          <a:p>
            <a:r>
              <a:rPr lang="en-US" sz="4400" dirty="0"/>
              <a:t>What can you do to increase your note-taking speed?</a:t>
            </a:r>
          </a:p>
        </p:txBody>
      </p:sp>
    </p:spTree>
    <p:extLst>
      <p:ext uri="{BB962C8B-B14F-4D97-AF65-F5344CB8AC3E}">
        <p14:creationId xmlns:p14="http://schemas.microsoft.com/office/powerpoint/2010/main" val="1014089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54796-7D85-8D46-8B72-3073EC8FD782}"/>
              </a:ext>
            </a:extLst>
          </p:cNvPr>
          <p:cNvSpPr>
            <a:spLocks noGrp="1"/>
          </p:cNvSpPr>
          <p:nvPr>
            <p:ph type="title"/>
          </p:nvPr>
        </p:nvSpPr>
        <p:spPr/>
        <p:txBody>
          <a:bodyPr/>
          <a:lstStyle/>
          <a:p>
            <a:r>
              <a:rPr lang="en-US" dirty="0"/>
              <a:t>Answer question 4 - $30</a:t>
            </a:r>
          </a:p>
        </p:txBody>
      </p:sp>
      <p:sp>
        <p:nvSpPr>
          <p:cNvPr id="3" name="Content Placeholder 2">
            <a:extLst>
              <a:ext uri="{FF2B5EF4-FFF2-40B4-BE49-F238E27FC236}">
                <a16:creationId xmlns:a16="http://schemas.microsoft.com/office/drawing/2014/main" id="{E663F2C3-E15E-3349-B553-A3FC49B45A43}"/>
              </a:ext>
            </a:extLst>
          </p:cNvPr>
          <p:cNvSpPr>
            <a:spLocks noGrp="1"/>
          </p:cNvSpPr>
          <p:nvPr>
            <p:ph idx="1"/>
          </p:nvPr>
        </p:nvSpPr>
        <p:spPr/>
        <p:txBody>
          <a:bodyPr>
            <a:normAutofit/>
          </a:bodyPr>
          <a:lstStyle/>
          <a:p>
            <a:r>
              <a:rPr lang="en-US" sz="4400" dirty="0"/>
              <a:t>Create a range of symbols and abbreviations (shortening words) which allow you to take notes more efficiently.</a:t>
            </a:r>
          </a:p>
        </p:txBody>
      </p:sp>
      <p:pic>
        <p:nvPicPr>
          <p:cNvPr id="4" name="Graphic 3" descr="House">
            <a:hlinkClick r:id="rId2" action="ppaction://hlinksldjump"/>
            <a:extLst>
              <a:ext uri="{FF2B5EF4-FFF2-40B4-BE49-F238E27FC236}">
                <a16:creationId xmlns:a16="http://schemas.microsoft.com/office/drawing/2014/main" id="{C226A3AE-1D30-6B4A-B9D4-7FAE94C2F7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1241789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D586-3DC9-B147-A53F-9F00FE45D3C6}"/>
              </a:ext>
            </a:extLst>
          </p:cNvPr>
          <p:cNvSpPr>
            <a:spLocks noGrp="1"/>
          </p:cNvSpPr>
          <p:nvPr>
            <p:ph type="title"/>
          </p:nvPr>
        </p:nvSpPr>
        <p:spPr/>
        <p:txBody>
          <a:bodyPr/>
          <a:lstStyle/>
          <a:p>
            <a:r>
              <a:rPr lang="en-US" dirty="0"/>
              <a:t>Question 4 - $40</a:t>
            </a:r>
          </a:p>
        </p:txBody>
      </p:sp>
      <p:sp>
        <p:nvSpPr>
          <p:cNvPr id="3" name="Content Placeholder 2">
            <a:extLst>
              <a:ext uri="{FF2B5EF4-FFF2-40B4-BE49-F238E27FC236}">
                <a16:creationId xmlns:a16="http://schemas.microsoft.com/office/drawing/2014/main" id="{29EC5FCD-A5E2-914A-97B6-EAE51BE5F711}"/>
              </a:ext>
            </a:extLst>
          </p:cNvPr>
          <p:cNvSpPr>
            <a:spLocks noGrp="1"/>
          </p:cNvSpPr>
          <p:nvPr>
            <p:ph idx="1"/>
          </p:nvPr>
        </p:nvSpPr>
        <p:spPr/>
        <p:txBody>
          <a:bodyPr>
            <a:normAutofit/>
          </a:bodyPr>
          <a:lstStyle/>
          <a:p>
            <a:r>
              <a:rPr lang="en-US" sz="4400" dirty="0"/>
              <a:t>What are some efficient note-taking tips?</a:t>
            </a:r>
          </a:p>
        </p:txBody>
      </p:sp>
    </p:spTree>
    <p:extLst>
      <p:ext uri="{BB962C8B-B14F-4D97-AF65-F5344CB8AC3E}">
        <p14:creationId xmlns:p14="http://schemas.microsoft.com/office/powerpoint/2010/main" val="243908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$10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Its a technique of studying in short bursts of 15 minutes each with short study bursts and frequent short breaks. </a:t>
            </a:r>
          </a:p>
        </p:txBody>
      </p:sp>
      <p:pic>
        <p:nvPicPr>
          <p:cNvPr id="5" name="Graphic 4" descr="House">
            <a:hlinkClick r:id="rId2" action="ppaction://hlinksldjump"/>
            <a:extLst>
              <a:ext uri="{FF2B5EF4-FFF2-40B4-BE49-F238E27FC236}">
                <a16:creationId xmlns:a16="http://schemas.microsoft.com/office/drawing/2014/main" id="{764A5453-E837-EB47-8B9F-EE9CCB673F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9262757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6FF67-5C4B-6849-BBC7-E47FE1725B39}"/>
              </a:ext>
            </a:extLst>
          </p:cNvPr>
          <p:cNvSpPr>
            <a:spLocks noGrp="1"/>
          </p:cNvSpPr>
          <p:nvPr>
            <p:ph type="title"/>
          </p:nvPr>
        </p:nvSpPr>
        <p:spPr/>
        <p:txBody>
          <a:bodyPr/>
          <a:lstStyle/>
          <a:p>
            <a:r>
              <a:rPr lang="en-US" dirty="0"/>
              <a:t>Answer question 4 - $40</a:t>
            </a:r>
          </a:p>
        </p:txBody>
      </p:sp>
      <p:sp>
        <p:nvSpPr>
          <p:cNvPr id="3" name="Content Placeholder 2">
            <a:extLst>
              <a:ext uri="{FF2B5EF4-FFF2-40B4-BE49-F238E27FC236}">
                <a16:creationId xmlns:a16="http://schemas.microsoft.com/office/drawing/2014/main" id="{5C623F9E-EDC0-904B-B334-9BDB1743F7FE}"/>
              </a:ext>
            </a:extLst>
          </p:cNvPr>
          <p:cNvSpPr>
            <a:spLocks noGrp="1"/>
          </p:cNvSpPr>
          <p:nvPr>
            <p:ph idx="1"/>
          </p:nvPr>
        </p:nvSpPr>
        <p:spPr>
          <a:xfrm>
            <a:off x="872836" y="1911928"/>
            <a:ext cx="10972799" cy="4267200"/>
          </a:xfrm>
        </p:spPr>
        <p:txBody>
          <a:bodyPr>
            <a:normAutofit fontScale="40000" lnSpcReduction="20000"/>
          </a:bodyPr>
          <a:lstStyle/>
          <a:p>
            <a:r>
              <a:rPr lang="en-US" sz="7300" dirty="0"/>
              <a:t>Always put the date and subject at the top of your notes.</a:t>
            </a:r>
          </a:p>
          <a:p>
            <a:r>
              <a:rPr lang="en-US" sz="7300" dirty="0"/>
              <a:t>Do NOT take notes on every word you hear. </a:t>
            </a:r>
          </a:p>
          <a:p>
            <a:r>
              <a:rPr lang="en-US" sz="7300" dirty="0"/>
              <a:t>Take notes on what you don’t know If you already know something, you do not need to write it down! </a:t>
            </a:r>
          </a:p>
          <a:p>
            <a:r>
              <a:rPr lang="en-US" sz="7300" dirty="0"/>
              <a:t>Avoid complete sentences. </a:t>
            </a:r>
          </a:p>
          <a:p>
            <a:r>
              <a:rPr lang="en-US" sz="7300" dirty="0"/>
              <a:t>Leave space between different ideas. </a:t>
            </a:r>
          </a:p>
          <a:p>
            <a:r>
              <a:rPr lang="en-US" sz="7300" dirty="0"/>
              <a:t>Develop a shorthand so you can write more quickly. </a:t>
            </a:r>
          </a:p>
          <a:p>
            <a:pPr marL="0" indent="0">
              <a:buNone/>
            </a:pPr>
            <a:endParaRPr lang="en-US" sz="4400" b="1" dirty="0"/>
          </a:p>
          <a:p>
            <a:endParaRPr lang="en-US" sz="4400" dirty="0"/>
          </a:p>
        </p:txBody>
      </p:sp>
      <p:pic>
        <p:nvPicPr>
          <p:cNvPr id="4" name="Graphic 3" descr="House">
            <a:hlinkClick r:id="rId2" action="ppaction://hlinksldjump"/>
            <a:extLst>
              <a:ext uri="{FF2B5EF4-FFF2-40B4-BE49-F238E27FC236}">
                <a16:creationId xmlns:a16="http://schemas.microsoft.com/office/drawing/2014/main" id="{4011E672-2EB4-774F-AA7E-0DBB1CB0C3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009355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EC20B-6E39-F64A-A17C-54C6847CA57C}"/>
              </a:ext>
            </a:extLst>
          </p:cNvPr>
          <p:cNvSpPr>
            <a:spLocks noGrp="1"/>
          </p:cNvSpPr>
          <p:nvPr>
            <p:ph type="title"/>
          </p:nvPr>
        </p:nvSpPr>
        <p:spPr/>
        <p:txBody>
          <a:bodyPr/>
          <a:lstStyle/>
          <a:p>
            <a:r>
              <a:rPr lang="en-US" dirty="0"/>
              <a:t>Question 4 - $50</a:t>
            </a:r>
          </a:p>
        </p:txBody>
      </p:sp>
      <p:sp>
        <p:nvSpPr>
          <p:cNvPr id="3" name="Content Placeholder 2">
            <a:extLst>
              <a:ext uri="{FF2B5EF4-FFF2-40B4-BE49-F238E27FC236}">
                <a16:creationId xmlns:a16="http://schemas.microsoft.com/office/drawing/2014/main" id="{1425439B-2494-7B46-BC92-FDC48A4FD093}"/>
              </a:ext>
            </a:extLst>
          </p:cNvPr>
          <p:cNvSpPr>
            <a:spLocks noGrp="1"/>
          </p:cNvSpPr>
          <p:nvPr>
            <p:ph idx="1"/>
          </p:nvPr>
        </p:nvSpPr>
        <p:spPr/>
        <p:txBody>
          <a:bodyPr>
            <a:normAutofit/>
          </a:bodyPr>
          <a:lstStyle/>
          <a:p>
            <a:r>
              <a:rPr lang="en-US" sz="4400" dirty="0"/>
              <a:t>What is the difference between verbal and non-verbal cues? What are some examples?</a:t>
            </a:r>
          </a:p>
        </p:txBody>
      </p:sp>
    </p:spTree>
    <p:extLst>
      <p:ext uri="{BB962C8B-B14F-4D97-AF65-F5344CB8AC3E}">
        <p14:creationId xmlns:p14="http://schemas.microsoft.com/office/powerpoint/2010/main" val="39587133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EA294-7C37-7849-B57B-2A78BC34327F}"/>
              </a:ext>
            </a:extLst>
          </p:cNvPr>
          <p:cNvSpPr>
            <a:spLocks noGrp="1"/>
          </p:cNvSpPr>
          <p:nvPr>
            <p:ph type="title"/>
          </p:nvPr>
        </p:nvSpPr>
        <p:spPr/>
        <p:txBody>
          <a:bodyPr/>
          <a:lstStyle/>
          <a:p>
            <a:r>
              <a:rPr lang="en-US" dirty="0"/>
              <a:t>Answer question 4 - $50 </a:t>
            </a:r>
          </a:p>
        </p:txBody>
      </p:sp>
      <p:sp>
        <p:nvSpPr>
          <p:cNvPr id="3" name="Content Placeholder 2">
            <a:extLst>
              <a:ext uri="{FF2B5EF4-FFF2-40B4-BE49-F238E27FC236}">
                <a16:creationId xmlns:a16="http://schemas.microsoft.com/office/drawing/2014/main" id="{5AA3E2E9-0EEE-344A-AB5A-489DF2FC97A6}"/>
              </a:ext>
            </a:extLst>
          </p:cNvPr>
          <p:cNvSpPr>
            <a:spLocks noGrp="1"/>
          </p:cNvSpPr>
          <p:nvPr>
            <p:ph idx="1"/>
          </p:nvPr>
        </p:nvSpPr>
        <p:spPr>
          <a:xfrm>
            <a:off x="878653" y="1892410"/>
            <a:ext cx="10594427" cy="4303437"/>
          </a:xfrm>
        </p:spPr>
        <p:txBody>
          <a:bodyPr>
            <a:noAutofit/>
          </a:bodyPr>
          <a:lstStyle/>
          <a:p>
            <a:r>
              <a:rPr lang="en-US" sz="2500" b="1" dirty="0"/>
              <a:t>Verbal cues </a:t>
            </a:r>
            <a:r>
              <a:rPr lang="en-US" sz="2500" dirty="0">
                <a:sym typeface="Wingdings" pitchFamily="2" charset="2"/>
              </a:rPr>
              <a:t> </a:t>
            </a:r>
            <a:r>
              <a:rPr lang="en-US" sz="2500" dirty="0"/>
              <a:t> includes sounds, words, or speaking. Tone of voice, volume, and pitch. </a:t>
            </a:r>
          </a:p>
          <a:p>
            <a:pPr>
              <a:buFont typeface="Courier New" panose="02070309020205020404" pitchFamily="49" charset="0"/>
              <a:buChar char="o"/>
            </a:pPr>
            <a:r>
              <a:rPr lang="en-US" sz="2500" dirty="0"/>
              <a:t> For example:  pauses and repetition, emphasis- (loudness, slower speed),  Phrases like to summarize, most importantly, etc.. </a:t>
            </a:r>
          </a:p>
          <a:p>
            <a:pPr marL="742950" lvl="1" indent="-285750"/>
            <a:endParaRPr lang="en-US" sz="2500" dirty="0"/>
          </a:p>
          <a:p>
            <a:r>
              <a:rPr lang="en-US" sz="2500" b="1" dirty="0"/>
              <a:t>Non-verbal  cues </a:t>
            </a:r>
            <a:r>
              <a:rPr lang="en-US" sz="2500" dirty="0">
                <a:sym typeface="Wingdings" pitchFamily="2" charset="2"/>
              </a:rPr>
              <a:t> </a:t>
            </a:r>
            <a:r>
              <a:rPr lang="en-US" sz="2500" dirty="0"/>
              <a:t>includes gestures, facial expressions, body movement, timing, touch, and anything else done without speaking.</a:t>
            </a:r>
          </a:p>
          <a:p>
            <a:pPr>
              <a:buFont typeface="Courier New" panose="02070309020205020404" pitchFamily="49" charset="0"/>
              <a:buChar char="o"/>
            </a:pPr>
            <a:r>
              <a:rPr lang="en-US" sz="2500" dirty="0"/>
              <a:t> For example: things written on the whiteboard, gestures, eye contact </a:t>
            </a:r>
          </a:p>
        </p:txBody>
      </p:sp>
      <p:pic>
        <p:nvPicPr>
          <p:cNvPr id="4" name="Graphic 3" descr="House">
            <a:hlinkClick r:id="rId2" action="ppaction://hlinksldjump"/>
            <a:extLst>
              <a:ext uri="{FF2B5EF4-FFF2-40B4-BE49-F238E27FC236}">
                <a16:creationId xmlns:a16="http://schemas.microsoft.com/office/drawing/2014/main" id="{DC37A742-1C93-3949-825C-A99A0599306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7741955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AA4AE-09AF-E64A-9EE7-9EFC701B7B32}"/>
              </a:ext>
            </a:extLst>
          </p:cNvPr>
          <p:cNvSpPr>
            <a:spLocks noGrp="1"/>
          </p:cNvSpPr>
          <p:nvPr>
            <p:ph type="title"/>
          </p:nvPr>
        </p:nvSpPr>
        <p:spPr/>
        <p:txBody>
          <a:bodyPr/>
          <a:lstStyle/>
          <a:p>
            <a:r>
              <a:rPr lang="en-US" dirty="0"/>
              <a:t>Question 5 - $10</a:t>
            </a:r>
          </a:p>
        </p:txBody>
      </p:sp>
      <p:sp>
        <p:nvSpPr>
          <p:cNvPr id="3" name="Content Placeholder 2">
            <a:extLst>
              <a:ext uri="{FF2B5EF4-FFF2-40B4-BE49-F238E27FC236}">
                <a16:creationId xmlns:a16="http://schemas.microsoft.com/office/drawing/2014/main" id="{665CD888-141D-B844-8EC1-0C9894934A33}"/>
              </a:ext>
            </a:extLst>
          </p:cNvPr>
          <p:cNvSpPr>
            <a:spLocks noGrp="1"/>
          </p:cNvSpPr>
          <p:nvPr>
            <p:ph idx="1"/>
          </p:nvPr>
        </p:nvSpPr>
        <p:spPr/>
        <p:txBody>
          <a:bodyPr>
            <a:normAutofit/>
          </a:bodyPr>
          <a:lstStyle/>
          <a:p>
            <a:r>
              <a:rPr lang="en-US" sz="4400" dirty="0"/>
              <a:t>What is speed reading?</a:t>
            </a:r>
          </a:p>
        </p:txBody>
      </p:sp>
    </p:spTree>
    <p:extLst>
      <p:ext uri="{BB962C8B-B14F-4D97-AF65-F5344CB8AC3E}">
        <p14:creationId xmlns:p14="http://schemas.microsoft.com/office/powerpoint/2010/main" val="21677006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5552D-78C9-9A4A-8CD5-E0805F7B1864}"/>
              </a:ext>
            </a:extLst>
          </p:cNvPr>
          <p:cNvSpPr>
            <a:spLocks noGrp="1"/>
          </p:cNvSpPr>
          <p:nvPr>
            <p:ph type="title"/>
          </p:nvPr>
        </p:nvSpPr>
        <p:spPr/>
        <p:txBody>
          <a:bodyPr/>
          <a:lstStyle/>
          <a:p>
            <a:r>
              <a:rPr lang="en-US" dirty="0"/>
              <a:t>Answer Question 5 - $10</a:t>
            </a:r>
          </a:p>
        </p:txBody>
      </p:sp>
      <p:sp>
        <p:nvSpPr>
          <p:cNvPr id="3" name="Content Placeholder 2">
            <a:extLst>
              <a:ext uri="{FF2B5EF4-FFF2-40B4-BE49-F238E27FC236}">
                <a16:creationId xmlns:a16="http://schemas.microsoft.com/office/drawing/2014/main" id="{773D186F-A469-0E4B-99B4-C314E2451E63}"/>
              </a:ext>
            </a:extLst>
          </p:cNvPr>
          <p:cNvSpPr>
            <a:spLocks noGrp="1"/>
          </p:cNvSpPr>
          <p:nvPr>
            <p:ph idx="1"/>
          </p:nvPr>
        </p:nvSpPr>
        <p:spPr/>
        <p:txBody>
          <a:bodyPr>
            <a:normAutofit/>
          </a:bodyPr>
          <a:lstStyle/>
          <a:p>
            <a:r>
              <a:rPr lang="en-US" sz="4400" dirty="0"/>
              <a:t>Speed reading is a function of the number of eye fixations, or momentary stops, which you experience as you move your eyes across a line of writing. </a:t>
            </a:r>
          </a:p>
          <a:p>
            <a:endParaRPr lang="en-US" sz="4400" dirty="0"/>
          </a:p>
        </p:txBody>
      </p:sp>
      <p:pic>
        <p:nvPicPr>
          <p:cNvPr id="4" name="Graphic 3" descr="House">
            <a:hlinkClick r:id="rId2" action="ppaction://hlinksldjump"/>
            <a:extLst>
              <a:ext uri="{FF2B5EF4-FFF2-40B4-BE49-F238E27FC236}">
                <a16:creationId xmlns:a16="http://schemas.microsoft.com/office/drawing/2014/main" id="{FE1FE91A-6498-F54B-8CB0-FC2BA9D1AD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1801176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041F3-7DCF-3349-AE03-4F09BCC126B7}"/>
              </a:ext>
            </a:extLst>
          </p:cNvPr>
          <p:cNvSpPr>
            <a:spLocks noGrp="1"/>
          </p:cNvSpPr>
          <p:nvPr>
            <p:ph type="title"/>
          </p:nvPr>
        </p:nvSpPr>
        <p:spPr/>
        <p:txBody>
          <a:bodyPr/>
          <a:lstStyle/>
          <a:p>
            <a:r>
              <a:rPr lang="en-US" dirty="0"/>
              <a:t>Question 5 - $20</a:t>
            </a:r>
          </a:p>
        </p:txBody>
      </p:sp>
      <p:sp>
        <p:nvSpPr>
          <p:cNvPr id="3" name="Content Placeholder 2">
            <a:extLst>
              <a:ext uri="{FF2B5EF4-FFF2-40B4-BE49-F238E27FC236}">
                <a16:creationId xmlns:a16="http://schemas.microsoft.com/office/drawing/2014/main" id="{958A3DCB-A275-654F-A736-DD5B5D7BCBC6}"/>
              </a:ext>
            </a:extLst>
          </p:cNvPr>
          <p:cNvSpPr>
            <a:spLocks noGrp="1"/>
          </p:cNvSpPr>
          <p:nvPr>
            <p:ph idx="1"/>
          </p:nvPr>
        </p:nvSpPr>
        <p:spPr/>
        <p:txBody>
          <a:bodyPr>
            <a:normAutofit/>
          </a:bodyPr>
          <a:lstStyle/>
          <a:p>
            <a:r>
              <a:rPr lang="en-US" sz="4400" dirty="0"/>
              <a:t>What is the difference between skimming and scanning?</a:t>
            </a:r>
          </a:p>
        </p:txBody>
      </p:sp>
    </p:spTree>
    <p:extLst>
      <p:ext uri="{BB962C8B-B14F-4D97-AF65-F5344CB8AC3E}">
        <p14:creationId xmlns:p14="http://schemas.microsoft.com/office/powerpoint/2010/main" val="29223953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987D4-2048-A14B-909F-6473FA60A4AD}"/>
              </a:ext>
            </a:extLst>
          </p:cNvPr>
          <p:cNvSpPr>
            <a:spLocks noGrp="1"/>
          </p:cNvSpPr>
          <p:nvPr>
            <p:ph type="title"/>
          </p:nvPr>
        </p:nvSpPr>
        <p:spPr/>
        <p:txBody>
          <a:bodyPr/>
          <a:lstStyle/>
          <a:p>
            <a:r>
              <a:rPr lang="en-US" dirty="0"/>
              <a:t>Answer Question 5 - $20</a:t>
            </a:r>
          </a:p>
        </p:txBody>
      </p:sp>
      <p:sp>
        <p:nvSpPr>
          <p:cNvPr id="3" name="Content Placeholder 2">
            <a:extLst>
              <a:ext uri="{FF2B5EF4-FFF2-40B4-BE49-F238E27FC236}">
                <a16:creationId xmlns:a16="http://schemas.microsoft.com/office/drawing/2014/main" id="{75B6E169-61A4-A242-9C1F-8017C62D8A08}"/>
              </a:ext>
            </a:extLst>
          </p:cNvPr>
          <p:cNvSpPr>
            <a:spLocks noGrp="1"/>
          </p:cNvSpPr>
          <p:nvPr>
            <p:ph idx="1"/>
          </p:nvPr>
        </p:nvSpPr>
        <p:spPr/>
        <p:txBody>
          <a:bodyPr>
            <a:normAutofit/>
          </a:bodyPr>
          <a:lstStyle/>
          <a:p>
            <a:r>
              <a:rPr lang="en-US" sz="4400" b="1" dirty="0"/>
              <a:t>Skimming</a:t>
            </a:r>
            <a:r>
              <a:rPr lang="en-US" sz="4400" dirty="0"/>
              <a:t> is reading rapidly in order to get a general overview of the material. </a:t>
            </a:r>
          </a:p>
          <a:p>
            <a:r>
              <a:rPr lang="en-US" sz="4400" b="1" dirty="0"/>
              <a:t>Scanning</a:t>
            </a:r>
            <a:r>
              <a:rPr lang="en-US" sz="4400" dirty="0"/>
              <a:t> is reading rapidly in order to find specific facts.</a:t>
            </a:r>
          </a:p>
        </p:txBody>
      </p:sp>
      <p:pic>
        <p:nvPicPr>
          <p:cNvPr id="4" name="Graphic 3" descr="House">
            <a:hlinkClick r:id="rId2" action="ppaction://hlinksldjump"/>
            <a:extLst>
              <a:ext uri="{FF2B5EF4-FFF2-40B4-BE49-F238E27FC236}">
                <a16:creationId xmlns:a16="http://schemas.microsoft.com/office/drawing/2014/main" id="{73912653-2CE9-9A44-A9B2-734CF9B8398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1605666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E82F6-6D28-8943-BBEA-1B18E5D5E81C}"/>
              </a:ext>
            </a:extLst>
          </p:cNvPr>
          <p:cNvSpPr>
            <a:spLocks noGrp="1"/>
          </p:cNvSpPr>
          <p:nvPr>
            <p:ph type="title"/>
          </p:nvPr>
        </p:nvSpPr>
        <p:spPr/>
        <p:txBody>
          <a:bodyPr/>
          <a:lstStyle/>
          <a:p>
            <a:r>
              <a:rPr lang="en-US" dirty="0"/>
              <a:t>Question 5 - $30</a:t>
            </a:r>
          </a:p>
        </p:txBody>
      </p:sp>
      <p:sp>
        <p:nvSpPr>
          <p:cNvPr id="3" name="Content Placeholder 2">
            <a:extLst>
              <a:ext uri="{FF2B5EF4-FFF2-40B4-BE49-F238E27FC236}">
                <a16:creationId xmlns:a16="http://schemas.microsoft.com/office/drawing/2014/main" id="{6FF6E2DE-86E9-8A42-BD2E-3F37AFCBFF94}"/>
              </a:ext>
            </a:extLst>
          </p:cNvPr>
          <p:cNvSpPr>
            <a:spLocks noGrp="1"/>
          </p:cNvSpPr>
          <p:nvPr>
            <p:ph idx="1"/>
          </p:nvPr>
        </p:nvSpPr>
        <p:spPr/>
        <p:txBody>
          <a:bodyPr>
            <a:normAutofit/>
          </a:bodyPr>
          <a:lstStyle/>
          <a:p>
            <a:r>
              <a:rPr lang="en-US" sz="4400" dirty="0"/>
              <a:t>How is the Magnetic Technique used?</a:t>
            </a:r>
          </a:p>
        </p:txBody>
      </p:sp>
    </p:spTree>
    <p:extLst>
      <p:ext uri="{BB962C8B-B14F-4D97-AF65-F5344CB8AC3E}">
        <p14:creationId xmlns:p14="http://schemas.microsoft.com/office/powerpoint/2010/main" val="41795434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B951A-0FA4-6941-BD9B-CEC3A08A29CA}"/>
              </a:ext>
            </a:extLst>
          </p:cNvPr>
          <p:cNvSpPr>
            <a:spLocks noGrp="1"/>
          </p:cNvSpPr>
          <p:nvPr>
            <p:ph type="title"/>
          </p:nvPr>
        </p:nvSpPr>
        <p:spPr/>
        <p:txBody>
          <a:bodyPr/>
          <a:lstStyle/>
          <a:p>
            <a:r>
              <a:rPr lang="en-US" dirty="0"/>
              <a:t>Answer question - $30</a:t>
            </a:r>
          </a:p>
        </p:txBody>
      </p:sp>
      <p:sp>
        <p:nvSpPr>
          <p:cNvPr id="3" name="Content Placeholder 2">
            <a:extLst>
              <a:ext uri="{FF2B5EF4-FFF2-40B4-BE49-F238E27FC236}">
                <a16:creationId xmlns:a16="http://schemas.microsoft.com/office/drawing/2014/main" id="{41A6F15D-9396-3946-BB13-EED1F235EBAE}"/>
              </a:ext>
            </a:extLst>
          </p:cNvPr>
          <p:cNvSpPr>
            <a:spLocks noGrp="1"/>
          </p:cNvSpPr>
          <p:nvPr>
            <p:ph idx="1"/>
          </p:nvPr>
        </p:nvSpPr>
        <p:spPr>
          <a:xfrm>
            <a:off x="936461" y="2018535"/>
            <a:ext cx="9905999" cy="4329114"/>
          </a:xfrm>
        </p:spPr>
        <p:txBody>
          <a:bodyPr>
            <a:noAutofit/>
          </a:bodyPr>
          <a:lstStyle/>
          <a:p>
            <a:r>
              <a:rPr lang="en-US" sz="4400" dirty="0"/>
              <a:t>Thinking of your eyes as </a:t>
            </a:r>
            <a:r>
              <a:rPr lang="en-US" sz="4400" b="1" dirty="0"/>
              <a:t>magnets</a:t>
            </a:r>
            <a:r>
              <a:rPr lang="en-US" sz="4400" dirty="0"/>
              <a:t> and running them down the page. </a:t>
            </a:r>
          </a:p>
          <a:p>
            <a:r>
              <a:rPr lang="en-US" sz="4400" dirty="0"/>
              <a:t>Allow them to be drawn to </a:t>
            </a:r>
            <a:r>
              <a:rPr lang="en-US" sz="4400" b="1" dirty="0"/>
              <a:t>bold-face print</a:t>
            </a:r>
            <a:r>
              <a:rPr lang="en-US" sz="4400" dirty="0"/>
              <a:t>, </a:t>
            </a:r>
            <a:r>
              <a:rPr lang="en-US" sz="4400" i="1" dirty="0"/>
              <a:t>italics</a:t>
            </a:r>
            <a:r>
              <a:rPr lang="en-US" sz="4400" dirty="0"/>
              <a:t>, or any other terms which stand out from the surrounding text. </a:t>
            </a:r>
          </a:p>
          <a:p>
            <a:endParaRPr lang="en-US" sz="4400" dirty="0"/>
          </a:p>
        </p:txBody>
      </p:sp>
      <p:pic>
        <p:nvPicPr>
          <p:cNvPr id="4" name="Graphic 3" descr="House">
            <a:hlinkClick r:id="rId2" action="ppaction://hlinksldjump"/>
            <a:extLst>
              <a:ext uri="{FF2B5EF4-FFF2-40B4-BE49-F238E27FC236}">
                <a16:creationId xmlns:a16="http://schemas.microsoft.com/office/drawing/2014/main" id="{BDEC6E60-6F34-324F-BA9B-227688B3DAD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4605991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28129-5AD8-EA48-B459-BD383A9F3558}"/>
              </a:ext>
            </a:extLst>
          </p:cNvPr>
          <p:cNvSpPr>
            <a:spLocks noGrp="1"/>
          </p:cNvSpPr>
          <p:nvPr>
            <p:ph type="title"/>
          </p:nvPr>
        </p:nvSpPr>
        <p:spPr/>
        <p:txBody>
          <a:bodyPr/>
          <a:lstStyle/>
          <a:p>
            <a:r>
              <a:rPr lang="en-US" dirty="0"/>
              <a:t>Question 5 - $40</a:t>
            </a:r>
          </a:p>
        </p:txBody>
      </p:sp>
      <p:sp>
        <p:nvSpPr>
          <p:cNvPr id="3" name="Content Placeholder 2">
            <a:extLst>
              <a:ext uri="{FF2B5EF4-FFF2-40B4-BE49-F238E27FC236}">
                <a16:creationId xmlns:a16="http://schemas.microsoft.com/office/drawing/2014/main" id="{D3F1E0DB-B2E5-3D48-A319-DFFB8EF88D3F}"/>
              </a:ext>
            </a:extLst>
          </p:cNvPr>
          <p:cNvSpPr>
            <a:spLocks noGrp="1"/>
          </p:cNvSpPr>
          <p:nvPr>
            <p:ph idx="1"/>
          </p:nvPr>
        </p:nvSpPr>
        <p:spPr/>
        <p:txBody>
          <a:bodyPr>
            <a:normAutofit/>
          </a:bodyPr>
          <a:lstStyle/>
          <a:p>
            <a:r>
              <a:rPr lang="en-US" sz="4400" dirty="0"/>
              <a:t>What are some Do’s and Don'ts of reading?</a:t>
            </a:r>
          </a:p>
        </p:txBody>
      </p:sp>
    </p:spTree>
    <p:extLst>
      <p:ext uri="{BB962C8B-B14F-4D97-AF65-F5344CB8AC3E}">
        <p14:creationId xmlns:p14="http://schemas.microsoft.com/office/powerpoint/2010/main" val="3319778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$20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is procrastination? How can we prevent ourselves from procrastinating? (Provide 3 strategies)</a:t>
            </a:r>
          </a:p>
        </p:txBody>
      </p:sp>
    </p:spTree>
    <p:extLst>
      <p:ext uri="{BB962C8B-B14F-4D97-AF65-F5344CB8AC3E}">
        <p14:creationId xmlns:p14="http://schemas.microsoft.com/office/powerpoint/2010/main" val="3152163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1B8E5-D4AF-674C-BAC4-B0FF80A9F7A7}"/>
              </a:ext>
            </a:extLst>
          </p:cNvPr>
          <p:cNvSpPr>
            <a:spLocks noGrp="1"/>
          </p:cNvSpPr>
          <p:nvPr>
            <p:ph type="title"/>
          </p:nvPr>
        </p:nvSpPr>
        <p:spPr/>
        <p:txBody>
          <a:bodyPr/>
          <a:lstStyle/>
          <a:p>
            <a:r>
              <a:rPr lang="en-US" dirty="0"/>
              <a:t>Answer question 5 - $40</a:t>
            </a:r>
          </a:p>
        </p:txBody>
      </p:sp>
      <p:sp>
        <p:nvSpPr>
          <p:cNvPr id="3" name="Content Placeholder 2">
            <a:extLst>
              <a:ext uri="{FF2B5EF4-FFF2-40B4-BE49-F238E27FC236}">
                <a16:creationId xmlns:a16="http://schemas.microsoft.com/office/drawing/2014/main" id="{BB2A1231-8E12-8641-B4F3-F49C43A964D2}"/>
              </a:ext>
            </a:extLst>
          </p:cNvPr>
          <p:cNvSpPr>
            <a:spLocks noGrp="1"/>
          </p:cNvSpPr>
          <p:nvPr>
            <p:ph idx="1"/>
          </p:nvPr>
        </p:nvSpPr>
        <p:spPr>
          <a:xfrm>
            <a:off x="756746" y="1828799"/>
            <a:ext cx="11435254" cy="4587765"/>
          </a:xfrm>
        </p:spPr>
        <p:txBody>
          <a:bodyPr>
            <a:normAutofit fontScale="92500" lnSpcReduction="20000"/>
          </a:bodyPr>
          <a:lstStyle/>
          <a:p>
            <a:r>
              <a:rPr lang="en-US" sz="2700" b="1" dirty="0"/>
              <a:t>Do: </a:t>
            </a:r>
            <a:r>
              <a:rPr lang="en-US" sz="2700" dirty="0"/>
              <a:t>Read with purpose (actively) </a:t>
            </a:r>
          </a:p>
          <a:p>
            <a:r>
              <a:rPr lang="en-US" sz="2700" dirty="0"/>
              <a:t>Write while you read—take notes, outline the text, underline, etc. </a:t>
            </a:r>
          </a:p>
          <a:p>
            <a:r>
              <a:rPr lang="en-US" sz="2700" dirty="0"/>
              <a:t>Make sure you understand—ask yourself questions, go back over important parts of the text </a:t>
            </a:r>
          </a:p>
          <a:p>
            <a:pPr marL="0" indent="0">
              <a:buNone/>
            </a:pPr>
            <a:endParaRPr lang="en-US" sz="2700" dirty="0"/>
          </a:p>
          <a:p>
            <a:r>
              <a:rPr lang="en-US" sz="2700" b="1" dirty="0"/>
              <a:t>Don’t: </a:t>
            </a:r>
            <a:r>
              <a:rPr lang="en-US" sz="2700" dirty="0"/>
              <a:t>Read passively and mark up a page randomly so it looks like you did the reading </a:t>
            </a:r>
          </a:p>
          <a:p>
            <a:r>
              <a:rPr lang="en-US" sz="2700" dirty="0"/>
              <a:t>Let yourself get distracted </a:t>
            </a:r>
          </a:p>
          <a:p>
            <a:r>
              <a:rPr lang="en-US" sz="2700" dirty="0"/>
              <a:t>Read too fast</a:t>
            </a:r>
          </a:p>
          <a:p>
            <a:endParaRPr lang="en-US" dirty="0"/>
          </a:p>
        </p:txBody>
      </p:sp>
      <p:pic>
        <p:nvPicPr>
          <p:cNvPr id="4" name="Graphic 3" descr="House">
            <a:hlinkClick r:id="rId2" action="ppaction://hlinksldjump"/>
            <a:extLst>
              <a:ext uri="{FF2B5EF4-FFF2-40B4-BE49-F238E27FC236}">
                <a16:creationId xmlns:a16="http://schemas.microsoft.com/office/drawing/2014/main" id="{DFDFBE01-FC4E-704C-803D-8BC3D6D5BE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0820996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E415C-BB0F-2043-9B9A-97F15FDB0D32}"/>
              </a:ext>
            </a:extLst>
          </p:cNvPr>
          <p:cNvSpPr>
            <a:spLocks noGrp="1"/>
          </p:cNvSpPr>
          <p:nvPr>
            <p:ph type="title"/>
          </p:nvPr>
        </p:nvSpPr>
        <p:spPr/>
        <p:txBody>
          <a:bodyPr/>
          <a:lstStyle/>
          <a:p>
            <a:r>
              <a:rPr lang="en-US" dirty="0"/>
              <a:t>Question 5 - $50</a:t>
            </a:r>
          </a:p>
        </p:txBody>
      </p:sp>
      <p:sp>
        <p:nvSpPr>
          <p:cNvPr id="3" name="Content Placeholder 2">
            <a:extLst>
              <a:ext uri="{FF2B5EF4-FFF2-40B4-BE49-F238E27FC236}">
                <a16:creationId xmlns:a16="http://schemas.microsoft.com/office/drawing/2014/main" id="{2514BF2B-057E-204E-905F-C0F12AA6235F}"/>
              </a:ext>
            </a:extLst>
          </p:cNvPr>
          <p:cNvSpPr>
            <a:spLocks noGrp="1"/>
          </p:cNvSpPr>
          <p:nvPr>
            <p:ph idx="1"/>
          </p:nvPr>
        </p:nvSpPr>
        <p:spPr/>
        <p:txBody>
          <a:bodyPr>
            <a:normAutofit/>
          </a:bodyPr>
          <a:lstStyle/>
          <a:p>
            <a:r>
              <a:rPr lang="en-US" sz="4400" dirty="0"/>
              <a:t>What are examples of maps you can use to reorganize what you read?</a:t>
            </a:r>
          </a:p>
        </p:txBody>
      </p:sp>
    </p:spTree>
    <p:extLst>
      <p:ext uri="{BB962C8B-B14F-4D97-AF65-F5344CB8AC3E}">
        <p14:creationId xmlns:p14="http://schemas.microsoft.com/office/powerpoint/2010/main" val="36725677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EBA9C-40E9-C648-8248-4A34AD4ABCD0}"/>
              </a:ext>
            </a:extLst>
          </p:cNvPr>
          <p:cNvSpPr>
            <a:spLocks noGrp="1"/>
          </p:cNvSpPr>
          <p:nvPr>
            <p:ph type="title"/>
          </p:nvPr>
        </p:nvSpPr>
        <p:spPr/>
        <p:txBody>
          <a:bodyPr/>
          <a:lstStyle/>
          <a:p>
            <a:r>
              <a:rPr lang="en-US" dirty="0"/>
              <a:t>Answer question 5 - $50</a:t>
            </a:r>
          </a:p>
        </p:txBody>
      </p:sp>
      <p:sp>
        <p:nvSpPr>
          <p:cNvPr id="3" name="Content Placeholder 2">
            <a:extLst>
              <a:ext uri="{FF2B5EF4-FFF2-40B4-BE49-F238E27FC236}">
                <a16:creationId xmlns:a16="http://schemas.microsoft.com/office/drawing/2014/main" id="{4C6E66F4-3FF9-BB45-A866-1301DF186897}"/>
              </a:ext>
            </a:extLst>
          </p:cNvPr>
          <p:cNvSpPr>
            <a:spLocks noGrp="1"/>
          </p:cNvSpPr>
          <p:nvPr>
            <p:ph idx="1"/>
          </p:nvPr>
        </p:nvSpPr>
        <p:spPr/>
        <p:txBody>
          <a:bodyPr>
            <a:normAutofit lnSpcReduction="10000"/>
          </a:bodyPr>
          <a:lstStyle/>
          <a:p>
            <a:pPr>
              <a:buFont typeface="Wingdings" pitchFamily="2" charset="2"/>
              <a:buChar char="ü"/>
            </a:pPr>
            <a:r>
              <a:rPr lang="en-US" sz="4400" b="1" dirty="0"/>
              <a:t>Simple Chart </a:t>
            </a:r>
          </a:p>
          <a:p>
            <a:pPr>
              <a:buFont typeface="Wingdings" pitchFamily="2" charset="2"/>
              <a:buChar char="ü"/>
            </a:pPr>
            <a:r>
              <a:rPr lang="en-US" sz="4400" b="1" dirty="0"/>
              <a:t>Spider Chart </a:t>
            </a:r>
          </a:p>
          <a:p>
            <a:pPr>
              <a:buFont typeface="Wingdings" pitchFamily="2" charset="2"/>
              <a:buChar char="ü"/>
            </a:pPr>
            <a:r>
              <a:rPr lang="en-US" sz="4400" b="1" dirty="0"/>
              <a:t>Venn diagram </a:t>
            </a:r>
          </a:p>
          <a:p>
            <a:pPr>
              <a:buFont typeface="Wingdings" pitchFamily="2" charset="2"/>
              <a:buChar char="ü"/>
            </a:pPr>
            <a:r>
              <a:rPr lang="en-US" sz="4400" b="1" dirty="0"/>
              <a:t>Chain Trees</a:t>
            </a:r>
          </a:p>
          <a:p>
            <a:endParaRPr lang="en-US" sz="4400" dirty="0"/>
          </a:p>
        </p:txBody>
      </p:sp>
      <p:pic>
        <p:nvPicPr>
          <p:cNvPr id="4" name="Graphic 3" descr="House">
            <a:hlinkClick r:id="rId2" action="ppaction://hlinksldjump"/>
            <a:extLst>
              <a:ext uri="{FF2B5EF4-FFF2-40B4-BE49-F238E27FC236}">
                <a16:creationId xmlns:a16="http://schemas.microsoft.com/office/drawing/2014/main" id="{65F41CA4-A45C-1D40-BD3E-EC21C3F12C5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7825697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724B7-9EED-1F47-8C6A-4A5BF3553268}"/>
              </a:ext>
            </a:extLst>
          </p:cNvPr>
          <p:cNvSpPr>
            <a:spLocks noGrp="1"/>
          </p:cNvSpPr>
          <p:nvPr>
            <p:ph type="title"/>
          </p:nvPr>
        </p:nvSpPr>
        <p:spPr/>
        <p:txBody>
          <a:bodyPr/>
          <a:lstStyle/>
          <a:p>
            <a:r>
              <a:rPr lang="en-US" dirty="0"/>
              <a:t>Question 6 - $10</a:t>
            </a:r>
          </a:p>
        </p:txBody>
      </p:sp>
      <p:sp>
        <p:nvSpPr>
          <p:cNvPr id="3" name="Content Placeholder 2">
            <a:extLst>
              <a:ext uri="{FF2B5EF4-FFF2-40B4-BE49-F238E27FC236}">
                <a16:creationId xmlns:a16="http://schemas.microsoft.com/office/drawing/2014/main" id="{221AA732-AD6A-DC4D-AC74-CAA068DA09FF}"/>
              </a:ext>
            </a:extLst>
          </p:cNvPr>
          <p:cNvSpPr>
            <a:spLocks noGrp="1"/>
          </p:cNvSpPr>
          <p:nvPr>
            <p:ph idx="1"/>
          </p:nvPr>
        </p:nvSpPr>
        <p:spPr/>
        <p:txBody>
          <a:bodyPr>
            <a:noAutofit/>
          </a:bodyPr>
          <a:lstStyle/>
          <a:p>
            <a:r>
              <a:rPr lang="en-US" sz="4400" dirty="0"/>
              <a:t>What is the first thing you should do before writing an essay?</a:t>
            </a:r>
          </a:p>
          <a:p>
            <a:endParaRPr lang="en-US" sz="4400" dirty="0"/>
          </a:p>
        </p:txBody>
      </p:sp>
    </p:spTree>
    <p:extLst>
      <p:ext uri="{BB962C8B-B14F-4D97-AF65-F5344CB8AC3E}">
        <p14:creationId xmlns:p14="http://schemas.microsoft.com/office/powerpoint/2010/main" val="13376518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C1FA6-06E2-C147-90DD-A8459EF2F772}"/>
              </a:ext>
            </a:extLst>
          </p:cNvPr>
          <p:cNvSpPr>
            <a:spLocks noGrp="1"/>
          </p:cNvSpPr>
          <p:nvPr>
            <p:ph type="title"/>
          </p:nvPr>
        </p:nvSpPr>
        <p:spPr/>
        <p:txBody>
          <a:bodyPr/>
          <a:lstStyle/>
          <a:p>
            <a:r>
              <a:rPr lang="en-US" dirty="0"/>
              <a:t>Answer question 6 - $10</a:t>
            </a:r>
          </a:p>
        </p:txBody>
      </p:sp>
      <p:sp>
        <p:nvSpPr>
          <p:cNvPr id="3" name="Content Placeholder 2">
            <a:extLst>
              <a:ext uri="{FF2B5EF4-FFF2-40B4-BE49-F238E27FC236}">
                <a16:creationId xmlns:a16="http://schemas.microsoft.com/office/drawing/2014/main" id="{59DA94E5-14CD-DD4E-8982-12F8499FCD20}"/>
              </a:ext>
            </a:extLst>
          </p:cNvPr>
          <p:cNvSpPr>
            <a:spLocks noGrp="1"/>
          </p:cNvSpPr>
          <p:nvPr>
            <p:ph idx="1"/>
          </p:nvPr>
        </p:nvSpPr>
        <p:spPr>
          <a:xfrm>
            <a:off x="1141412" y="2249487"/>
            <a:ext cx="9905999" cy="4329114"/>
          </a:xfrm>
        </p:spPr>
        <p:txBody>
          <a:bodyPr>
            <a:noAutofit/>
          </a:bodyPr>
          <a:lstStyle/>
          <a:p>
            <a:r>
              <a:rPr lang="en-US" sz="4400" dirty="0"/>
              <a:t>Create an outline!</a:t>
            </a:r>
          </a:p>
          <a:p>
            <a:r>
              <a:rPr lang="en-US" sz="4400" dirty="0"/>
              <a:t>At the preliminary stage, just put some initial ideas down. They can be changed as you become more informed about the essay topic. </a:t>
            </a:r>
          </a:p>
          <a:p>
            <a:endParaRPr lang="en-US" sz="4400" dirty="0">
              <a:solidFill>
                <a:schemeClr val="bg1"/>
              </a:solidFill>
              <a:sym typeface="Wingdings" pitchFamily="2" charset="2"/>
            </a:endParaRPr>
          </a:p>
        </p:txBody>
      </p:sp>
      <p:pic>
        <p:nvPicPr>
          <p:cNvPr id="4" name="Graphic 3" descr="House">
            <a:hlinkClick r:id="rId2" action="ppaction://hlinksldjump"/>
            <a:extLst>
              <a:ext uri="{FF2B5EF4-FFF2-40B4-BE49-F238E27FC236}">
                <a16:creationId xmlns:a16="http://schemas.microsoft.com/office/drawing/2014/main" id="{B10B6C83-D78A-514A-962D-2E1AC7AF8E4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710567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4FEB-E1FE-8F43-A61B-AD62234CDAF9}"/>
              </a:ext>
            </a:extLst>
          </p:cNvPr>
          <p:cNvSpPr>
            <a:spLocks noGrp="1"/>
          </p:cNvSpPr>
          <p:nvPr>
            <p:ph type="title"/>
          </p:nvPr>
        </p:nvSpPr>
        <p:spPr/>
        <p:txBody>
          <a:bodyPr/>
          <a:lstStyle/>
          <a:p>
            <a:r>
              <a:rPr lang="en-US" dirty="0"/>
              <a:t>Question 6 - $20</a:t>
            </a:r>
          </a:p>
        </p:txBody>
      </p:sp>
      <p:sp>
        <p:nvSpPr>
          <p:cNvPr id="3" name="Content Placeholder 2">
            <a:extLst>
              <a:ext uri="{FF2B5EF4-FFF2-40B4-BE49-F238E27FC236}">
                <a16:creationId xmlns:a16="http://schemas.microsoft.com/office/drawing/2014/main" id="{9B9532D8-42B4-B242-80B8-A8FADBA5E982}"/>
              </a:ext>
            </a:extLst>
          </p:cNvPr>
          <p:cNvSpPr>
            <a:spLocks noGrp="1"/>
          </p:cNvSpPr>
          <p:nvPr>
            <p:ph idx="1"/>
          </p:nvPr>
        </p:nvSpPr>
        <p:spPr/>
        <p:txBody>
          <a:bodyPr>
            <a:normAutofit/>
          </a:bodyPr>
          <a:lstStyle/>
          <a:p>
            <a:r>
              <a:rPr lang="en-US" sz="4400" dirty="0"/>
              <a:t>What are the three main aspects of writing an essay? Explain what they are. </a:t>
            </a:r>
          </a:p>
        </p:txBody>
      </p:sp>
    </p:spTree>
    <p:extLst>
      <p:ext uri="{BB962C8B-B14F-4D97-AF65-F5344CB8AC3E}">
        <p14:creationId xmlns:p14="http://schemas.microsoft.com/office/powerpoint/2010/main" val="15240442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55E8D-FC72-F04F-9B09-9F7016ACE198}"/>
              </a:ext>
            </a:extLst>
          </p:cNvPr>
          <p:cNvSpPr>
            <a:spLocks noGrp="1"/>
          </p:cNvSpPr>
          <p:nvPr>
            <p:ph type="title"/>
          </p:nvPr>
        </p:nvSpPr>
        <p:spPr/>
        <p:txBody>
          <a:bodyPr/>
          <a:lstStyle/>
          <a:p>
            <a:r>
              <a:rPr lang="en-US" dirty="0"/>
              <a:t>Answer question 6 - $20</a:t>
            </a:r>
          </a:p>
        </p:txBody>
      </p:sp>
      <p:sp>
        <p:nvSpPr>
          <p:cNvPr id="3" name="Content Placeholder 2">
            <a:extLst>
              <a:ext uri="{FF2B5EF4-FFF2-40B4-BE49-F238E27FC236}">
                <a16:creationId xmlns:a16="http://schemas.microsoft.com/office/drawing/2014/main" id="{0789EF5D-FA44-644F-BDF2-6D20D5A8F6A9}"/>
              </a:ext>
            </a:extLst>
          </p:cNvPr>
          <p:cNvSpPr>
            <a:spLocks noGrp="1"/>
          </p:cNvSpPr>
          <p:nvPr>
            <p:ph idx="1"/>
          </p:nvPr>
        </p:nvSpPr>
        <p:spPr/>
        <p:txBody>
          <a:bodyPr>
            <a:normAutofit/>
          </a:bodyPr>
          <a:lstStyle/>
          <a:p>
            <a:r>
              <a:rPr lang="en-US" sz="4000" dirty="0"/>
              <a:t>Introduction</a:t>
            </a:r>
          </a:p>
          <a:p>
            <a:r>
              <a:rPr lang="en-US" sz="4000" dirty="0"/>
              <a:t>Body</a:t>
            </a:r>
          </a:p>
          <a:p>
            <a:r>
              <a:rPr lang="en-US" sz="4000" dirty="0"/>
              <a:t>Conclusion </a:t>
            </a:r>
          </a:p>
        </p:txBody>
      </p:sp>
      <p:pic>
        <p:nvPicPr>
          <p:cNvPr id="4" name="Graphic 3" descr="House">
            <a:hlinkClick r:id="rId2" action="ppaction://hlinksldjump"/>
            <a:extLst>
              <a:ext uri="{FF2B5EF4-FFF2-40B4-BE49-F238E27FC236}">
                <a16:creationId xmlns:a16="http://schemas.microsoft.com/office/drawing/2014/main" id="{1550DCFD-A32E-DB42-B16D-A8A7C81299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3961882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B2BB-F2B1-F447-93BD-B243C15589E6}"/>
              </a:ext>
            </a:extLst>
          </p:cNvPr>
          <p:cNvSpPr>
            <a:spLocks noGrp="1"/>
          </p:cNvSpPr>
          <p:nvPr>
            <p:ph type="title"/>
          </p:nvPr>
        </p:nvSpPr>
        <p:spPr/>
        <p:txBody>
          <a:bodyPr/>
          <a:lstStyle/>
          <a:p>
            <a:r>
              <a:rPr lang="en-US" dirty="0"/>
              <a:t>Question 6 - $30</a:t>
            </a:r>
          </a:p>
        </p:txBody>
      </p:sp>
      <p:sp>
        <p:nvSpPr>
          <p:cNvPr id="3" name="Content Placeholder 2">
            <a:extLst>
              <a:ext uri="{FF2B5EF4-FFF2-40B4-BE49-F238E27FC236}">
                <a16:creationId xmlns:a16="http://schemas.microsoft.com/office/drawing/2014/main" id="{7CC2F06D-6A90-4B47-9CEB-5113FCE73A7F}"/>
              </a:ext>
            </a:extLst>
          </p:cNvPr>
          <p:cNvSpPr>
            <a:spLocks noGrp="1"/>
          </p:cNvSpPr>
          <p:nvPr>
            <p:ph idx="1"/>
          </p:nvPr>
        </p:nvSpPr>
        <p:spPr/>
        <p:txBody>
          <a:bodyPr>
            <a:normAutofit/>
          </a:bodyPr>
          <a:lstStyle/>
          <a:p>
            <a:r>
              <a:rPr lang="en-US" sz="4400" dirty="0"/>
              <a:t>Provide three strategies on how to write a successful thesis statement. </a:t>
            </a:r>
          </a:p>
        </p:txBody>
      </p:sp>
    </p:spTree>
    <p:extLst>
      <p:ext uri="{BB962C8B-B14F-4D97-AF65-F5344CB8AC3E}">
        <p14:creationId xmlns:p14="http://schemas.microsoft.com/office/powerpoint/2010/main" val="20797483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23DAE-77D4-B746-B47B-1FF6C5A8E0FA}"/>
              </a:ext>
            </a:extLst>
          </p:cNvPr>
          <p:cNvSpPr>
            <a:spLocks noGrp="1"/>
          </p:cNvSpPr>
          <p:nvPr>
            <p:ph type="title"/>
          </p:nvPr>
        </p:nvSpPr>
        <p:spPr/>
        <p:txBody>
          <a:bodyPr/>
          <a:lstStyle/>
          <a:p>
            <a:r>
              <a:rPr lang="en-US" dirty="0"/>
              <a:t>Answer question 6 - $30</a:t>
            </a:r>
          </a:p>
        </p:txBody>
      </p:sp>
      <p:sp>
        <p:nvSpPr>
          <p:cNvPr id="3" name="Content Placeholder 2">
            <a:extLst>
              <a:ext uri="{FF2B5EF4-FFF2-40B4-BE49-F238E27FC236}">
                <a16:creationId xmlns:a16="http://schemas.microsoft.com/office/drawing/2014/main" id="{45E38B25-A34D-344F-A0AF-06037651BC8A}"/>
              </a:ext>
            </a:extLst>
          </p:cNvPr>
          <p:cNvSpPr>
            <a:spLocks noGrp="1"/>
          </p:cNvSpPr>
          <p:nvPr>
            <p:ph idx="1"/>
          </p:nvPr>
        </p:nvSpPr>
        <p:spPr>
          <a:xfrm>
            <a:off x="778805" y="2002769"/>
            <a:ext cx="11061098" cy="4303438"/>
          </a:xfrm>
        </p:spPr>
        <p:txBody>
          <a:bodyPr>
            <a:normAutofit fontScale="70000" lnSpcReduction="20000"/>
          </a:bodyPr>
          <a:lstStyle/>
          <a:p>
            <a:pPr fontAlgn="base"/>
            <a:r>
              <a:rPr lang="en-US" sz="4200" dirty="0"/>
              <a:t>Avoid putting your thesis statement in the middle of a paragraph or late in the paper. Your thesis should be evident in the introductory paragraph of your essay.</a:t>
            </a:r>
          </a:p>
          <a:p>
            <a:pPr fontAlgn="base"/>
            <a:r>
              <a:rPr lang="en-US" sz="4200" dirty="0"/>
              <a:t>Be as clear and as specific as possible; avoid vague words.</a:t>
            </a:r>
          </a:p>
          <a:p>
            <a:pPr fontAlgn="base"/>
            <a:r>
              <a:rPr lang="en-US" sz="4200" dirty="0"/>
              <a:t>Indicate the point of your paper but avoid sentence structures like, “The point of my paper is…” </a:t>
            </a:r>
          </a:p>
          <a:p>
            <a:r>
              <a:rPr lang="en-US" sz="4200" b="1" i="1" dirty="0"/>
              <a:t>***A thesis statement is an assertion, not a statement of fact or an observation. ***</a:t>
            </a:r>
          </a:p>
          <a:p>
            <a:endParaRPr lang="en-US" sz="4400" dirty="0"/>
          </a:p>
        </p:txBody>
      </p:sp>
      <p:pic>
        <p:nvPicPr>
          <p:cNvPr id="4" name="Graphic 3" descr="House">
            <a:hlinkClick r:id="rId2" action="ppaction://hlinksldjump"/>
            <a:extLst>
              <a:ext uri="{FF2B5EF4-FFF2-40B4-BE49-F238E27FC236}">
                <a16:creationId xmlns:a16="http://schemas.microsoft.com/office/drawing/2014/main" id="{6E7968F6-25E4-B949-8CE0-1BD1C3C8DE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0523823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43D4-B30D-5A49-BCBB-BA02A0CAA4D9}"/>
              </a:ext>
            </a:extLst>
          </p:cNvPr>
          <p:cNvSpPr>
            <a:spLocks noGrp="1"/>
          </p:cNvSpPr>
          <p:nvPr>
            <p:ph type="title"/>
          </p:nvPr>
        </p:nvSpPr>
        <p:spPr/>
        <p:txBody>
          <a:bodyPr/>
          <a:lstStyle/>
          <a:p>
            <a:r>
              <a:rPr lang="en-US" dirty="0"/>
              <a:t>Question 6 - $40</a:t>
            </a:r>
          </a:p>
        </p:txBody>
      </p:sp>
      <p:sp>
        <p:nvSpPr>
          <p:cNvPr id="3" name="Content Placeholder 2">
            <a:extLst>
              <a:ext uri="{FF2B5EF4-FFF2-40B4-BE49-F238E27FC236}">
                <a16:creationId xmlns:a16="http://schemas.microsoft.com/office/drawing/2014/main" id="{88D15C03-5195-9048-9F69-F03CF84537E6}"/>
              </a:ext>
            </a:extLst>
          </p:cNvPr>
          <p:cNvSpPr>
            <a:spLocks noGrp="1"/>
          </p:cNvSpPr>
          <p:nvPr>
            <p:ph idx="1"/>
          </p:nvPr>
        </p:nvSpPr>
        <p:spPr/>
        <p:txBody>
          <a:bodyPr>
            <a:normAutofit/>
          </a:bodyPr>
          <a:lstStyle/>
          <a:p>
            <a:r>
              <a:rPr lang="en-US" sz="4400" dirty="0"/>
              <a:t>In the body paragraph, how many main ideas should you typically have? How many supporting pieces of evidence?</a:t>
            </a:r>
          </a:p>
        </p:txBody>
      </p:sp>
    </p:spTree>
    <p:extLst>
      <p:ext uri="{BB962C8B-B14F-4D97-AF65-F5344CB8AC3E}">
        <p14:creationId xmlns:p14="http://schemas.microsoft.com/office/powerpoint/2010/main" val="1589536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$20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fontScale="47500" lnSpcReduction="20000"/>
          </a:bodyPr>
          <a:lstStyle/>
          <a:p>
            <a:r>
              <a:rPr lang="en-US" sz="4800" dirty="0"/>
              <a:t>Procrastination is a lack of motivation. </a:t>
            </a:r>
            <a:r>
              <a:rPr lang="en-US" sz="4800" dirty="0">
                <a:sym typeface="Wingdings" pitchFamily="2" charset="2"/>
              </a:rPr>
              <a:t> putting things off to the last minute </a:t>
            </a:r>
            <a:endParaRPr lang="en-US" sz="4800" dirty="0"/>
          </a:p>
          <a:p>
            <a:pPr marL="0" indent="0">
              <a:buNone/>
            </a:pPr>
            <a:endParaRPr lang="en-US" sz="4800" dirty="0"/>
          </a:p>
          <a:p>
            <a:r>
              <a:rPr lang="en-US" sz="4800" dirty="0"/>
              <a:t>Try to determine why you have been procrastinating: fear of failure? fear of criticism? self-demands for perfect work? </a:t>
            </a:r>
          </a:p>
          <a:p>
            <a:r>
              <a:rPr lang="en-US" sz="4800" dirty="0"/>
              <a:t>Talk with a friend or someone you trust. </a:t>
            </a:r>
          </a:p>
          <a:p>
            <a:r>
              <a:rPr lang="en-US" sz="4800" dirty="0"/>
              <a:t> Plan each day and write down your tasks to be accomplished in a diary. Tick the tasks as you accomplish them. </a:t>
            </a:r>
          </a:p>
          <a:p>
            <a:r>
              <a:rPr lang="en-US" sz="4800" dirty="0"/>
              <a:t>Break large and intimidating jobs down into small achievable tasks.</a:t>
            </a:r>
          </a:p>
          <a:p>
            <a:pPr marL="0" indent="0">
              <a:buNone/>
            </a:pPr>
            <a:endParaRPr lang="en-US" dirty="0"/>
          </a:p>
        </p:txBody>
      </p:sp>
      <p:pic>
        <p:nvPicPr>
          <p:cNvPr id="4" name="Graphic 3" descr="House">
            <a:hlinkClick r:id="rId2" action="ppaction://hlinksldjump"/>
            <a:extLst>
              <a:ext uri="{FF2B5EF4-FFF2-40B4-BE49-F238E27FC236}">
                <a16:creationId xmlns:a16="http://schemas.microsoft.com/office/drawing/2014/main" id="{7FF233E4-06F5-5E4B-B91C-5C0859CBA0A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8998912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C075C-116D-BD4F-98A7-D69D176056DE}"/>
              </a:ext>
            </a:extLst>
          </p:cNvPr>
          <p:cNvSpPr>
            <a:spLocks noGrp="1"/>
          </p:cNvSpPr>
          <p:nvPr>
            <p:ph type="title"/>
          </p:nvPr>
        </p:nvSpPr>
        <p:spPr/>
        <p:txBody>
          <a:bodyPr/>
          <a:lstStyle/>
          <a:p>
            <a:r>
              <a:rPr lang="en-US" dirty="0"/>
              <a:t>Answer question 6 - $40</a:t>
            </a:r>
          </a:p>
        </p:txBody>
      </p:sp>
      <p:sp>
        <p:nvSpPr>
          <p:cNvPr id="3" name="Content Placeholder 2">
            <a:extLst>
              <a:ext uri="{FF2B5EF4-FFF2-40B4-BE49-F238E27FC236}">
                <a16:creationId xmlns:a16="http://schemas.microsoft.com/office/drawing/2014/main" id="{9B96017F-5C52-3140-BDE5-AA120443939B}"/>
              </a:ext>
            </a:extLst>
          </p:cNvPr>
          <p:cNvSpPr>
            <a:spLocks noGrp="1"/>
          </p:cNvSpPr>
          <p:nvPr>
            <p:ph idx="1"/>
          </p:nvPr>
        </p:nvSpPr>
        <p:spPr/>
        <p:txBody>
          <a:bodyPr>
            <a:noAutofit/>
          </a:bodyPr>
          <a:lstStyle/>
          <a:p>
            <a:r>
              <a:rPr lang="en-US" sz="4400" dirty="0"/>
              <a:t>3 main ideas </a:t>
            </a:r>
          </a:p>
          <a:p>
            <a:r>
              <a:rPr lang="en-US" sz="4400" dirty="0"/>
              <a:t>3 supporting pieces of evidence (123, </a:t>
            </a:r>
            <a:r>
              <a:rPr lang="en-US" sz="4400" dirty="0" err="1"/>
              <a:t>abc</a:t>
            </a:r>
            <a:r>
              <a:rPr lang="en-US" sz="4400" dirty="0"/>
              <a:t>)</a:t>
            </a:r>
          </a:p>
        </p:txBody>
      </p:sp>
      <p:pic>
        <p:nvPicPr>
          <p:cNvPr id="4" name="Graphic 3" descr="House">
            <a:hlinkClick r:id="rId2" action="ppaction://hlinksldjump"/>
            <a:extLst>
              <a:ext uri="{FF2B5EF4-FFF2-40B4-BE49-F238E27FC236}">
                <a16:creationId xmlns:a16="http://schemas.microsoft.com/office/drawing/2014/main" id="{7AA1BD3E-A6CE-F64A-A90A-7F9FB629B35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0242914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756D-8DE4-4F4E-A9CE-C9830F653368}"/>
              </a:ext>
            </a:extLst>
          </p:cNvPr>
          <p:cNvSpPr>
            <a:spLocks noGrp="1"/>
          </p:cNvSpPr>
          <p:nvPr>
            <p:ph type="title"/>
          </p:nvPr>
        </p:nvSpPr>
        <p:spPr/>
        <p:txBody>
          <a:bodyPr/>
          <a:lstStyle/>
          <a:p>
            <a:r>
              <a:rPr lang="en-US" dirty="0"/>
              <a:t>Question 6 - $50</a:t>
            </a:r>
          </a:p>
        </p:txBody>
      </p:sp>
      <p:sp>
        <p:nvSpPr>
          <p:cNvPr id="3" name="Content Placeholder 2">
            <a:extLst>
              <a:ext uri="{FF2B5EF4-FFF2-40B4-BE49-F238E27FC236}">
                <a16:creationId xmlns:a16="http://schemas.microsoft.com/office/drawing/2014/main" id="{EE5B85D0-D6DE-6548-835E-5F01835CF486}"/>
              </a:ext>
            </a:extLst>
          </p:cNvPr>
          <p:cNvSpPr>
            <a:spLocks noGrp="1"/>
          </p:cNvSpPr>
          <p:nvPr>
            <p:ph idx="1"/>
          </p:nvPr>
        </p:nvSpPr>
        <p:spPr/>
        <p:txBody>
          <a:bodyPr>
            <a:normAutofit/>
          </a:bodyPr>
          <a:lstStyle/>
          <a:p>
            <a:r>
              <a:rPr lang="en-US" sz="4400" dirty="0"/>
              <a:t>When writing an introduction for an essay, why is it important to have a “hook?”</a:t>
            </a:r>
          </a:p>
        </p:txBody>
      </p:sp>
    </p:spTree>
    <p:extLst>
      <p:ext uri="{BB962C8B-B14F-4D97-AF65-F5344CB8AC3E}">
        <p14:creationId xmlns:p14="http://schemas.microsoft.com/office/powerpoint/2010/main" val="41927963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1F94F-46D2-7649-993E-773DB6F9F609}"/>
              </a:ext>
            </a:extLst>
          </p:cNvPr>
          <p:cNvSpPr>
            <a:spLocks noGrp="1"/>
          </p:cNvSpPr>
          <p:nvPr>
            <p:ph type="title"/>
          </p:nvPr>
        </p:nvSpPr>
        <p:spPr/>
        <p:txBody>
          <a:bodyPr/>
          <a:lstStyle/>
          <a:p>
            <a:r>
              <a:rPr lang="en-US" dirty="0"/>
              <a:t>Answer question 6 - $50</a:t>
            </a:r>
          </a:p>
        </p:txBody>
      </p:sp>
      <p:sp>
        <p:nvSpPr>
          <p:cNvPr id="3" name="Content Placeholder 2">
            <a:extLst>
              <a:ext uri="{FF2B5EF4-FFF2-40B4-BE49-F238E27FC236}">
                <a16:creationId xmlns:a16="http://schemas.microsoft.com/office/drawing/2014/main" id="{4CFA8BA5-08CB-434A-ABDF-A10A200CCA5F}"/>
              </a:ext>
            </a:extLst>
          </p:cNvPr>
          <p:cNvSpPr>
            <a:spLocks noGrp="1"/>
          </p:cNvSpPr>
          <p:nvPr>
            <p:ph idx="1"/>
          </p:nvPr>
        </p:nvSpPr>
        <p:spPr/>
        <p:txBody>
          <a:bodyPr>
            <a:normAutofit fontScale="92500" lnSpcReduction="20000"/>
          </a:bodyPr>
          <a:lstStyle/>
          <a:p>
            <a:r>
              <a:rPr lang="en-US" sz="4400" dirty="0"/>
              <a:t>A hook captures the reader’s attention with interesting statements and ideas.</a:t>
            </a:r>
          </a:p>
          <a:p>
            <a:r>
              <a:rPr lang="en-US" sz="4400" dirty="0"/>
              <a:t>A hook helps you consider who your audience will be and what kind of attention grabber you will use for your essay.</a:t>
            </a:r>
          </a:p>
          <a:p>
            <a:endParaRPr lang="en-US" sz="4400" dirty="0"/>
          </a:p>
        </p:txBody>
      </p:sp>
      <p:pic>
        <p:nvPicPr>
          <p:cNvPr id="4" name="Graphic 3" descr="House">
            <a:hlinkClick r:id="rId2" action="ppaction://hlinksldjump"/>
            <a:extLst>
              <a:ext uri="{FF2B5EF4-FFF2-40B4-BE49-F238E27FC236}">
                <a16:creationId xmlns:a16="http://schemas.microsoft.com/office/drawing/2014/main" id="{7B3D6CC2-14C0-5F4F-B51C-68B6C5DF376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4785093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9D8F-93C4-2042-8897-90970C0A15ED}"/>
              </a:ext>
            </a:extLst>
          </p:cNvPr>
          <p:cNvSpPr>
            <a:spLocks noGrp="1"/>
          </p:cNvSpPr>
          <p:nvPr>
            <p:ph type="title"/>
          </p:nvPr>
        </p:nvSpPr>
        <p:spPr/>
        <p:txBody>
          <a:bodyPr/>
          <a:lstStyle/>
          <a:p>
            <a:r>
              <a:rPr lang="en-US" dirty="0"/>
              <a:t>Question 7 - $10</a:t>
            </a:r>
          </a:p>
        </p:txBody>
      </p:sp>
      <p:sp>
        <p:nvSpPr>
          <p:cNvPr id="3" name="Content Placeholder 2">
            <a:extLst>
              <a:ext uri="{FF2B5EF4-FFF2-40B4-BE49-F238E27FC236}">
                <a16:creationId xmlns:a16="http://schemas.microsoft.com/office/drawing/2014/main" id="{30AF52D5-BCF1-2847-A4F9-F0D9D6738154}"/>
              </a:ext>
            </a:extLst>
          </p:cNvPr>
          <p:cNvSpPr>
            <a:spLocks noGrp="1"/>
          </p:cNvSpPr>
          <p:nvPr>
            <p:ph idx="1"/>
          </p:nvPr>
        </p:nvSpPr>
        <p:spPr/>
        <p:txBody>
          <a:bodyPr>
            <a:normAutofit/>
          </a:bodyPr>
          <a:lstStyle/>
          <a:p>
            <a:r>
              <a:rPr lang="en-US" sz="4400" dirty="0"/>
              <a:t>When is lecture revision the most critical and why?</a:t>
            </a:r>
          </a:p>
        </p:txBody>
      </p:sp>
    </p:spTree>
    <p:extLst>
      <p:ext uri="{BB962C8B-B14F-4D97-AF65-F5344CB8AC3E}">
        <p14:creationId xmlns:p14="http://schemas.microsoft.com/office/powerpoint/2010/main" val="34143629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484F6-323A-2947-AD0D-F5E214AE3EB6}"/>
              </a:ext>
            </a:extLst>
          </p:cNvPr>
          <p:cNvSpPr>
            <a:spLocks noGrp="1"/>
          </p:cNvSpPr>
          <p:nvPr>
            <p:ph type="title"/>
          </p:nvPr>
        </p:nvSpPr>
        <p:spPr/>
        <p:txBody>
          <a:bodyPr/>
          <a:lstStyle/>
          <a:p>
            <a:r>
              <a:rPr lang="en-US" dirty="0"/>
              <a:t>Answer question 7 - $10</a:t>
            </a:r>
          </a:p>
        </p:txBody>
      </p:sp>
      <p:sp>
        <p:nvSpPr>
          <p:cNvPr id="3" name="Content Placeholder 2">
            <a:extLst>
              <a:ext uri="{FF2B5EF4-FFF2-40B4-BE49-F238E27FC236}">
                <a16:creationId xmlns:a16="http://schemas.microsoft.com/office/drawing/2014/main" id="{837D1B4E-245F-D44F-B30B-BF17B5719B1A}"/>
              </a:ext>
            </a:extLst>
          </p:cNvPr>
          <p:cNvSpPr>
            <a:spLocks noGrp="1"/>
          </p:cNvSpPr>
          <p:nvPr>
            <p:ph idx="1"/>
          </p:nvPr>
        </p:nvSpPr>
        <p:spPr>
          <a:xfrm>
            <a:off x="479260" y="1918411"/>
            <a:ext cx="11050588" cy="4056720"/>
          </a:xfrm>
        </p:spPr>
        <p:txBody>
          <a:bodyPr>
            <a:normAutofit fontScale="92500" lnSpcReduction="10000"/>
          </a:bodyPr>
          <a:lstStyle/>
          <a:p>
            <a:r>
              <a:rPr lang="en-US" sz="4000" dirty="0"/>
              <a:t>The most critical first revision is just after each lecture. At this point, the topics should be fresh in your mind. </a:t>
            </a:r>
          </a:p>
          <a:p>
            <a:r>
              <a:rPr lang="en-US" sz="4000" dirty="0"/>
              <a:t>Read through your notes and make any additions or corrections which you think are necessary. If you are confused about any topic, then consult your text or other references and make supplementary notes. </a:t>
            </a:r>
          </a:p>
          <a:p>
            <a:pPr marL="0" indent="0">
              <a:buNone/>
            </a:pPr>
            <a:endParaRPr lang="en-US" dirty="0"/>
          </a:p>
        </p:txBody>
      </p:sp>
      <p:pic>
        <p:nvPicPr>
          <p:cNvPr id="4" name="Graphic 3" descr="House">
            <a:hlinkClick r:id="rId2" action="ppaction://hlinksldjump"/>
            <a:extLst>
              <a:ext uri="{FF2B5EF4-FFF2-40B4-BE49-F238E27FC236}">
                <a16:creationId xmlns:a16="http://schemas.microsoft.com/office/drawing/2014/main" id="{45592CBF-15BB-1E47-9FAE-A74CBF23EC8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0259534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29934-B91F-414B-8596-388219E25660}"/>
              </a:ext>
            </a:extLst>
          </p:cNvPr>
          <p:cNvSpPr>
            <a:spLocks noGrp="1"/>
          </p:cNvSpPr>
          <p:nvPr>
            <p:ph type="title"/>
          </p:nvPr>
        </p:nvSpPr>
        <p:spPr/>
        <p:txBody>
          <a:bodyPr/>
          <a:lstStyle/>
          <a:p>
            <a:r>
              <a:rPr lang="en-US" dirty="0"/>
              <a:t>Question 7 - $20</a:t>
            </a:r>
          </a:p>
        </p:txBody>
      </p:sp>
      <p:sp>
        <p:nvSpPr>
          <p:cNvPr id="3" name="Content Placeholder 2">
            <a:extLst>
              <a:ext uri="{FF2B5EF4-FFF2-40B4-BE49-F238E27FC236}">
                <a16:creationId xmlns:a16="http://schemas.microsoft.com/office/drawing/2014/main" id="{7A42FCA5-629D-2249-BBE8-A1F71A167045}"/>
              </a:ext>
            </a:extLst>
          </p:cNvPr>
          <p:cNvSpPr>
            <a:spLocks noGrp="1"/>
          </p:cNvSpPr>
          <p:nvPr>
            <p:ph idx="1"/>
          </p:nvPr>
        </p:nvSpPr>
        <p:spPr/>
        <p:txBody>
          <a:bodyPr>
            <a:normAutofit/>
          </a:bodyPr>
          <a:lstStyle/>
          <a:p>
            <a:r>
              <a:rPr lang="en-US" sz="4400" dirty="0"/>
              <a:t>Why is weekend learning important?</a:t>
            </a:r>
          </a:p>
        </p:txBody>
      </p:sp>
    </p:spTree>
    <p:extLst>
      <p:ext uri="{BB962C8B-B14F-4D97-AF65-F5344CB8AC3E}">
        <p14:creationId xmlns:p14="http://schemas.microsoft.com/office/powerpoint/2010/main" val="11297673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59CB9-F6EA-BC4D-AA6F-D7EC93437F87}"/>
              </a:ext>
            </a:extLst>
          </p:cNvPr>
          <p:cNvSpPr>
            <a:spLocks noGrp="1"/>
          </p:cNvSpPr>
          <p:nvPr>
            <p:ph type="title"/>
          </p:nvPr>
        </p:nvSpPr>
        <p:spPr/>
        <p:txBody>
          <a:bodyPr/>
          <a:lstStyle/>
          <a:p>
            <a:r>
              <a:rPr lang="en-US" dirty="0"/>
              <a:t>Answer question 7 - $20</a:t>
            </a:r>
          </a:p>
        </p:txBody>
      </p:sp>
      <p:sp>
        <p:nvSpPr>
          <p:cNvPr id="3" name="Content Placeholder 2">
            <a:extLst>
              <a:ext uri="{FF2B5EF4-FFF2-40B4-BE49-F238E27FC236}">
                <a16:creationId xmlns:a16="http://schemas.microsoft.com/office/drawing/2014/main" id="{1F59C706-41B2-E94F-8CFC-904E85A0C5EA}"/>
              </a:ext>
            </a:extLst>
          </p:cNvPr>
          <p:cNvSpPr>
            <a:spLocks noGrp="1"/>
          </p:cNvSpPr>
          <p:nvPr>
            <p:ph idx="1"/>
          </p:nvPr>
        </p:nvSpPr>
        <p:spPr>
          <a:xfrm>
            <a:off x="705232" y="1839583"/>
            <a:ext cx="11297581" cy="4482389"/>
          </a:xfrm>
        </p:spPr>
        <p:txBody>
          <a:bodyPr>
            <a:noAutofit/>
          </a:bodyPr>
          <a:lstStyle/>
          <a:p>
            <a:r>
              <a:rPr lang="en-US" sz="3200" dirty="0"/>
              <a:t>It helps increase your learning potential and maximize your grades.</a:t>
            </a:r>
          </a:p>
          <a:p>
            <a:r>
              <a:rPr lang="en-US" sz="3200" dirty="0"/>
              <a:t>Regular and spaced learning is far, far superior to last-minute cramming.</a:t>
            </a:r>
          </a:p>
          <a:p>
            <a:r>
              <a:rPr lang="en-US" sz="3200" dirty="0"/>
              <a:t>It is to be used only for revising, that is learning your notes and other materials. Pull out the lecture notes and any other resources which have been generated during the last week.</a:t>
            </a:r>
          </a:p>
        </p:txBody>
      </p:sp>
      <p:pic>
        <p:nvPicPr>
          <p:cNvPr id="4" name="Graphic 3" descr="House">
            <a:hlinkClick r:id="rId2" action="ppaction://hlinksldjump"/>
            <a:extLst>
              <a:ext uri="{FF2B5EF4-FFF2-40B4-BE49-F238E27FC236}">
                <a16:creationId xmlns:a16="http://schemas.microsoft.com/office/drawing/2014/main" id="{E3C51478-727D-3A4A-B674-571F9A4196F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19698503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59986-872C-D043-875A-06F599DAF0DC}"/>
              </a:ext>
            </a:extLst>
          </p:cNvPr>
          <p:cNvSpPr>
            <a:spLocks noGrp="1"/>
          </p:cNvSpPr>
          <p:nvPr>
            <p:ph type="title"/>
          </p:nvPr>
        </p:nvSpPr>
        <p:spPr/>
        <p:txBody>
          <a:bodyPr/>
          <a:lstStyle/>
          <a:p>
            <a:r>
              <a:rPr lang="en-US" dirty="0"/>
              <a:t>Question 7 - $30</a:t>
            </a:r>
          </a:p>
        </p:txBody>
      </p:sp>
      <p:sp>
        <p:nvSpPr>
          <p:cNvPr id="3" name="Content Placeholder 2">
            <a:extLst>
              <a:ext uri="{FF2B5EF4-FFF2-40B4-BE49-F238E27FC236}">
                <a16:creationId xmlns:a16="http://schemas.microsoft.com/office/drawing/2014/main" id="{4B9554EC-43B6-B444-8186-A61BD314D1B3}"/>
              </a:ext>
            </a:extLst>
          </p:cNvPr>
          <p:cNvSpPr>
            <a:spLocks noGrp="1"/>
          </p:cNvSpPr>
          <p:nvPr>
            <p:ph idx="1"/>
          </p:nvPr>
        </p:nvSpPr>
        <p:spPr/>
        <p:txBody>
          <a:bodyPr>
            <a:normAutofit/>
          </a:bodyPr>
          <a:lstStyle/>
          <a:p>
            <a:r>
              <a:rPr lang="en-US" sz="4400" dirty="0"/>
              <a:t>What is the purpose of early morning revision on exam day?</a:t>
            </a:r>
          </a:p>
        </p:txBody>
      </p:sp>
    </p:spTree>
    <p:extLst>
      <p:ext uri="{BB962C8B-B14F-4D97-AF65-F5344CB8AC3E}">
        <p14:creationId xmlns:p14="http://schemas.microsoft.com/office/powerpoint/2010/main" val="42739521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F37B5-247B-3544-B4D7-A26D9F0981AF}"/>
              </a:ext>
            </a:extLst>
          </p:cNvPr>
          <p:cNvSpPr>
            <a:spLocks noGrp="1"/>
          </p:cNvSpPr>
          <p:nvPr>
            <p:ph type="title"/>
          </p:nvPr>
        </p:nvSpPr>
        <p:spPr/>
        <p:txBody>
          <a:bodyPr/>
          <a:lstStyle/>
          <a:p>
            <a:r>
              <a:rPr lang="en-US" dirty="0"/>
              <a:t>Answer question 7 - $30</a:t>
            </a:r>
          </a:p>
        </p:txBody>
      </p:sp>
      <p:sp>
        <p:nvSpPr>
          <p:cNvPr id="3" name="Content Placeholder 2">
            <a:extLst>
              <a:ext uri="{FF2B5EF4-FFF2-40B4-BE49-F238E27FC236}">
                <a16:creationId xmlns:a16="http://schemas.microsoft.com/office/drawing/2014/main" id="{0A90F0D5-135A-B246-9E8A-37DB8FAC925A}"/>
              </a:ext>
            </a:extLst>
          </p:cNvPr>
          <p:cNvSpPr>
            <a:spLocks noGrp="1"/>
          </p:cNvSpPr>
          <p:nvPr>
            <p:ph idx="1"/>
          </p:nvPr>
        </p:nvSpPr>
        <p:spPr>
          <a:xfrm>
            <a:off x="1141412" y="2097088"/>
            <a:ext cx="9905999" cy="4019933"/>
          </a:xfrm>
        </p:spPr>
        <p:txBody>
          <a:bodyPr>
            <a:noAutofit/>
          </a:bodyPr>
          <a:lstStyle/>
          <a:p>
            <a:r>
              <a:rPr lang="en-US" sz="4400" dirty="0"/>
              <a:t>That early morning session should be just a light scan of the notes. It certainly is not a time to confront a new and complex topic which you suddenly think is prime exam material. </a:t>
            </a:r>
          </a:p>
          <a:p>
            <a:endParaRPr lang="en-US" sz="4400" dirty="0"/>
          </a:p>
        </p:txBody>
      </p:sp>
      <p:pic>
        <p:nvPicPr>
          <p:cNvPr id="4" name="Graphic 3" descr="House">
            <a:hlinkClick r:id="rId2" action="ppaction://hlinksldjump"/>
            <a:extLst>
              <a:ext uri="{FF2B5EF4-FFF2-40B4-BE49-F238E27FC236}">
                <a16:creationId xmlns:a16="http://schemas.microsoft.com/office/drawing/2014/main" id="{2489F34E-E3AD-2846-931C-A71035F13B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7439825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C2268-163C-4E4F-B2F2-347422F273AD}"/>
              </a:ext>
            </a:extLst>
          </p:cNvPr>
          <p:cNvSpPr>
            <a:spLocks noGrp="1"/>
          </p:cNvSpPr>
          <p:nvPr>
            <p:ph type="title"/>
          </p:nvPr>
        </p:nvSpPr>
        <p:spPr/>
        <p:txBody>
          <a:bodyPr/>
          <a:lstStyle/>
          <a:p>
            <a:r>
              <a:rPr lang="en-US" dirty="0"/>
              <a:t>Question 7 - $40</a:t>
            </a:r>
          </a:p>
        </p:txBody>
      </p:sp>
      <p:sp>
        <p:nvSpPr>
          <p:cNvPr id="3" name="Content Placeholder 2">
            <a:extLst>
              <a:ext uri="{FF2B5EF4-FFF2-40B4-BE49-F238E27FC236}">
                <a16:creationId xmlns:a16="http://schemas.microsoft.com/office/drawing/2014/main" id="{C31CB887-12A8-E849-97A7-AFB6DFEE054E}"/>
              </a:ext>
            </a:extLst>
          </p:cNvPr>
          <p:cNvSpPr>
            <a:spLocks noGrp="1"/>
          </p:cNvSpPr>
          <p:nvPr>
            <p:ph idx="1"/>
          </p:nvPr>
        </p:nvSpPr>
        <p:spPr/>
        <p:txBody>
          <a:bodyPr>
            <a:normAutofit/>
          </a:bodyPr>
          <a:lstStyle/>
          <a:p>
            <a:r>
              <a:rPr lang="en-US" sz="4400" dirty="0"/>
              <a:t>While revising your lectures notes for an exam, what should you ask yourself?</a:t>
            </a:r>
          </a:p>
        </p:txBody>
      </p:sp>
    </p:spTree>
    <p:extLst>
      <p:ext uri="{BB962C8B-B14F-4D97-AF65-F5344CB8AC3E}">
        <p14:creationId xmlns:p14="http://schemas.microsoft.com/office/powerpoint/2010/main" val="3101535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$30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is the SQ3R technique for memory enhancement?</a:t>
            </a:r>
          </a:p>
        </p:txBody>
      </p:sp>
    </p:spTree>
    <p:extLst>
      <p:ext uri="{BB962C8B-B14F-4D97-AF65-F5344CB8AC3E}">
        <p14:creationId xmlns:p14="http://schemas.microsoft.com/office/powerpoint/2010/main" val="22557201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0A1DE-2844-694F-82C4-D2B76FD5C557}"/>
              </a:ext>
            </a:extLst>
          </p:cNvPr>
          <p:cNvSpPr>
            <a:spLocks noGrp="1"/>
          </p:cNvSpPr>
          <p:nvPr>
            <p:ph type="title"/>
          </p:nvPr>
        </p:nvSpPr>
        <p:spPr/>
        <p:txBody>
          <a:bodyPr/>
          <a:lstStyle/>
          <a:p>
            <a:r>
              <a:rPr lang="en-US" dirty="0"/>
              <a:t>Answer question 7 - $40</a:t>
            </a:r>
          </a:p>
        </p:txBody>
      </p:sp>
      <p:sp>
        <p:nvSpPr>
          <p:cNvPr id="3" name="Content Placeholder 2">
            <a:extLst>
              <a:ext uri="{FF2B5EF4-FFF2-40B4-BE49-F238E27FC236}">
                <a16:creationId xmlns:a16="http://schemas.microsoft.com/office/drawing/2014/main" id="{B07216B1-6D02-D54B-AB2E-15166ED87FE1}"/>
              </a:ext>
            </a:extLst>
          </p:cNvPr>
          <p:cNvSpPr>
            <a:spLocks noGrp="1"/>
          </p:cNvSpPr>
          <p:nvPr>
            <p:ph idx="1"/>
          </p:nvPr>
        </p:nvSpPr>
        <p:spPr>
          <a:xfrm>
            <a:off x="699977" y="2097088"/>
            <a:ext cx="11171457" cy="4151313"/>
          </a:xfrm>
        </p:spPr>
        <p:txBody>
          <a:bodyPr>
            <a:normAutofit/>
          </a:bodyPr>
          <a:lstStyle/>
          <a:p>
            <a:r>
              <a:rPr lang="en-US" sz="4000" dirty="0"/>
              <a:t>As you revise each lecture, ask yourself what are the three most examinable topics in this lecture. Note them briefly on a separate sheet for later consideration.</a:t>
            </a:r>
          </a:p>
          <a:p>
            <a:pPr marL="0" indent="0">
              <a:buNone/>
            </a:pPr>
            <a:br>
              <a:rPr lang="en-US" dirty="0"/>
            </a:br>
            <a:endParaRPr lang="en-US" dirty="0"/>
          </a:p>
        </p:txBody>
      </p:sp>
      <p:pic>
        <p:nvPicPr>
          <p:cNvPr id="4" name="Graphic 3" descr="House">
            <a:hlinkClick r:id="rId2" action="ppaction://hlinksldjump"/>
            <a:extLst>
              <a:ext uri="{FF2B5EF4-FFF2-40B4-BE49-F238E27FC236}">
                <a16:creationId xmlns:a16="http://schemas.microsoft.com/office/drawing/2014/main" id="{39F46043-BA1D-0D4E-88BC-DB4B0A12BA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8437175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2F88B-2AD3-894D-AAA5-BA83583F2F96}"/>
              </a:ext>
            </a:extLst>
          </p:cNvPr>
          <p:cNvSpPr>
            <a:spLocks noGrp="1"/>
          </p:cNvSpPr>
          <p:nvPr>
            <p:ph type="title"/>
          </p:nvPr>
        </p:nvSpPr>
        <p:spPr/>
        <p:txBody>
          <a:bodyPr/>
          <a:lstStyle/>
          <a:p>
            <a:r>
              <a:rPr lang="en-US" dirty="0"/>
              <a:t>Question 7 - $50</a:t>
            </a:r>
          </a:p>
        </p:txBody>
      </p:sp>
      <p:sp>
        <p:nvSpPr>
          <p:cNvPr id="3" name="Content Placeholder 2">
            <a:extLst>
              <a:ext uri="{FF2B5EF4-FFF2-40B4-BE49-F238E27FC236}">
                <a16:creationId xmlns:a16="http://schemas.microsoft.com/office/drawing/2014/main" id="{6F98C94D-4B6A-1145-9EF1-A128C92750AE}"/>
              </a:ext>
            </a:extLst>
          </p:cNvPr>
          <p:cNvSpPr>
            <a:spLocks noGrp="1"/>
          </p:cNvSpPr>
          <p:nvPr>
            <p:ph idx="1"/>
          </p:nvPr>
        </p:nvSpPr>
        <p:spPr/>
        <p:txBody>
          <a:bodyPr>
            <a:normAutofit/>
          </a:bodyPr>
          <a:lstStyle/>
          <a:p>
            <a:r>
              <a:rPr lang="en-US" sz="4400" dirty="0"/>
              <a:t>True or False. Cramming is the most efficient way to prepare for an exam.</a:t>
            </a:r>
          </a:p>
        </p:txBody>
      </p:sp>
    </p:spTree>
    <p:extLst>
      <p:ext uri="{BB962C8B-B14F-4D97-AF65-F5344CB8AC3E}">
        <p14:creationId xmlns:p14="http://schemas.microsoft.com/office/powerpoint/2010/main" val="36919158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981F-0149-7B4B-BA52-4D6F6775FF26}"/>
              </a:ext>
            </a:extLst>
          </p:cNvPr>
          <p:cNvSpPr>
            <a:spLocks noGrp="1"/>
          </p:cNvSpPr>
          <p:nvPr>
            <p:ph type="title"/>
          </p:nvPr>
        </p:nvSpPr>
        <p:spPr/>
        <p:txBody>
          <a:bodyPr/>
          <a:lstStyle/>
          <a:p>
            <a:r>
              <a:rPr lang="en-US" dirty="0"/>
              <a:t>Answer question 7 - $50</a:t>
            </a:r>
          </a:p>
        </p:txBody>
      </p:sp>
      <p:sp>
        <p:nvSpPr>
          <p:cNvPr id="3" name="Content Placeholder 2">
            <a:extLst>
              <a:ext uri="{FF2B5EF4-FFF2-40B4-BE49-F238E27FC236}">
                <a16:creationId xmlns:a16="http://schemas.microsoft.com/office/drawing/2014/main" id="{DEF0CD69-A9A4-7845-96A2-D26F40727BC1}"/>
              </a:ext>
            </a:extLst>
          </p:cNvPr>
          <p:cNvSpPr>
            <a:spLocks noGrp="1"/>
          </p:cNvSpPr>
          <p:nvPr>
            <p:ph idx="1"/>
          </p:nvPr>
        </p:nvSpPr>
        <p:spPr/>
        <p:txBody>
          <a:bodyPr>
            <a:normAutofit/>
          </a:bodyPr>
          <a:lstStyle/>
          <a:p>
            <a:r>
              <a:rPr lang="en-US" sz="4400" dirty="0"/>
              <a:t>No! Revise for exams way in advance to ensure understanding of all the material.</a:t>
            </a:r>
          </a:p>
        </p:txBody>
      </p:sp>
      <p:pic>
        <p:nvPicPr>
          <p:cNvPr id="4" name="Graphic 3" descr="House">
            <a:hlinkClick r:id="rId2" action="ppaction://hlinksldjump"/>
            <a:extLst>
              <a:ext uri="{FF2B5EF4-FFF2-40B4-BE49-F238E27FC236}">
                <a16:creationId xmlns:a16="http://schemas.microsoft.com/office/drawing/2014/main" id="{F706F7E7-8D2D-DB4E-9839-D946DC53276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16547074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3DE1E-1BF1-474E-990C-9268793030B2}"/>
              </a:ext>
            </a:extLst>
          </p:cNvPr>
          <p:cNvSpPr>
            <a:spLocks noGrp="1"/>
          </p:cNvSpPr>
          <p:nvPr>
            <p:ph type="title"/>
          </p:nvPr>
        </p:nvSpPr>
        <p:spPr/>
        <p:txBody>
          <a:bodyPr/>
          <a:lstStyle/>
          <a:p>
            <a:r>
              <a:rPr lang="en-US" dirty="0"/>
              <a:t>Question 8 - $10</a:t>
            </a:r>
          </a:p>
        </p:txBody>
      </p:sp>
      <p:sp>
        <p:nvSpPr>
          <p:cNvPr id="3" name="Content Placeholder 2">
            <a:extLst>
              <a:ext uri="{FF2B5EF4-FFF2-40B4-BE49-F238E27FC236}">
                <a16:creationId xmlns:a16="http://schemas.microsoft.com/office/drawing/2014/main" id="{6978D782-83CA-4843-A434-EBE67F3193C7}"/>
              </a:ext>
            </a:extLst>
          </p:cNvPr>
          <p:cNvSpPr>
            <a:spLocks noGrp="1"/>
          </p:cNvSpPr>
          <p:nvPr>
            <p:ph idx="1"/>
          </p:nvPr>
        </p:nvSpPr>
        <p:spPr/>
        <p:txBody>
          <a:bodyPr>
            <a:normAutofit/>
          </a:bodyPr>
          <a:lstStyle/>
          <a:p>
            <a:r>
              <a:rPr lang="en-US" sz="4400" dirty="0"/>
              <a:t>What causes academic anxiety?</a:t>
            </a:r>
          </a:p>
        </p:txBody>
      </p:sp>
    </p:spTree>
    <p:extLst>
      <p:ext uri="{BB962C8B-B14F-4D97-AF65-F5344CB8AC3E}">
        <p14:creationId xmlns:p14="http://schemas.microsoft.com/office/powerpoint/2010/main" val="23174290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282B-37C1-A543-9FE2-AC1CE73C70CA}"/>
              </a:ext>
            </a:extLst>
          </p:cNvPr>
          <p:cNvSpPr>
            <a:spLocks noGrp="1"/>
          </p:cNvSpPr>
          <p:nvPr>
            <p:ph type="title"/>
          </p:nvPr>
        </p:nvSpPr>
        <p:spPr/>
        <p:txBody>
          <a:bodyPr/>
          <a:lstStyle/>
          <a:p>
            <a:r>
              <a:rPr lang="en-US" dirty="0"/>
              <a:t>Answer Question 8 - $10</a:t>
            </a:r>
          </a:p>
        </p:txBody>
      </p:sp>
      <p:sp>
        <p:nvSpPr>
          <p:cNvPr id="3" name="Content Placeholder 2">
            <a:extLst>
              <a:ext uri="{FF2B5EF4-FFF2-40B4-BE49-F238E27FC236}">
                <a16:creationId xmlns:a16="http://schemas.microsoft.com/office/drawing/2014/main" id="{E69FA245-9D22-824A-A3B3-38687DD6812B}"/>
              </a:ext>
            </a:extLst>
          </p:cNvPr>
          <p:cNvSpPr>
            <a:spLocks noGrp="1"/>
          </p:cNvSpPr>
          <p:nvPr>
            <p:ph idx="1"/>
          </p:nvPr>
        </p:nvSpPr>
        <p:spPr/>
        <p:txBody>
          <a:bodyPr>
            <a:normAutofit/>
          </a:bodyPr>
          <a:lstStyle/>
          <a:p>
            <a:r>
              <a:rPr lang="en-US" sz="4400" dirty="0">
                <a:latin typeface="Arial" panose="020B0604020202020204" pitchFamily="34" charset="0"/>
                <a:cs typeface="Arial" panose="020B0604020202020204" pitchFamily="34" charset="0"/>
              </a:rPr>
              <a:t>Academic anxiety is almost always due to negative thoughts, especially about the possibility of failure or poor performance.</a:t>
            </a:r>
          </a:p>
        </p:txBody>
      </p:sp>
      <p:pic>
        <p:nvPicPr>
          <p:cNvPr id="4" name="Graphic 3" descr="House">
            <a:hlinkClick r:id="rId2" action="ppaction://hlinksldjump"/>
            <a:extLst>
              <a:ext uri="{FF2B5EF4-FFF2-40B4-BE49-F238E27FC236}">
                <a16:creationId xmlns:a16="http://schemas.microsoft.com/office/drawing/2014/main" id="{9CE4E4B1-9A62-5E44-A899-AE2D807E3B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8383638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E5026-19B0-3D45-8899-CE072A61B433}"/>
              </a:ext>
            </a:extLst>
          </p:cNvPr>
          <p:cNvSpPr>
            <a:spLocks noGrp="1"/>
          </p:cNvSpPr>
          <p:nvPr>
            <p:ph type="title"/>
          </p:nvPr>
        </p:nvSpPr>
        <p:spPr/>
        <p:txBody>
          <a:bodyPr/>
          <a:lstStyle/>
          <a:p>
            <a:r>
              <a:rPr lang="en-US" dirty="0"/>
              <a:t>Question 8 - $20</a:t>
            </a:r>
          </a:p>
        </p:txBody>
      </p:sp>
      <p:sp>
        <p:nvSpPr>
          <p:cNvPr id="3" name="Content Placeholder 2">
            <a:extLst>
              <a:ext uri="{FF2B5EF4-FFF2-40B4-BE49-F238E27FC236}">
                <a16:creationId xmlns:a16="http://schemas.microsoft.com/office/drawing/2014/main" id="{EE54EC3D-3E62-F74F-9E36-1F1DE8117B0D}"/>
              </a:ext>
            </a:extLst>
          </p:cNvPr>
          <p:cNvSpPr>
            <a:spLocks noGrp="1"/>
          </p:cNvSpPr>
          <p:nvPr>
            <p:ph idx="1"/>
          </p:nvPr>
        </p:nvSpPr>
        <p:spPr/>
        <p:txBody>
          <a:bodyPr>
            <a:normAutofit/>
          </a:bodyPr>
          <a:lstStyle/>
          <a:p>
            <a:r>
              <a:rPr lang="en-US" sz="4400" dirty="0"/>
              <a:t>What does T.U.F stand for?</a:t>
            </a:r>
          </a:p>
        </p:txBody>
      </p:sp>
    </p:spTree>
    <p:extLst>
      <p:ext uri="{BB962C8B-B14F-4D97-AF65-F5344CB8AC3E}">
        <p14:creationId xmlns:p14="http://schemas.microsoft.com/office/powerpoint/2010/main" val="36037801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99534-806E-0644-9B5E-B5A0EBCC1658}"/>
              </a:ext>
            </a:extLst>
          </p:cNvPr>
          <p:cNvSpPr>
            <a:spLocks noGrp="1"/>
          </p:cNvSpPr>
          <p:nvPr>
            <p:ph type="title"/>
          </p:nvPr>
        </p:nvSpPr>
        <p:spPr/>
        <p:txBody>
          <a:bodyPr/>
          <a:lstStyle/>
          <a:p>
            <a:r>
              <a:rPr lang="en-US" dirty="0"/>
              <a:t>Answer question 8 - $20</a:t>
            </a:r>
          </a:p>
        </p:txBody>
      </p:sp>
      <p:sp>
        <p:nvSpPr>
          <p:cNvPr id="3" name="Content Placeholder 2">
            <a:extLst>
              <a:ext uri="{FF2B5EF4-FFF2-40B4-BE49-F238E27FC236}">
                <a16:creationId xmlns:a16="http://schemas.microsoft.com/office/drawing/2014/main" id="{06A7CE44-CD99-5E47-8B29-490C09A13896}"/>
              </a:ext>
            </a:extLst>
          </p:cNvPr>
          <p:cNvSpPr>
            <a:spLocks noGrp="1"/>
          </p:cNvSpPr>
          <p:nvPr>
            <p:ph idx="1"/>
          </p:nvPr>
        </p:nvSpPr>
        <p:spPr>
          <a:xfrm>
            <a:off x="1293812" y="2035176"/>
            <a:ext cx="9905999" cy="3541714"/>
          </a:xfrm>
        </p:spPr>
        <p:txBody>
          <a:bodyPr>
            <a:noAutofit/>
          </a:bodyPr>
          <a:lstStyle/>
          <a:p>
            <a:r>
              <a:rPr lang="en-US" sz="9600" dirty="0"/>
              <a:t>Try, Use, Fun</a:t>
            </a:r>
          </a:p>
        </p:txBody>
      </p:sp>
      <p:pic>
        <p:nvPicPr>
          <p:cNvPr id="4" name="Graphic 3" descr="House">
            <a:hlinkClick r:id="rId2" action="ppaction://hlinksldjump"/>
            <a:extLst>
              <a:ext uri="{FF2B5EF4-FFF2-40B4-BE49-F238E27FC236}">
                <a16:creationId xmlns:a16="http://schemas.microsoft.com/office/drawing/2014/main" id="{351ABF2C-C763-EB41-BD8C-11DE61F9A6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1842839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4DA84-6FA1-C948-A5EF-4E77C3C1D147}"/>
              </a:ext>
            </a:extLst>
          </p:cNvPr>
          <p:cNvSpPr>
            <a:spLocks noGrp="1"/>
          </p:cNvSpPr>
          <p:nvPr>
            <p:ph type="title"/>
          </p:nvPr>
        </p:nvSpPr>
        <p:spPr/>
        <p:txBody>
          <a:bodyPr/>
          <a:lstStyle/>
          <a:p>
            <a:r>
              <a:rPr lang="en-US" dirty="0"/>
              <a:t>Question 8 - $30</a:t>
            </a:r>
          </a:p>
        </p:txBody>
      </p:sp>
      <p:sp>
        <p:nvSpPr>
          <p:cNvPr id="3" name="Content Placeholder 2">
            <a:extLst>
              <a:ext uri="{FF2B5EF4-FFF2-40B4-BE49-F238E27FC236}">
                <a16:creationId xmlns:a16="http://schemas.microsoft.com/office/drawing/2014/main" id="{176D2F33-CA7A-F14F-BAB3-3B3AE8601455}"/>
              </a:ext>
            </a:extLst>
          </p:cNvPr>
          <p:cNvSpPr>
            <a:spLocks noGrp="1"/>
          </p:cNvSpPr>
          <p:nvPr>
            <p:ph idx="1"/>
          </p:nvPr>
        </p:nvSpPr>
        <p:spPr/>
        <p:txBody>
          <a:bodyPr>
            <a:normAutofit/>
          </a:bodyPr>
          <a:lstStyle/>
          <a:p>
            <a:r>
              <a:rPr lang="en-US" sz="4400" dirty="0"/>
              <a:t>Explain what Try, Use, and Fun are and provide an example.</a:t>
            </a:r>
          </a:p>
        </p:txBody>
      </p:sp>
    </p:spTree>
    <p:extLst>
      <p:ext uri="{BB962C8B-B14F-4D97-AF65-F5344CB8AC3E}">
        <p14:creationId xmlns:p14="http://schemas.microsoft.com/office/powerpoint/2010/main" val="30150685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3F94-1931-824D-8CD0-05B6E7BE3B5C}"/>
              </a:ext>
            </a:extLst>
          </p:cNvPr>
          <p:cNvSpPr>
            <a:spLocks noGrp="1"/>
          </p:cNvSpPr>
          <p:nvPr>
            <p:ph type="title"/>
          </p:nvPr>
        </p:nvSpPr>
        <p:spPr/>
        <p:txBody>
          <a:bodyPr/>
          <a:lstStyle/>
          <a:p>
            <a:r>
              <a:rPr lang="en-US" dirty="0"/>
              <a:t>Answer question 8 - $30</a:t>
            </a:r>
          </a:p>
        </p:txBody>
      </p:sp>
      <p:sp>
        <p:nvSpPr>
          <p:cNvPr id="3" name="Content Placeholder 2">
            <a:extLst>
              <a:ext uri="{FF2B5EF4-FFF2-40B4-BE49-F238E27FC236}">
                <a16:creationId xmlns:a16="http://schemas.microsoft.com/office/drawing/2014/main" id="{5AB252F3-6918-2942-AB2C-E8D4AC34B188}"/>
              </a:ext>
            </a:extLst>
          </p:cNvPr>
          <p:cNvSpPr>
            <a:spLocks noGrp="1"/>
          </p:cNvSpPr>
          <p:nvPr>
            <p:ph idx="1"/>
          </p:nvPr>
        </p:nvSpPr>
        <p:spPr>
          <a:xfrm>
            <a:off x="630620" y="1729224"/>
            <a:ext cx="11713779" cy="4545451"/>
          </a:xfrm>
        </p:spPr>
        <p:txBody>
          <a:bodyPr>
            <a:noAutofit/>
          </a:bodyPr>
          <a:lstStyle/>
          <a:p>
            <a:r>
              <a:rPr lang="en-US" sz="2900" b="1" dirty="0"/>
              <a:t>Try </a:t>
            </a:r>
            <a:r>
              <a:rPr lang="en-US" sz="2900" b="1" dirty="0">
                <a:sym typeface="Wingdings" pitchFamily="2" charset="2"/>
              </a:rPr>
              <a:t> </a:t>
            </a:r>
            <a:r>
              <a:rPr lang="en-US" sz="2900" dirty="0"/>
              <a:t>the habit of </a:t>
            </a:r>
            <a:r>
              <a:rPr lang="en-US" sz="2900" b="1" i="1" dirty="0"/>
              <a:t>trying</a:t>
            </a:r>
            <a:r>
              <a:rPr lang="en-US" sz="2900" dirty="0"/>
              <a:t> particular skills every day that might be threatening yet harmless (fear of public speaking)</a:t>
            </a:r>
          </a:p>
          <a:p>
            <a:r>
              <a:rPr lang="en-US" sz="2900" b="1" dirty="0"/>
              <a:t>Use </a:t>
            </a:r>
            <a:r>
              <a:rPr lang="en-US" sz="2900" b="1" dirty="0">
                <a:sym typeface="Wingdings" pitchFamily="2" charset="2"/>
              </a:rPr>
              <a:t> </a:t>
            </a:r>
            <a:r>
              <a:rPr lang="en-US" sz="2900" b="1" i="1" dirty="0"/>
              <a:t>using</a:t>
            </a:r>
            <a:r>
              <a:rPr lang="en-US" sz="2900" dirty="0"/>
              <a:t> the skills you already have frequently to increase your strength in your behavior repertoire (using participation skills in class to build confidence in public speaking)</a:t>
            </a:r>
          </a:p>
          <a:p>
            <a:r>
              <a:rPr lang="en-US" sz="2900" b="1" dirty="0"/>
              <a:t>Fun </a:t>
            </a:r>
            <a:r>
              <a:rPr lang="en-US" sz="2900" b="1" dirty="0">
                <a:sym typeface="Wingdings" pitchFamily="2" charset="2"/>
              </a:rPr>
              <a:t> </a:t>
            </a:r>
            <a:r>
              <a:rPr lang="en-US" sz="2900" dirty="0">
                <a:sym typeface="Wingdings" pitchFamily="2" charset="2"/>
              </a:rPr>
              <a:t>Something that all people enjoy and like (</a:t>
            </a:r>
            <a:r>
              <a:rPr lang="en-US" sz="2900" dirty="0"/>
              <a:t>When trying to increase your classroom speaking skills, look for amusing stories and anecdotes which relate to topics being discussed in class)</a:t>
            </a:r>
            <a:br>
              <a:rPr lang="en-US" sz="3600" dirty="0"/>
            </a:br>
            <a:endParaRPr lang="en-US" sz="3600" dirty="0"/>
          </a:p>
        </p:txBody>
      </p:sp>
      <p:pic>
        <p:nvPicPr>
          <p:cNvPr id="4" name="Graphic 3" descr="House">
            <a:hlinkClick r:id="rId2" action="ppaction://hlinksldjump"/>
            <a:extLst>
              <a:ext uri="{FF2B5EF4-FFF2-40B4-BE49-F238E27FC236}">
                <a16:creationId xmlns:a16="http://schemas.microsoft.com/office/drawing/2014/main" id="{CF18F7B7-486D-D64F-BFBE-158E73332B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1695817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8F929-9388-2E4A-BCE1-40E6A5C497D8}"/>
              </a:ext>
            </a:extLst>
          </p:cNvPr>
          <p:cNvSpPr>
            <a:spLocks noGrp="1"/>
          </p:cNvSpPr>
          <p:nvPr>
            <p:ph type="title"/>
          </p:nvPr>
        </p:nvSpPr>
        <p:spPr/>
        <p:txBody>
          <a:bodyPr/>
          <a:lstStyle/>
          <a:p>
            <a:r>
              <a:rPr lang="en-US" dirty="0"/>
              <a:t>Question 8 - $40</a:t>
            </a:r>
          </a:p>
        </p:txBody>
      </p:sp>
      <p:sp>
        <p:nvSpPr>
          <p:cNvPr id="3" name="Content Placeholder 2">
            <a:extLst>
              <a:ext uri="{FF2B5EF4-FFF2-40B4-BE49-F238E27FC236}">
                <a16:creationId xmlns:a16="http://schemas.microsoft.com/office/drawing/2014/main" id="{11CE0354-55DF-5C45-AC7B-01A0AF9D383D}"/>
              </a:ext>
            </a:extLst>
          </p:cNvPr>
          <p:cNvSpPr>
            <a:spLocks noGrp="1"/>
          </p:cNvSpPr>
          <p:nvPr>
            <p:ph idx="1"/>
          </p:nvPr>
        </p:nvSpPr>
        <p:spPr/>
        <p:txBody>
          <a:bodyPr>
            <a:normAutofit/>
          </a:bodyPr>
          <a:lstStyle/>
          <a:p>
            <a:r>
              <a:rPr lang="en-US" sz="4400" dirty="0"/>
              <a:t>Why is learning to relax important?</a:t>
            </a:r>
          </a:p>
        </p:txBody>
      </p:sp>
    </p:spTree>
    <p:extLst>
      <p:ext uri="{BB962C8B-B14F-4D97-AF65-F5344CB8AC3E}">
        <p14:creationId xmlns:p14="http://schemas.microsoft.com/office/powerpoint/2010/main" val="2282450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$30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a:xfrm>
            <a:off x="533400" y="1917700"/>
            <a:ext cx="11353800" cy="4229100"/>
          </a:xfrm>
        </p:spPr>
        <p:txBody>
          <a:bodyPr>
            <a:normAutofit/>
          </a:bodyPr>
          <a:lstStyle/>
          <a:p>
            <a:r>
              <a:rPr lang="en-US" sz="4400" dirty="0"/>
              <a:t>Survey, Question, Read Recite, Recall </a:t>
            </a:r>
          </a:p>
          <a:p>
            <a:endParaRPr lang="en-US" dirty="0"/>
          </a:p>
        </p:txBody>
      </p:sp>
      <p:pic>
        <p:nvPicPr>
          <p:cNvPr id="4" name="Graphic 3" descr="House">
            <a:hlinkClick r:id="rId2" action="ppaction://hlinksldjump"/>
            <a:extLst>
              <a:ext uri="{FF2B5EF4-FFF2-40B4-BE49-F238E27FC236}">
                <a16:creationId xmlns:a16="http://schemas.microsoft.com/office/drawing/2014/main" id="{2E71383E-C7BD-A141-BD8C-4BE1D7D605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78667235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14B9-AD99-464D-A577-2A4EA1897199}"/>
              </a:ext>
            </a:extLst>
          </p:cNvPr>
          <p:cNvSpPr>
            <a:spLocks noGrp="1"/>
          </p:cNvSpPr>
          <p:nvPr>
            <p:ph type="title"/>
          </p:nvPr>
        </p:nvSpPr>
        <p:spPr/>
        <p:txBody>
          <a:bodyPr/>
          <a:lstStyle/>
          <a:p>
            <a:r>
              <a:rPr lang="en-US" dirty="0"/>
              <a:t>Answer question - $40</a:t>
            </a:r>
          </a:p>
        </p:txBody>
      </p:sp>
      <p:sp>
        <p:nvSpPr>
          <p:cNvPr id="3" name="Content Placeholder 2">
            <a:extLst>
              <a:ext uri="{FF2B5EF4-FFF2-40B4-BE49-F238E27FC236}">
                <a16:creationId xmlns:a16="http://schemas.microsoft.com/office/drawing/2014/main" id="{8747570C-3FC6-7E44-9124-C0E0E13EC9E7}"/>
              </a:ext>
            </a:extLst>
          </p:cNvPr>
          <p:cNvSpPr>
            <a:spLocks noGrp="1"/>
          </p:cNvSpPr>
          <p:nvPr>
            <p:ph idx="1"/>
          </p:nvPr>
        </p:nvSpPr>
        <p:spPr>
          <a:xfrm>
            <a:off x="679995" y="1860604"/>
            <a:ext cx="11070570" cy="4481513"/>
          </a:xfrm>
        </p:spPr>
        <p:txBody>
          <a:bodyPr>
            <a:noAutofit/>
          </a:bodyPr>
          <a:lstStyle/>
          <a:p>
            <a:r>
              <a:rPr lang="en-US" sz="4000" dirty="0"/>
              <a:t>Relaxation increases blood flow to the muscles thereby providing more energy, better metabolism and improves your memory. </a:t>
            </a:r>
          </a:p>
          <a:p>
            <a:r>
              <a:rPr lang="en-US" sz="4000" dirty="0"/>
              <a:t>Relaxation helps you to achieve a clear and calm mind, your thought process is more positive and helps you in making a better decisions.</a:t>
            </a:r>
          </a:p>
        </p:txBody>
      </p:sp>
      <p:pic>
        <p:nvPicPr>
          <p:cNvPr id="4" name="Graphic 3" descr="House">
            <a:hlinkClick r:id="rId2" action="ppaction://hlinksldjump"/>
            <a:extLst>
              <a:ext uri="{FF2B5EF4-FFF2-40B4-BE49-F238E27FC236}">
                <a16:creationId xmlns:a16="http://schemas.microsoft.com/office/drawing/2014/main" id="{4E575D2E-42E1-334C-87BF-5FAA6461180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8055869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7175-5B6F-FA42-83F9-3C7E27D9F6D1}"/>
              </a:ext>
            </a:extLst>
          </p:cNvPr>
          <p:cNvSpPr>
            <a:spLocks noGrp="1"/>
          </p:cNvSpPr>
          <p:nvPr>
            <p:ph type="title"/>
          </p:nvPr>
        </p:nvSpPr>
        <p:spPr/>
        <p:txBody>
          <a:bodyPr/>
          <a:lstStyle/>
          <a:p>
            <a:r>
              <a:rPr lang="en-US" dirty="0"/>
              <a:t>Question 8 - $50</a:t>
            </a:r>
          </a:p>
        </p:txBody>
      </p:sp>
      <p:sp>
        <p:nvSpPr>
          <p:cNvPr id="3" name="Content Placeholder 2">
            <a:extLst>
              <a:ext uri="{FF2B5EF4-FFF2-40B4-BE49-F238E27FC236}">
                <a16:creationId xmlns:a16="http://schemas.microsoft.com/office/drawing/2014/main" id="{4460DB8D-CCEC-F746-BF6F-CF4EFB06F04A}"/>
              </a:ext>
            </a:extLst>
          </p:cNvPr>
          <p:cNvSpPr>
            <a:spLocks noGrp="1"/>
          </p:cNvSpPr>
          <p:nvPr>
            <p:ph idx="1"/>
          </p:nvPr>
        </p:nvSpPr>
        <p:spPr/>
        <p:txBody>
          <a:bodyPr/>
          <a:lstStyle/>
          <a:p>
            <a:r>
              <a:rPr lang="en-US" dirty="0"/>
              <a:t>True or False. Exam anxiety is common symptom of many students.</a:t>
            </a:r>
          </a:p>
        </p:txBody>
      </p:sp>
    </p:spTree>
    <p:extLst>
      <p:ext uri="{BB962C8B-B14F-4D97-AF65-F5344CB8AC3E}">
        <p14:creationId xmlns:p14="http://schemas.microsoft.com/office/powerpoint/2010/main" val="4369308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006A8-7DA7-0742-9A34-2950052271D0}"/>
              </a:ext>
            </a:extLst>
          </p:cNvPr>
          <p:cNvSpPr>
            <a:spLocks noGrp="1"/>
          </p:cNvSpPr>
          <p:nvPr>
            <p:ph type="title"/>
          </p:nvPr>
        </p:nvSpPr>
        <p:spPr/>
        <p:txBody>
          <a:bodyPr/>
          <a:lstStyle/>
          <a:p>
            <a:r>
              <a:rPr lang="en-US" dirty="0"/>
              <a:t>Answer question 8 - $50</a:t>
            </a:r>
          </a:p>
        </p:txBody>
      </p:sp>
      <p:sp>
        <p:nvSpPr>
          <p:cNvPr id="3" name="Content Placeholder 2">
            <a:extLst>
              <a:ext uri="{FF2B5EF4-FFF2-40B4-BE49-F238E27FC236}">
                <a16:creationId xmlns:a16="http://schemas.microsoft.com/office/drawing/2014/main" id="{56A0D337-4248-BE42-9F53-D2650EC53070}"/>
              </a:ext>
            </a:extLst>
          </p:cNvPr>
          <p:cNvSpPr>
            <a:spLocks noGrp="1"/>
          </p:cNvSpPr>
          <p:nvPr>
            <p:ph idx="1"/>
          </p:nvPr>
        </p:nvSpPr>
        <p:spPr/>
        <p:txBody>
          <a:bodyPr>
            <a:normAutofit/>
          </a:bodyPr>
          <a:lstStyle/>
          <a:p>
            <a:pPr marL="0" indent="0">
              <a:buNone/>
            </a:pPr>
            <a:r>
              <a:rPr lang="en-US" sz="4400" dirty="0"/>
              <a:t>True! Exam anxiety is very common but it is very important to find ways to minimize stress in order to maximize results on an exam. </a:t>
            </a:r>
          </a:p>
        </p:txBody>
      </p:sp>
      <p:pic>
        <p:nvPicPr>
          <p:cNvPr id="4" name="Graphic 3" descr="House">
            <a:hlinkClick r:id="rId2" action="ppaction://hlinksldjump"/>
            <a:extLst>
              <a:ext uri="{FF2B5EF4-FFF2-40B4-BE49-F238E27FC236}">
                <a16:creationId xmlns:a16="http://schemas.microsoft.com/office/drawing/2014/main" id="{43B50C44-2920-9E42-ADAF-F5E8809BCA2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3133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$40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How do you use the SQ3R technique when reading something?</a:t>
            </a:r>
          </a:p>
        </p:txBody>
      </p:sp>
    </p:spTree>
    <p:extLst>
      <p:ext uri="{BB962C8B-B14F-4D97-AF65-F5344CB8AC3E}">
        <p14:creationId xmlns:p14="http://schemas.microsoft.com/office/powerpoint/2010/main" val="12835446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3063</TotalTime>
  <Words>2788</Words>
  <Application>Microsoft Macintosh PowerPoint</Application>
  <PresentationFormat>Widescreen</PresentationFormat>
  <Paragraphs>290</Paragraphs>
  <Slides>82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82</vt:i4>
      </vt:variant>
    </vt:vector>
  </HeadingPairs>
  <TitlesOfParts>
    <vt:vector size="88" baseType="lpstr">
      <vt:lpstr>Arial</vt:lpstr>
      <vt:lpstr>Courier New</vt:lpstr>
      <vt:lpstr>Trebuchet MS</vt:lpstr>
      <vt:lpstr>Tw Cen MT</vt:lpstr>
      <vt:lpstr>Wingdings</vt:lpstr>
      <vt:lpstr>Circuit</vt:lpstr>
      <vt:lpstr>Study Skills Exam Review</vt:lpstr>
      <vt:lpstr>PowerPoint Presentation</vt:lpstr>
      <vt:lpstr>Question 1 - $10</vt:lpstr>
      <vt:lpstr>Answer Question 1 - $10</vt:lpstr>
      <vt:lpstr>Question 1 - $20</vt:lpstr>
      <vt:lpstr>Answer Question 1 - $20</vt:lpstr>
      <vt:lpstr>Question 1 - $30</vt:lpstr>
      <vt:lpstr>Answer Question 1 - $30</vt:lpstr>
      <vt:lpstr>Question 1 - $40</vt:lpstr>
      <vt:lpstr>Answer question 1 - $40 </vt:lpstr>
      <vt:lpstr>Question 1 - $50</vt:lpstr>
      <vt:lpstr>Answer question 1 - $50</vt:lpstr>
      <vt:lpstr>Question 2 - $10</vt:lpstr>
      <vt:lpstr>Answer question 2 - $10</vt:lpstr>
      <vt:lpstr>Question 2 - $20</vt:lpstr>
      <vt:lpstr>Answer question 2 - $20</vt:lpstr>
      <vt:lpstr>Question 2 - $30</vt:lpstr>
      <vt:lpstr>Answer question 2 - $30</vt:lpstr>
      <vt:lpstr>Question 2 - $40</vt:lpstr>
      <vt:lpstr>Answer question 2 - $40</vt:lpstr>
      <vt:lpstr>Question 2 - $50</vt:lpstr>
      <vt:lpstr>Answer question 2 - $50</vt:lpstr>
      <vt:lpstr>Question 3 - $10</vt:lpstr>
      <vt:lpstr>Answer question 3 - $10</vt:lpstr>
      <vt:lpstr>Question 3 - $20</vt:lpstr>
      <vt:lpstr>Answer question 3 - $20</vt:lpstr>
      <vt:lpstr>Question 3 - $30</vt:lpstr>
      <vt:lpstr>Answer question 3 - $30</vt:lpstr>
      <vt:lpstr>Question 3 - $40</vt:lpstr>
      <vt:lpstr>Answer question 3 - $40</vt:lpstr>
      <vt:lpstr>Question 3 - $50</vt:lpstr>
      <vt:lpstr>Answer question 3 - $50</vt:lpstr>
      <vt:lpstr>Question 4 - $10</vt:lpstr>
      <vt:lpstr>Answer question 4 - $10 </vt:lpstr>
      <vt:lpstr>Question 4 - $20</vt:lpstr>
      <vt:lpstr>Answer question 4 - $20</vt:lpstr>
      <vt:lpstr>Question 4 - $30</vt:lpstr>
      <vt:lpstr>Answer question 4 - $30</vt:lpstr>
      <vt:lpstr>Question 4 - $40</vt:lpstr>
      <vt:lpstr>Answer question 4 - $40</vt:lpstr>
      <vt:lpstr>Question 4 - $50</vt:lpstr>
      <vt:lpstr>Answer question 4 - $50 </vt:lpstr>
      <vt:lpstr>Question 5 - $10</vt:lpstr>
      <vt:lpstr>Answer Question 5 - $10</vt:lpstr>
      <vt:lpstr>Question 5 - $20</vt:lpstr>
      <vt:lpstr>Answer Question 5 - $20</vt:lpstr>
      <vt:lpstr>Question 5 - $30</vt:lpstr>
      <vt:lpstr>Answer question - $30</vt:lpstr>
      <vt:lpstr>Question 5 - $40</vt:lpstr>
      <vt:lpstr>Answer question 5 - $40</vt:lpstr>
      <vt:lpstr>Question 5 - $50</vt:lpstr>
      <vt:lpstr>Answer question 5 - $50</vt:lpstr>
      <vt:lpstr>Question 6 - $10</vt:lpstr>
      <vt:lpstr>Answer question 6 - $10</vt:lpstr>
      <vt:lpstr>Question 6 - $20</vt:lpstr>
      <vt:lpstr>Answer question 6 - $20</vt:lpstr>
      <vt:lpstr>Question 6 - $30</vt:lpstr>
      <vt:lpstr>Answer question 6 - $30</vt:lpstr>
      <vt:lpstr>Question 6 - $40</vt:lpstr>
      <vt:lpstr>Answer question 6 - $40</vt:lpstr>
      <vt:lpstr>Question 6 - $50</vt:lpstr>
      <vt:lpstr>Answer question 6 - $50</vt:lpstr>
      <vt:lpstr>Question 7 - $10</vt:lpstr>
      <vt:lpstr>Answer question 7 - $10</vt:lpstr>
      <vt:lpstr>Question 7 - $20</vt:lpstr>
      <vt:lpstr>Answer question 7 - $20</vt:lpstr>
      <vt:lpstr>Question 7 - $30</vt:lpstr>
      <vt:lpstr>Answer question 7 - $30</vt:lpstr>
      <vt:lpstr>Question 7 - $40</vt:lpstr>
      <vt:lpstr>Answer question 7 - $40</vt:lpstr>
      <vt:lpstr>Question 7 - $50</vt:lpstr>
      <vt:lpstr>Answer question 7 - $50</vt:lpstr>
      <vt:lpstr>Question 8 - $10</vt:lpstr>
      <vt:lpstr>Answer Question 8 - $10</vt:lpstr>
      <vt:lpstr>Question 8 - $20</vt:lpstr>
      <vt:lpstr>Answer question 8 - $20</vt:lpstr>
      <vt:lpstr>Question 8 - $30</vt:lpstr>
      <vt:lpstr>Answer question 8 - $30</vt:lpstr>
      <vt:lpstr>Question 8 - $40</vt:lpstr>
      <vt:lpstr>Answer question - $40</vt:lpstr>
      <vt:lpstr>Question 8 - $50</vt:lpstr>
      <vt:lpstr>Answer question 8 - $50</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Culture &amp; Society Exam Review  </dc:title>
  <dc:creator>Oumama Kabli</dc:creator>
  <cp:lastModifiedBy>Oumama Kabli</cp:lastModifiedBy>
  <cp:revision>168</cp:revision>
  <dcterms:created xsi:type="dcterms:W3CDTF">2018-12-02T22:07:07Z</dcterms:created>
  <dcterms:modified xsi:type="dcterms:W3CDTF">2018-12-05T01:11:50Z</dcterms:modified>
</cp:coreProperties>
</file>