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3"/>
    <p:restoredTop sz="94718"/>
  </p:normalViewPr>
  <p:slideViewPr>
    <p:cSldViewPr snapToGrid="0" snapToObjects="1">
      <p:cViewPr varScale="1">
        <p:scale>
          <a:sx n="90" d="100"/>
          <a:sy n="90" d="100"/>
        </p:scale>
        <p:origin x="216"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11/19/18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11/19/18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81DC-B4FE-1E42-88EA-8A56321848CE}"/>
              </a:ext>
            </a:extLst>
          </p:cNvPr>
          <p:cNvSpPr>
            <a:spLocks noGrp="1"/>
          </p:cNvSpPr>
          <p:nvPr>
            <p:ph type="ctrTitle"/>
          </p:nvPr>
        </p:nvSpPr>
        <p:spPr>
          <a:xfrm>
            <a:off x="680322" y="2128603"/>
            <a:ext cx="8433698" cy="1978176"/>
          </a:xfrm>
        </p:spPr>
        <p:txBody>
          <a:bodyPr/>
          <a:lstStyle/>
          <a:p>
            <a:pPr algn="ctr"/>
            <a:r>
              <a:rPr lang="en-US" dirty="0"/>
              <a:t>The American Education System</a:t>
            </a:r>
          </a:p>
        </p:txBody>
      </p:sp>
      <p:sp>
        <p:nvSpPr>
          <p:cNvPr id="3" name="Subtitle 2">
            <a:extLst>
              <a:ext uri="{FF2B5EF4-FFF2-40B4-BE49-F238E27FC236}">
                <a16:creationId xmlns:a16="http://schemas.microsoft.com/office/drawing/2014/main" id="{3C43A318-38C4-7E43-8D58-DAD157FF7DCC}"/>
              </a:ext>
            </a:extLst>
          </p:cNvPr>
          <p:cNvSpPr>
            <a:spLocks noGrp="1"/>
          </p:cNvSpPr>
          <p:nvPr>
            <p:ph type="subTitle" idx="1"/>
          </p:nvPr>
        </p:nvSpPr>
        <p:spPr/>
        <p:txBody>
          <a:bodyPr/>
          <a:lstStyle/>
          <a:p>
            <a:pPr algn="ctr"/>
            <a:r>
              <a:rPr lang="en-US" dirty="0"/>
              <a:t>Professor </a:t>
            </a:r>
            <a:r>
              <a:rPr lang="en-US" dirty="0" err="1"/>
              <a:t>Oumama</a:t>
            </a:r>
            <a:r>
              <a:rPr lang="en-US" dirty="0"/>
              <a:t> </a:t>
            </a:r>
            <a:r>
              <a:rPr lang="en-US" dirty="0" err="1"/>
              <a:t>Kabli</a:t>
            </a:r>
            <a:endParaRPr lang="en-US" dirty="0"/>
          </a:p>
          <a:p>
            <a:pPr algn="ctr"/>
            <a:r>
              <a:rPr lang="en-US" dirty="0"/>
              <a:t>November 19, 2018</a:t>
            </a:r>
          </a:p>
        </p:txBody>
      </p:sp>
      <p:pic>
        <p:nvPicPr>
          <p:cNvPr id="5" name="Picture 4">
            <a:extLst>
              <a:ext uri="{FF2B5EF4-FFF2-40B4-BE49-F238E27FC236}">
                <a16:creationId xmlns:a16="http://schemas.microsoft.com/office/drawing/2014/main" id="{0F6CFAE8-66D7-7B4C-B8BD-A49C863AB09D}"/>
              </a:ext>
            </a:extLst>
          </p:cNvPr>
          <p:cNvPicPr>
            <a:picLocks noChangeAspect="1"/>
          </p:cNvPicPr>
          <p:nvPr/>
        </p:nvPicPr>
        <p:blipFill>
          <a:blip r:embed="rId2"/>
          <a:stretch>
            <a:fillRect/>
          </a:stretch>
        </p:blipFill>
        <p:spPr>
          <a:xfrm>
            <a:off x="6692612" y="3454765"/>
            <a:ext cx="4263688" cy="3204643"/>
          </a:xfrm>
          <a:prstGeom prst="rect">
            <a:avLst/>
          </a:prstGeom>
        </p:spPr>
      </p:pic>
    </p:spTree>
    <p:extLst>
      <p:ext uri="{BB962C8B-B14F-4D97-AF65-F5344CB8AC3E}">
        <p14:creationId xmlns:p14="http://schemas.microsoft.com/office/powerpoint/2010/main" val="127178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40E0-62F4-3045-922B-515DE1149435}"/>
              </a:ext>
            </a:extLst>
          </p:cNvPr>
          <p:cNvSpPr>
            <a:spLocks noGrp="1"/>
          </p:cNvSpPr>
          <p:nvPr>
            <p:ph type="title"/>
          </p:nvPr>
        </p:nvSpPr>
        <p:spPr/>
        <p:txBody>
          <a:bodyPr/>
          <a:lstStyle/>
          <a:p>
            <a:pPr algn="ctr"/>
            <a:r>
              <a:rPr lang="en-US" dirty="0"/>
              <a:t>Religion &amp; Education </a:t>
            </a:r>
          </a:p>
        </p:txBody>
      </p:sp>
      <p:sp>
        <p:nvSpPr>
          <p:cNvPr id="3" name="Content Placeholder 2">
            <a:extLst>
              <a:ext uri="{FF2B5EF4-FFF2-40B4-BE49-F238E27FC236}">
                <a16:creationId xmlns:a16="http://schemas.microsoft.com/office/drawing/2014/main" id="{B0394B5A-8E50-1541-BB7C-3AF1D00DB032}"/>
              </a:ext>
            </a:extLst>
          </p:cNvPr>
          <p:cNvSpPr>
            <a:spLocks noGrp="1"/>
          </p:cNvSpPr>
          <p:nvPr>
            <p:ph idx="1"/>
          </p:nvPr>
        </p:nvSpPr>
        <p:spPr>
          <a:xfrm>
            <a:off x="530419" y="2336872"/>
            <a:ext cx="11251849" cy="4078917"/>
          </a:xfrm>
        </p:spPr>
        <p:txBody>
          <a:bodyPr>
            <a:normAutofit/>
          </a:bodyPr>
          <a:lstStyle/>
          <a:p>
            <a:r>
              <a:rPr lang="en-US" sz="2800" dirty="0"/>
              <a:t>Teaching about the Bible, the Quran, the Torah or other sacred texts and their influence on human behavior. No one denies that religion has strongly motivated behavior in the United States and around the world. Acknowledging that fact in the curriculum does not raise First Amendment concerns. </a:t>
            </a:r>
            <a:r>
              <a:rPr lang="en-US" sz="2800" b="1" i="1" dirty="0">
                <a:solidFill>
                  <a:srgbClr val="00B050"/>
                </a:solidFill>
              </a:rPr>
              <a:t>OKAY </a:t>
            </a:r>
            <a:endParaRPr lang="en-US" sz="2800" b="1" dirty="0">
              <a:solidFill>
                <a:srgbClr val="00B050"/>
              </a:solidFill>
            </a:endParaRPr>
          </a:p>
          <a:p>
            <a:r>
              <a:rPr lang="en-US" sz="2800" dirty="0"/>
              <a:t>Teaching sacred documents with devotion or as singular truth. It crosses the line when a teacher or school district portrays one religion or religion in general as the preferred belief. </a:t>
            </a:r>
            <a:r>
              <a:rPr lang="en-US" sz="2800" b="1" i="1" dirty="0">
                <a:solidFill>
                  <a:schemeClr val="bg1"/>
                </a:solidFill>
              </a:rPr>
              <a:t>NOT </a:t>
            </a:r>
            <a:endParaRPr lang="en-US" sz="2800" b="1" dirty="0">
              <a:solidFill>
                <a:schemeClr val="bg1"/>
              </a:solidFill>
            </a:endParaRPr>
          </a:p>
          <a:p>
            <a:endParaRPr lang="en-US" dirty="0"/>
          </a:p>
        </p:txBody>
      </p:sp>
    </p:spTree>
    <p:extLst>
      <p:ext uri="{BB962C8B-B14F-4D97-AF65-F5344CB8AC3E}">
        <p14:creationId xmlns:p14="http://schemas.microsoft.com/office/powerpoint/2010/main" val="272545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BC12-D267-F343-B980-D9C17713C9EF}"/>
              </a:ext>
            </a:extLst>
          </p:cNvPr>
          <p:cNvSpPr>
            <a:spLocks noGrp="1"/>
          </p:cNvSpPr>
          <p:nvPr>
            <p:ph type="title"/>
          </p:nvPr>
        </p:nvSpPr>
        <p:spPr/>
        <p:txBody>
          <a:bodyPr/>
          <a:lstStyle/>
          <a:p>
            <a:pPr algn="ctr"/>
            <a:r>
              <a:rPr lang="en-US" dirty="0"/>
              <a:t>Religion &amp; Education </a:t>
            </a:r>
          </a:p>
        </p:txBody>
      </p:sp>
      <p:sp>
        <p:nvSpPr>
          <p:cNvPr id="3" name="Content Placeholder 2">
            <a:extLst>
              <a:ext uri="{FF2B5EF4-FFF2-40B4-BE49-F238E27FC236}">
                <a16:creationId xmlns:a16="http://schemas.microsoft.com/office/drawing/2014/main" id="{AC22E623-1726-624E-B332-52383F425351}"/>
              </a:ext>
            </a:extLst>
          </p:cNvPr>
          <p:cNvSpPr>
            <a:spLocks noGrp="1"/>
          </p:cNvSpPr>
          <p:nvPr>
            <p:ph idx="1"/>
          </p:nvPr>
        </p:nvSpPr>
        <p:spPr>
          <a:xfrm>
            <a:off x="290576" y="2321883"/>
            <a:ext cx="11296820" cy="4363730"/>
          </a:xfrm>
        </p:spPr>
        <p:txBody>
          <a:bodyPr>
            <a:normAutofit fontScale="77500" lnSpcReduction="20000"/>
          </a:bodyPr>
          <a:lstStyle/>
          <a:p>
            <a:r>
              <a:rPr lang="en-US" sz="3500" dirty="0"/>
              <a:t>Allowing a school-sponsored Gospel Choir that performs praise songs. While the music originates from church, the choir is learning principles of performance, vocal control, and other artistic concepts by participating. The words of faith are viewed as secondary. </a:t>
            </a:r>
            <a:r>
              <a:rPr lang="en-US" sz="3500" b="1" i="1" dirty="0">
                <a:solidFill>
                  <a:srgbClr val="00B050"/>
                </a:solidFill>
              </a:rPr>
              <a:t>OKAY </a:t>
            </a:r>
          </a:p>
          <a:p>
            <a:pPr marL="0" indent="0">
              <a:buNone/>
            </a:pPr>
            <a:endParaRPr lang="en-US" sz="3500" b="1" dirty="0">
              <a:solidFill>
                <a:srgbClr val="00B050"/>
              </a:solidFill>
            </a:endParaRPr>
          </a:p>
          <a:p>
            <a:r>
              <a:rPr lang="en-US" sz="3500" dirty="0"/>
              <a:t>Forbidding students or staff to pray between classes or penalizing them for being absent for religious holidays. Contrary to some popular criticism, religion has not been driven out of the schools. As long as a student is not disrupting the normal flow of the school, he or she can say a prayer as desired. Also, in general, students should be allowed time away (briefly during the school day, for a single day, etc.) to comply with religious tenets. </a:t>
            </a:r>
            <a:r>
              <a:rPr lang="en-US" sz="3500" b="1" i="1" dirty="0">
                <a:solidFill>
                  <a:schemeClr val="bg1"/>
                </a:solidFill>
              </a:rPr>
              <a:t>NOT OKAY</a:t>
            </a:r>
            <a:endParaRPr lang="en-US" sz="3500" b="1" dirty="0">
              <a:solidFill>
                <a:schemeClr val="bg1"/>
              </a:solidFill>
            </a:endParaRPr>
          </a:p>
          <a:p>
            <a:endParaRPr lang="en-US" dirty="0"/>
          </a:p>
        </p:txBody>
      </p:sp>
    </p:spTree>
    <p:extLst>
      <p:ext uri="{BB962C8B-B14F-4D97-AF65-F5344CB8AC3E}">
        <p14:creationId xmlns:p14="http://schemas.microsoft.com/office/powerpoint/2010/main" val="127161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EAE1-E790-F647-B261-3CFA3BBC752A}"/>
              </a:ext>
            </a:extLst>
          </p:cNvPr>
          <p:cNvSpPr>
            <a:spLocks noGrp="1"/>
          </p:cNvSpPr>
          <p:nvPr>
            <p:ph type="title"/>
          </p:nvPr>
        </p:nvSpPr>
        <p:spPr/>
        <p:txBody>
          <a:bodyPr/>
          <a:lstStyle/>
          <a:p>
            <a:pPr algn="ctr"/>
            <a:r>
              <a:rPr lang="en-US" dirty="0"/>
              <a:t>Education System- States</a:t>
            </a:r>
          </a:p>
        </p:txBody>
      </p:sp>
      <p:sp>
        <p:nvSpPr>
          <p:cNvPr id="3" name="Content Placeholder 2">
            <a:extLst>
              <a:ext uri="{FF2B5EF4-FFF2-40B4-BE49-F238E27FC236}">
                <a16:creationId xmlns:a16="http://schemas.microsoft.com/office/drawing/2014/main" id="{1AA959FD-0BD0-4D48-A932-EBA67875C847}"/>
              </a:ext>
            </a:extLst>
          </p:cNvPr>
          <p:cNvSpPr>
            <a:spLocks noGrp="1"/>
          </p:cNvSpPr>
          <p:nvPr>
            <p:ph idx="1"/>
          </p:nvPr>
        </p:nvSpPr>
        <p:spPr>
          <a:xfrm>
            <a:off x="566021" y="2351160"/>
            <a:ext cx="10978279" cy="4021065"/>
          </a:xfrm>
        </p:spPr>
        <p:txBody>
          <a:bodyPr>
            <a:normAutofit/>
          </a:bodyPr>
          <a:lstStyle/>
          <a:p>
            <a:r>
              <a:rPr lang="en-US" sz="3600" dirty="0"/>
              <a:t>States have Authority over the Federal government when it comes to Education </a:t>
            </a:r>
          </a:p>
          <a:p>
            <a:r>
              <a:rPr lang="en-US" sz="3600" dirty="0"/>
              <a:t>Federal government can exercise control through aid money but the majority of funding for education comes from the state itself </a:t>
            </a:r>
          </a:p>
          <a:p>
            <a:r>
              <a:rPr lang="en-US" sz="3600" dirty="0"/>
              <a:t>Each state has different standards and curriculum</a:t>
            </a:r>
          </a:p>
          <a:p>
            <a:endParaRPr lang="en-US" dirty="0"/>
          </a:p>
        </p:txBody>
      </p:sp>
    </p:spTree>
    <p:extLst>
      <p:ext uri="{BB962C8B-B14F-4D97-AF65-F5344CB8AC3E}">
        <p14:creationId xmlns:p14="http://schemas.microsoft.com/office/powerpoint/2010/main" val="55617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6501-EB23-6C47-BC60-9E8A9CC2BAA0}"/>
              </a:ext>
            </a:extLst>
          </p:cNvPr>
          <p:cNvSpPr>
            <a:spLocks noGrp="1"/>
          </p:cNvSpPr>
          <p:nvPr>
            <p:ph type="title"/>
          </p:nvPr>
        </p:nvSpPr>
        <p:spPr/>
        <p:txBody>
          <a:bodyPr/>
          <a:lstStyle/>
          <a:p>
            <a:pPr algn="ctr"/>
            <a:r>
              <a:rPr lang="en-US" dirty="0"/>
              <a:t>Common Core vs. Curriculum </a:t>
            </a:r>
          </a:p>
        </p:txBody>
      </p:sp>
      <p:sp>
        <p:nvSpPr>
          <p:cNvPr id="3" name="Content Placeholder 2">
            <a:extLst>
              <a:ext uri="{FF2B5EF4-FFF2-40B4-BE49-F238E27FC236}">
                <a16:creationId xmlns:a16="http://schemas.microsoft.com/office/drawing/2014/main" id="{41BF9AEA-BB7E-224C-87A3-A39BD1D1BD7C}"/>
              </a:ext>
            </a:extLst>
          </p:cNvPr>
          <p:cNvSpPr>
            <a:spLocks noGrp="1"/>
          </p:cNvSpPr>
          <p:nvPr>
            <p:ph idx="1"/>
          </p:nvPr>
        </p:nvSpPr>
        <p:spPr>
          <a:xfrm>
            <a:off x="680321" y="2336872"/>
            <a:ext cx="10421067" cy="3678165"/>
          </a:xfrm>
        </p:spPr>
        <p:txBody>
          <a:bodyPr>
            <a:normAutofit fontScale="92500" lnSpcReduction="10000"/>
          </a:bodyPr>
          <a:lstStyle/>
          <a:p>
            <a:r>
              <a:rPr lang="en-US" sz="3200" b="1" dirty="0"/>
              <a:t>Common Core </a:t>
            </a:r>
            <a:r>
              <a:rPr lang="en-US" sz="3200" dirty="0"/>
              <a:t>= set of Math and Language Arts (English) standards for K-12 to reach at the end of each year </a:t>
            </a:r>
          </a:p>
          <a:p>
            <a:pPr marL="0" indent="0">
              <a:buNone/>
            </a:pPr>
            <a:r>
              <a:rPr lang="en-US" sz="3200" dirty="0"/>
              <a:t>	○ 42 out of 50 states use Common Core standards though it is not Federally mandated </a:t>
            </a:r>
          </a:p>
          <a:p>
            <a:r>
              <a:rPr lang="en-US" sz="3200" b="1" dirty="0"/>
              <a:t>Curriculum </a:t>
            </a:r>
            <a:r>
              <a:rPr lang="en-US" sz="3200" dirty="0"/>
              <a:t>= the actual resources used and design of the courses by teachers and states</a:t>
            </a:r>
          </a:p>
          <a:p>
            <a:r>
              <a:rPr lang="en-US" sz="3200" dirty="0"/>
              <a:t>Watch: https://</a:t>
            </a:r>
            <a:r>
              <a:rPr lang="en-US" sz="3200" dirty="0" err="1"/>
              <a:t>www.youtube.com</a:t>
            </a:r>
            <a:r>
              <a:rPr lang="en-US" sz="3200" dirty="0"/>
              <a:t>/</a:t>
            </a:r>
            <a:r>
              <a:rPr lang="en-US" sz="3200" dirty="0" err="1"/>
              <a:t>watch?v</a:t>
            </a:r>
            <a:r>
              <a:rPr lang="en-US" sz="3200" dirty="0"/>
              <a:t>=g5ktLyHDjL4&amp;t=8s</a:t>
            </a:r>
          </a:p>
          <a:p>
            <a:endParaRPr lang="en-US" dirty="0"/>
          </a:p>
        </p:txBody>
      </p:sp>
    </p:spTree>
    <p:extLst>
      <p:ext uri="{BB962C8B-B14F-4D97-AF65-F5344CB8AC3E}">
        <p14:creationId xmlns:p14="http://schemas.microsoft.com/office/powerpoint/2010/main" val="82895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0A04-5742-8F4A-B0C7-5665EC395389}"/>
              </a:ext>
            </a:extLst>
          </p:cNvPr>
          <p:cNvSpPr>
            <a:spLocks noGrp="1"/>
          </p:cNvSpPr>
          <p:nvPr>
            <p:ph type="title"/>
          </p:nvPr>
        </p:nvSpPr>
        <p:spPr/>
        <p:txBody>
          <a:bodyPr/>
          <a:lstStyle/>
          <a:p>
            <a:pPr algn="ctr"/>
            <a:r>
              <a:rPr lang="en-US" dirty="0"/>
              <a:t>No Child Left Behind- 2002</a:t>
            </a:r>
          </a:p>
        </p:txBody>
      </p:sp>
      <p:sp>
        <p:nvSpPr>
          <p:cNvPr id="3" name="Content Placeholder 2">
            <a:extLst>
              <a:ext uri="{FF2B5EF4-FFF2-40B4-BE49-F238E27FC236}">
                <a16:creationId xmlns:a16="http://schemas.microsoft.com/office/drawing/2014/main" id="{486B431C-D945-4440-A31E-0C4DBC5B9A0A}"/>
              </a:ext>
            </a:extLst>
          </p:cNvPr>
          <p:cNvSpPr>
            <a:spLocks noGrp="1"/>
          </p:cNvSpPr>
          <p:nvPr>
            <p:ph idx="1"/>
          </p:nvPr>
        </p:nvSpPr>
        <p:spPr>
          <a:xfrm>
            <a:off x="208834" y="2322585"/>
            <a:ext cx="7234954" cy="3663877"/>
          </a:xfrm>
        </p:spPr>
        <p:txBody>
          <a:bodyPr>
            <a:normAutofit fontScale="92500" lnSpcReduction="10000"/>
          </a:bodyPr>
          <a:lstStyle/>
          <a:p>
            <a:r>
              <a:rPr lang="en-US" sz="2800" dirty="0"/>
              <a:t>Signed into law by George W. Bush in January 2002 </a:t>
            </a:r>
          </a:p>
          <a:p>
            <a:r>
              <a:rPr lang="en-US" sz="2800" dirty="0"/>
              <a:t>Concern that the American education system was no longer internationally competitive </a:t>
            </a:r>
          </a:p>
          <a:p>
            <a:r>
              <a:rPr lang="en-US" sz="2800" dirty="0"/>
              <a:t>NCLB increased funding from the Federal government to specifically increase performance of certain groups of students. </a:t>
            </a:r>
          </a:p>
          <a:p>
            <a:pPr marL="0" indent="0">
              <a:buNone/>
            </a:pPr>
            <a:r>
              <a:rPr lang="en-US" sz="2800" dirty="0"/>
              <a:t>	○ Ex. English-language learners, special education, minority children </a:t>
            </a:r>
          </a:p>
          <a:p>
            <a:endParaRPr lang="en-US" dirty="0"/>
          </a:p>
        </p:txBody>
      </p:sp>
      <p:pic>
        <p:nvPicPr>
          <p:cNvPr id="3073" name="Picture 1" descr="page16image54701440">
            <a:extLst>
              <a:ext uri="{FF2B5EF4-FFF2-40B4-BE49-F238E27FC236}">
                <a16:creationId xmlns:a16="http://schemas.microsoft.com/office/drawing/2014/main" id="{639FF4B3-B530-F54A-B481-DDA91A2DA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8" y="2128836"/>
            <a:ext cx="4560887" cy="415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3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E068-8AC7-3C4F-9005-ACBDB668F618}"/>
              </a:ext>
            </a:extLst>
          </p:cNvPr>
          <p:cNvSpPr>
            <a:spLocks noGrp="1"/>
          </p:cNvSpPr>
          <p:nvPr>
            <p:ph type="title"/>
          </p:nvPr>
        </p:nvSpPr>
        <p:spPr/>
        <p:txBody>
          <a:bodyPr/>
          <a:lstStyle/>
          <a:p>
            <a:pPr algn="ctr"/>
            <a:r>
              <a:rPr lang="en-US" dirty="0"/>
              <a:t>Race to the Top- 2009</a:t>
            </a:r>
          </a:p>
        </p:txBody>
      </p:sp>
      <p:sp>
        <p:nvSpPr>
          <p:cNvPr id="3" name="Content Placeholder 2">
            <a:extLst>
              <a:ext uri="{FF2B5EF4-FFF2-40B4-BE49-F238E27FC236}">
                <a16:creationId xmlns:a16="http://schemas.microsoft.com/office/drawing/2014/main" id="{0C7AD709-6B81-E146-92FB-23C5C50BE487}"/>
              </a:ext>
            </a:extLst>
          </p:cNvPr>
          <p:cNvSpPr>
            <a:spLocks noGrp="1"/>
          </p:cNvSpPr>
          <p:nvPr>
            <p:ph idx="1"/>
          </p:nvPr>
        </p:nvSpPr>
        <p:spPr>
          <a:xfrm>
            <a:off x="680322" y="2336873"/>
            <a:ext cx="5463304" cy="3599316"/>
          </a:xfrm>
        </p:spPr>
        <p:txBody>
          <a:bodyPr>
            <a:normAutofit lnSpcReduction="10000"/>
          </a:bodyPr>
          <a:lstStyle/>
          <a:p>
            <a:r>
              <a:rPr lang="en-US" dirty="0"/>
              <a:t>Signed into law by Barack Obama in 2009 </a:t>
            </a:r>
          </a:p>
          <a:p>
            <a:r>
              <a:rPr lang="en-US" dirty="0"/>
              <a:t>States compete for education grants from the federal government </a:t>
            </a:r>
          </a:p>
          <a:p>
            <a:r>
              <a:rPr lang="en-US" dirty="0"/>
              <a:t>$4 billion to 11 states &amp; D.C. </a:t>
            </a:r>
          </a:p>
          <a:p>
            <a:r>
              <a:rPr lang="en-US" dirty="0"/>
              <a:t>4 year goals to improve test scores, graduation rates, and college attendance </a:t>
            </a:r>
          </a:p>
          <a:p>
            <a:r>
              <a:rPr lang="en-US" dirty="0"/>
              <a:t>Goal: revitalize and inspire states to improve their education </a:t>
            </a:r>
          </a:p>
          <a:p>
            <a:endParaRPr lang="en-US" dirty="0"/>
          </a:p>
        </p:txBody>
      </p:sp>
      <p:pic>
        <p:nvPicPr>
          <p:cNvPr id="4097" name="Picture 1" descr="page17image54723120">
            <a:extLst>
              <a:ext uri="{FF2B5EF4-FFF2-40B4-BE49-F238E27FC236}">
                <a16:creationId xmlns:a16="http://schemas.microsoft.com/office/drawing/2014/main" id="{D0FAECDF-4BF5-B54C-94A4-FF2B3A8E2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988" y="1834166"/>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4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D44C-CE6B-694A-A1AA-D4092A6184F4}"/>
              </a:ext>
            </a:extLst>
          </p:cNvPr>
          <p:cNvSpPr>
            <a:spLocks noGrp="1"/>
          </p:cNvSpPr>
          <p:nvPr>
            <p:ph type="title"/>
          </p:nvPr>
        </p:nvSpPr>
        <p:spPr/>
        <p:txBody>
          <a:bodyPr/>
          <a:lstStyle/>
          <a:p>
            <a:pPr algn="ctr"/>
            <a:r>
              <a:rPr lang="en-US" dirty="0"/>
              <a:t>Testing in Schools</a:t>
            </a:r>
          </a:p>
        </p:txBody>
      </p:sp>
      <p:sp>
        <p:nvSpPr>
          <p:cNvPr id="3" name="Content Placeholder 2">
            <a:extLst>
              <a:ext uri="{FF2B5EF4-FFF2-40B4-BE49-F238E27FC236}">
                <a16:creationId xmlns:a16="http://schemas.microsoft.com/office/drawing/2014/main" id="{2ED05E48-B1D4-4E44-93DD-0DC80895E768}"/>
              </a:ext>
            </a:extLst>
          </p:cNvPr>
          <p:cNvSpPr>
            <a:spLocks noGrp="1"/>
          </p:cNvSpPr>
          <p:nvPr>
            <p:ph idx="1"/>
          </p:nvPr>
        </p:nvSpPr>
        <p:spPr>
          <a:xfrm>
            <a:off x="365997" y="2482130"/>
            <a:ext cx="5291854" cy="3599316"/>
          </a:xfrm>
        </p:spPr>
        <p:txBody>
          <a:bodyPr/>
          <a:lstStyle/>
          <a:p>
            <a:r>
              <a:rPr lang="en-US" dirty="0"/>
              <a:t>Standardized testing debate </a:t>
            </a:r>
          </a:p>
          <a:p>
            <a:r>
              <a:rPr lang="en-US" dirty="0"/>
              <a:t>A typical student takes 112 mandated standardized tests between pre-K and 12th grade </a:t>
            </a:r>
          </a:p>
          <a:p>
            <a:r>
              <a:rPr lang="en-US" dirty="0"/>
              <a:t>Does not count tests and quizzes given by teachers in class </a:t>
            </a:r>
          </a:p>
          <a:p>
            <a:endParaRPr lang="en-US" dirty="0"/>
          </a:p>
        </p:txBody>
      </p:sp>
      <p:pic>
        <p:nvPicPr>
          <p:cNvPr id="5121" name="Picture 1" descr="page18image55035424">
            <a:extLst>
              <a:ext uri="{FF2B5EF4-FFF2-40B4-BE49-F238E27FC236}">
                <a16:creationId xmlns:a16="http://schemas.microsoft.com/office/drawing/2014/main" id="{BEB132A1-0EE6-9A4A-B7BA-33BFFE063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76" y="1977040"/>
            <a:ext cx="5615205" cy="460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6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0679-7489-764A-B24A-837EBB73C401}"/>
              </a:ext>
            </a:extLst>
          </p:cNvPr>
          <p:cNvSpPr>
            <a:spLocks noGrp="1"/>
          </p:cNvSpPr>
          <p:nvPr>
            <p:ph type="title"/>
          </p:nvPr>
        </p:nvSpPr>
        <p:spPr/>
        <p:txBody>
          <a:bodyPr/>
          <a:lstStyle/>
          <a:p>
            <a:pPr algn="ctr"/>
            <a:r>
              <a:rPr lang="en-US" dirty="0"/>
              <a:t>Languages in Schools </a:t>
            </a:r>
          </a:p>
        </p:txBody>
      </p:sp>
      <p:sp>
        <p:nvSpPr>
          <p:cNvPr id="3" name="Content Placeholder 2">
            <a:extLst>
              <a:ext uri="{FF2B5EF4-FFF2-40B4-BE49-F238E27FC236}">
                <a16:creationId xmlns:a16="http://schemas.microsoft.com/office/drawing/2014/main" id="{31385DF7-322D-9146-84B1-7039E9E4A3B8}"/>
              </a:ext>
            </a:extLst>
          </p:cNvPr>
          <p:cNvSpPr>
            <a:spLocks noGrp="1"/>
          </p:cNvSpPr>
          <p:nvPr>
            <p:ph idx="1"/>
          </p:nvPr>
        </p:nvSpPr>
        <p:spPr>
          <a:xfrm>
            <a:off x="680321" y="2336873"/>
            <a:ext cx="10592517" cy="3706740"/>
          </a:xfrm>
        </p:spPr>
        <p:txBody>
          <a:bodyPr>
            <a:normAutofit/>
          </a:bodyPr>
          <a:lstStyle/>
          <a:p>
            <a:r>
              <a:rPr lang="en-US" dirty="0"/>
              <a:t>The U.S. has no official language policy </a:t>
            </a:r>
          </a:p>
          <a:p>
            <a:pPr marL="0" indent="0">
              <a:buNone/>
            </a:pPr>
            <a:r>
              <a:rPr lang="en-US" dirty="0"/>
              <a:t>	○  States like New Mexico and Hawaii have two official languages (English + Spanish and </a:t>
            </a:r>
            <a:r>
              <a:rPr lang="en-US" dirty="0" err="1"/>
              <a:t>Olelo</a:t>
            </a:r>
            <a:r>
              <a:rPr lang="en-US" dirty="0"/>
              <a:t> Hawai’i) </a:t>
            </a:r>
          </a:p>
          <a:p>
            <a:pPr marL="0" indent="0">
              <a:buNone/>
            </a:pPr>
            <a:r>
              <a:rPr lang="en-US" dirty="0"/>
              <a:t>	○  28 States have English only policies </a:t>
            </a:r>
          </a:p>
          <a:p>
            <a:r>
              <a:rPr lang="en-US" dirty="0"/>
              <a:t>Most students can learn a second language in middle or high school </a:t>
            </a:r>
          </a:p>
          <a:p>
            <a:r>
              <a:rPr lang="en-US" b="1" dirty="0"/>
              <a:t>Lau v. Nichols (1974) </a:t>
            </a:r>
            <a:r>
              <a:rPr lang="en-US" dirty="0"/>
              <a:t>– cannot discriminate against individuals who do not speak English in education </a:t>
            </a:r>
          </a:p>
          <a:p>
            <a:r>
              <a:rPr lang="en-US" dirty="0"/>
              <a:t>○ Development of ELL programs in schools</a:t>
            </a:r>
          </a:p>
          <a:p>
            <a:endParaRPr lang="en-US" dirty="0"/>
          </a:p>
        </p:txBody>
      </p:sp>
    </p:spTree>
    <p:extLst>
      <p:ext uri="{BB962C8B-B14F-4D97-AF65-F5344CB8AC3E}">
        <p14:creationId xmlns:p14="http://schemas.microsoft.com/office/powerpoint/2010/main" val="273921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3482-63CC-6B46-BB1B-DD371C5EB243}"/>
              </a:ext>
            </a:extLst>
          </p:cNvPr>
          <p:cNvSpPr>
            <a:spLocks noGrp="1"/>
          </p:cNvSpPr>
          <p:nvPr>
            <p:ph type="title"/>
          </p:nvPr>
        </p:nvSpPr>
        <p:spPr/>
        <p:txBody>
          <a:bodyPr/>
          <a:lstStyle/>
          <a:p>
            <a:pPr algn="ctr"/>
            <a:r>
              <a:rPr lang="en-US" dirty="0"/>
              <a:t>Public, Private, &amp; Charter Skills </a:t>
            </a:r>
          </a:p>
        </p:txBody>
      </p:sp>
      <p:sp>
        <p:nvSpPr>
          <p:cNvPr id="3" name="Content Placeholder 2">
            <a:extLst>
              <a:ext uri="{FF2B5EF4-FFF2-40B4-BE49-F238E27FC236}">
                <a16:creationId xmlns:a16="http://schemas.microsoft.com/office/drawing/2014/main" id="{3A279A81-7C2A-7C48-B44D-1342477E9C43}"/>
              </a:ext>
            </a:extLst>
          </p:cNvPr>
          <p:cNvSpPr>
            <a:spLocks noGrp="1"/>
          </p:cNvSpPr>
          <p:nvPr>
            <p:ph idx="1"/>
          </p:nvPr>
        </p:nvSpPr>
        <p:spPr>
          <a:xfrm>
            <a:off x="680321" y="2122559"/>
            <a:ext cx="10678242" cy="4521127"/>
          </a:xfrm>
        </p:spPr>
        <p:txBody>
          <a:bodyPr>
            <a:normAutofit fontScale="92500" lnSpcReduction="10000"/>
          </a:bodyPr>
          <a:lstStyle/>
          <a:p>
            <a:r>
              <a:rPr lang="en-US" b="1" dirty="0"/>
              <a:t>Public Schools </a:t>
            </a:r>
            <a:r>
              <a:rPr lang="en-US" dirty="0"/>
              <a:t>– schools funded by state (public) tax dollars </a:t>
            </a:r>
          </a:p>
          <a:p>
            <a:pPr marL="457200" lvl="1" indent="0">
              <a:buNone/>
            </a:pPr>
            <a:r>
              <a:rPr lang="en-US" dirty="0"/>
              <a:t>○  Tuition free </a:t>
            </a:r>
          </a:p>
          <a:p>
            <a:pPr marL="457200" lvl="1" indent="0">
              <a:buNone/>
            </a:pPr>
            <a:r>
              <a:rPr lang="en-US" dirty="0"/>
              <a:t>○  State Curriculum </a:t>
            </a:r>
          </a:p>
          <a:p>
            <a:r>
              <a:rPr lang="en-US" b="1" dirty="0"/>
              <a:t>Charter Schools </a:t>
            </a:r>
            <a:r>
              <a:rPr lang="en-US" dirty="0"/>
              <a:t>– independently run public schools with established “charters” or missions </a:t>
            </a:r>
          </a:p>
          <a:p>
            <a:pPr marL="0" indent="0">
              <a:buNone/>
            </a:pPr>
            <a:r>
              <a:rPr lang="en-US" dirty="0"/>
              <a:t>	○  Schools of choice</a:t>
            </a:r>
          </a:p>
          <a:p>
            <a:pPr marL="0" indent="0">
              <a:buNone/>
            </a:pPr>
            <a:r>
              <a:rPr lang="en-US" dirty="0"/>
              <a:t>	○  Tuition free </a:t>
            </a:r>
          </a:p>
          <a:p>
            <a:r>
              <a:rPr lang="en-US" b="1" dirty="0"/>
              <a:t>Private Schools </a:t>
            </a:r>
            <a:r>
              <a:rPr lang="en-US" dirty="0"/>
              <a:t>– schools funded by private corporations </a:t>
            </a:r>
          </a:p>
          <a:p>
            <a:pPr marL="0" indent="0">
              <a:buNone/>
            </a:pPr>
            <a:r>
              <a:rPr lang="en-US" dirty="0"/>
              <a:t>	○  Double selection: students and parents select their school and the school selects their students </a:t>
            </a:r>
          </a:p>
          <a:p>
            <a:pPr marL="0" indent="0">
              <a:buNone/>
            </a:pPr>
            <a:r>
              <a:rPr lang="en-US" dirty="0"/>
              <a:t>	○  Different functions – sometimes religious</a:t>
            </a:r>
          </a:p>
          <a:p>
            <a:pPr marL="0" indent="0">
              <a:buNone/>
            </a:pPr>
            <a:r>
              <a:rPr lang="en-US" dirty="0"/>
              <a:t>	○ Charge Tuition </a:t>
            </a:r>
          </a:p>
          <a:p>
            <a:pPr marL="0" indent="0">
              <a:buNone/>
            </a:pPr>
            <a:endParaRPr lang="en-US" dirty="0"/>
          </a:p>
          <a:p>
            <a:endParaRPr lang="en-US" dirty="0"/>
          </a:p>
        </p:txBody>
      </p:sp>
    </p:spTree>
    <p:extLst>
      <p:ext uri="{BB962C8B-B14F-4D97-AF65-F5344CB8AC3E}">
        <p14:creationId xmlns:p14="http://schemas.microsoft.com/office/powerpoint/2010/main" val="84023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B25A-968E-8141-B45C-40DC44F2528E}"/>
              </a:ext>
            </a:extLst>
          </p:cNvPr>
          <p:cNvSpPr>
            <a:spLocks noGrp="1"/>
          </p:cNvSpPr>
          <p:nvPr>
            <p:ph type="title"/>
          </p:nvPr>
        </p:nvSpPr>
        <p:spPr/>
        <p:txBody>
          <a:bodyPr/>
          <a:lstStyle/>
          <a:p>
            <a:pPr algn="ctr"/>
            <a:r>
              <a:rPr lang="en-US" dirty="0"/>
              <a:t>College vs. University </a:t>
            </a:r>
          </a:p>
        </p:txBody>
      </p:sp>
      <p:sp>
        <p:nvSpPr>
          <p:cNvPr id="3" name="Content Placeholder 2">
            <a:extLst>
              <a:ext uri="{FF2B5EF4-FFF2-40B4-BE49-F238E27FC236}">
                <a16:creationId xmlns:a16="http://schemas.microsoft.com/office/drawing/2014/main" id="{DB47F8C9-C9F8-6344-813D-31CDEABC81CD}"/>
              </a:ext>
            </a:extLst>
          </p:cNvPr>
          <p:cNvSpPr>
            <a:spLocks noGrp="1"/>
          </p:cNvSpPr>
          <p:nvPr>
            <p:ph idx="1"/>
          </p:nvPr>
        </p:nvSpPr>
        <p:spPr/>
        <p:txBody>
          <a:bodyPr>
            <a:normAutofit lnSpcReduction="10000"/>
          </a:bodyPr>
          <a:lstStyle/>
          <a:p>
            <a:r>
              <a:rPr lang="en-US" sz="3600" b="1" dirty="0"/>
              <a:t>College </a:t>
            </a:r>
            <a:r>
              <a:rPr lang="en-US" sz="3600" dirty="0"/>
              <a:t>– an institution of higher education offering B.S. and B.A. (Bachelors of Science and of Arts) degrees </a:t>
            </a:r>
          </a:p>
          <a:p>
            <a:pPr marL="0" indent="0">
              <a:buNone/>
            </a:pPr>
            <a:endParaRPr lang="en-US" sz="3600" dirty="0"/>
          </a:p>
          <a:p>
            <a:r>
              <a:rPr lang="en-US" sz="3600" dirty="0"/>
              <a:t> </a:t>
            </a:r>
            <a:r>
              <a:rPr lang="en-US" sz="3600" b="1" dirty="0"/>
              <a:t>University </a:t>
            </a:r>
            <a:r>
              <a:rPr lang="en-US" sz="3600" dirty="0"/>
              <a:t>– an institution of higher education offering degrees at the Bachelors, Masters, and Doctoral levels</a:t>
            </a:r>
          </a:p>
          <a:p>
            <a:endParaRPr lang="en-US" dirty="0"/>
          </a:p>
        </p:txBody>
      </p:sp>
    </p:spTree>
    <p:extLst>
      <p:ext uri="{BB962C8B-B14F-4D97-AF65-F5344CB8AC3E}">
        <p14:creationId xmlns:p14="http://schemas.microsoft.com/office/powerpoint/2010/main" val="33652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FF93-4C53-2740-8293-A5C1B59B6C47}"/>
              </a:ext>
            </a:extLst>
          </p:cNvPr>
          <p:cNvSpPr>
            <a:spLocks noGrp="1"/>
          </p:cNvSpPr>
          <p:nvPr>
            <p:ph type="title"/>
          </p:nvPr>
        </p:nvSpPr>
        <p:spPr/>
        <p:txBody>
          <a:bodyPr/>
          <a:lstStyle/>
          <a:p>
            <a:pPr algn="ctr"/>
            <a:r>
              <a:rPr lang="en-US" dirty="0"/>
              <a:t>Question of the Day</a:t>
            </a:r>
          </a:p>
        </p:txBody>
      </p:sp>
      <p:sp>
        <p:nvSpPr>
          <p:cNvPr id="3" name="Content Placeholder 2">
            <a:extLst>
              <a:ext uri="{FF2B5EF4-FFF2-40B4-BE49-F238E27FC236}">
                <a16:creationId xmlns:a16="http://schemas.microsoft.com/office/drawing/2014/main" id="{46568EB8-22D0-B348-9066-3685533CD18C}"/>
              </a:ext>
            </a:extLst>
          </p:cNvPr>
          <p:cNvSpPr>
            <a:spLocks noGrp="1"/>
          </p:cNvSpPr>
          <p:nvPr>
            <p:ph idx="1"/>
          </p:nvPr>
        </p:nvSpPr>
        <p:spPr>
          <a:xfrm>
            <a:off x="680321" y="2336873"/>
            <a:ext cx="10302870" cy="3599316"/>
          </a:xfrm>
        </p:spPr>
        <p:txBody>
          <a:bodyPr/>
          <a:lstStyle/>
          <a:p>
            <a:r>
              <a:rPr lang="en-US" altLang="en-US" sz="3600" b="1" i="1" dirty="0">
                <a:solidFill>
                  <a:schemeClr val="bg1"/>
                </a:solidFill>
                <a:latin typeface="Lato"/>
              </a:rPr>
              <a:t>“Education is the most powerful weapon which you can use to change the world.” </a:t>
            </a:r>
            <a:r>
              <a:rPr lang="en-US" altLang="en-US" sz="3600" dirty="0">
                <a:solidFill>
                  <a:schemeClr val="bg1"/>
                </a:solidFill>
                <a:latin typeface="Lato"/>
              </a:rPr>
              <a:t>– Nelson Mandela </a:t>
            </a:r>
          </a:p>
          <a:p>
            <a:endParaRPr lang="en-US" altLang="en-US" sz="3600" dirty="0">
              <a:solidFill>
                <a:schemeClr val="bg1"/>
              </a:solidFill>
              <a:latin typeface="Lato"/>
            </a:endParaRPr>
          </a:p>
          <a:p>
            <a:r>
              <a:rPr lang="en-US" altLang="en-US" sz="3600" dirty="0">
                <a:solidFill>
                  <a:schemeClr val="bg1"/>
                </a:solidFill>
                <a:latin typeface="Lato"/>
              </a:rPr>
              <a:t>What do you think Nelson Mandela meant when he said this? How can education be powerful? </a:t>
            </a:r>
            <a:endParaRPr lang="en-US" altLang="en-US" sz="3600" dirty="0">
              <a:solidFill>
                <a:schemeClr val="bg1"/>
              </a:solidFill>
              <a:latin typeface="Arial" panose="020B0604020202020204" pitchFamily="34" charset="0"/>
            </a:endParaRPr>
          </a:p>
          <a:p>
            <a:endParaRPr lang="en-US" altLang="en-US" sz="800" dirty="0"/>
          </a:p>
          <a:p>
            <a:endParaRPr lang="en-US" dirty="0"/>
          </a:p>
        </p:txBody>
      </p:sp>
      <p:pic>
        <p:nvPicPr>
          <p:cNvPr id="1028" name="Picture 4" descr="page2image44501824">
            <a:extLst>
              <a:ext uri="{FF2B5EF4-FFF2-40B4-BE49-F238E27FC236}">
                <a16:creationId xmlns:a16="http://schemas.microsoft.com/office/drawing/2014/main" id="{9409E608-DF0B-354F-80EE-EC5A4E155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1409700"/>
            <a:ext cx="85217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2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DC76-03A1-7C4E-8163-F3713CF55916}"/>
              </a:ext>
            </a:extLst>
          </p:cNvPr>
          <p:cNvSpPr>
            <a:spLocks noGrp="1"/>
          </p:cNvSpPr>
          <p:nvPr>
            <p:ph type="title"/>
          </p:nvPr>
        </p:nvSpPr>
        <p:spPr/>
        <p:txBody>
          <a:bodyPr/>
          <a:lstStyle/>
          <a:p>
            <a:pPr algn="ctr"/>
            <a:r>
              <a:rPr lang="en-US" dirty="0"/>
              <a:t>Public and Private Intuitions </a:t>
            </a:r>
          </a:p>
        </p:txBody>
      </p:sp>
      <p:sp>
        <p:nvSpPr>
          <p:cNvPr id="3" name="Content Placeholder 2">
            <a:extLst>
              <a:ext uri="{FF2B5EF4-FFF2-40B4-BE49-F238E27FC236}">
                <a16:creationId xmlns:a16="http://schemas.microsoft.com/office/drawing/2014/main" id="{E6A149A9-D57F-8641-B271-0F3BF9BB558D}"/>
              </a:ext>
            </a:extLst>
          </p:cNvPr>
          <p:cNvSpPr>
            <a:spLocks noGrp="1"/>
          </p:cNvSpPr>
          <p:nvPr>
            <p:ph idx="1"/>
          </p:nvPr>
        </p:nvSpPr>
        <p:spPr>
          <a:xfrm>
            <a:off x="251696" y="2079697"/>
            <a:ext cx="7849317" cy="4521127"/>
          </a:xfrm>
        </p:spPr>
        <p:txBody>
          <a:bodyPr>
            <a:normAutofit fontScale="70000" lnSpcReduction="20000"/>
          </a:bodyPr>
          <a:lstStyle/>
          <a:p>
            <a:r>
              <a:rPr lang="en-US" sz="3500" b="1" dirty="0"/>
              <a:t>Public Universities – </a:t>
            </a:r>
            <a:r>
              <a:rPr lang="en-US" sz="3500" dirty="0"/>
              <a:t>systems run and funded by the state </a:t>
            </a:r>
          </a:p>
          <a:p>
            <a:pPr marL="457200" lvl="1" indent="0">
              <a:buNone/>
            </a:pPr>
            <a:r>
              <a:rPr lang="en-US" sz="3500" dirty="0"/>
              <a:t>○  4-year </a:t>
            </a:r>
          </a:p>
          <a:p>
            <a:pPr marL="457200" lvl="1" indent="0">
              <a:buNone/>
            </a:pPr>
            <a:r>
              <a:rPr lang="en-US" sz="3500" dirty="0"/>
              <a:t>○  In-state tuition lower </a:t>
            </a:r>
          </a:p>
          <a:p>
            <a:pPr marL="457200" lvl="1" indent="0">
              <a:buNone/>
            </a:pPr>
            <a:r>
              <a:rPr lang="en-US" sz="3500" dirty="0"/>
              <a:t>○  Ex. University of Wisconsin </a:t>
            </a:r>
          </a:p>
          <a:p>
            <a:pPr lvl="2"/>
            <a:r>
              <a:rPr lang="en-US" sz="3500" dirty="0"/>
              <a:t>26 campuses statewide </a:t>
            </a:r>
          </a:p>
          <a:p>
            <a:pPr lvl="2"/>
            <a:r>
              <a:rPr lang="en-US" sz="3500" dirty="0"/>
              <a:t>About 180,000 students total </a:t>
            </a:r>
          </a:p>
          <a:p>
            <a:pPr lvl="2"/>
            <a:r>
              <a:rPr lang="en-US" sz="3500" dirty="0"/>
              <a:t>Mission of teaching, research, and </a:t>
            </a:r>
          </a:p>
          <a:p>
            <a:pPr lvl="2"/>
            <a:r>
              <a:rPr lang="en-US" sz="3500" dirty="0"/>
              <a:t>public service </a:t>
            </a:r>
          </a:p>
          <a:p>
            <a:r>
              <a:rPr lang="en-US" sz="3500" b="1" dirty="0"/>
              <a:t>Community Colleges </a:t>
            </a:r>
            <a:endParaRPr lang="en-US" sz="3500" dirty="0"/>
          </a:p>
          <a:p>
            <a:pPr marL="457200" lvl="1" indent="0">
              <a:buNone/>
            </a:pPr>
            <a:r>
              <a:rPr lang="en-US" sz="3500" dirty="0"/>
              <a:t>○  2 year instead of 4 year </a:t>
            </a:r>
          </a:p>
          <a:p>
            <a:pPr marL="457200" lvl="1" indent="0">
              <a:buNone/>
            </a:pPr>
            <a:r>
              <a:rPr lang="en-US" sz="3500" dirty="0"/>
              <a:t>○  Offer continuing and adult education </a:t>
            </a:r>
          </a:p>
          <a:p>
            <a:pPr marL="457200" lvl="1" indent="0">
              <a:buNone/>
            </a:pPr>
            <a:r>
              <a:rPr lang="en-US" sz="3500" dirty="0"/>
              <a:t>○  Local – funded by local </a:t>
            </a:r>
          </a:p>
          <a:p>
            <a:endParaRPr lang="en-US" dirty="0"/>
          </a:p>
        </p:txBody>
      </p:sp>
      <p:pic>
        <p:nvPicPr>
          <p:cNvPr id="6145" name="Picture 1" descr="page22image54651168">
            <a:extLst>
              <a:ext uri="{FF2B5EF4-FFF2-40B4-BE49-F238E27FC236}">
                <a16:creationId xmlns:a16="http://schemas.microsoft.com/office/drawing/2014/main" id="{D5BBF250-0033-644F-98A4-ACA33BEB4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4" y="2605735"/>
            <a:ext cx="5114925" cy="399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7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5CA4-7185-AE47-BFAB-20E6DBC4B4D7}"/>
              </a:ext>
            </a:extLst>
          </p:cNvPr>
          <p:cNvSpPr>
            <a:spLocks noGrp="1"/>
          </p:cNvSpPr>
          <p:nvPr>
            <p:ph type="title"/>
          </p:nvPr>
        </p:nvSpPr>
        <p:spPr/>
        <p:txBody>
          <a:bodyPr/>
          <a:lstStyle/>
          <a:p>
            <a:pPr algn="ctr"/>
            <a:r>
              <a:rPr lang="en-US" dirty="0"/>
              <a:t>Public and Private Institutions</a:t>
            </a:r>
          </a:p>
        </p:txBody>
      </p:sp>
      <p:sp>
        <p:nvSpPr>
          <p:cNvPr id="3" name="Content Placeholder 2">
            <a:extLst>
              <a:ext uri="{FF2B5EF4-FFF2-40B4-BE49-F238E27FC236}">
                <a16:creationId xmlns:a16="http://schemas.microsoft.com/office/drawing/2014/main" id="{D0865E5B-BBF0-3945-972F-428FE2C236E5}"/>
              </a:ext>
            </a:extLst>
          </p:cNvPr>
          <p:cNvSpPr>
            <a:spLocks noGrp="1"/>
          </p:cNvSpPr>
          <p:nvPr>
            <p:ph idx="1"/>
          </p:nvPr>
        </p:nvSpPr>
        <p:spPr>
          <a:xfrm>
            <a:off x="680321" y="2336872"/>
            <a:ext cx="10578229" cy="4121077"/>
          </a:xfrm>
        </p:spPr>
        <p:txBody>
          <a:bodyPr>
            <a:normAutofit/>
          </a:bodyPr>
          <a:lstStyle/>
          <a:p>
            <a:r>
              <a:rPr lang="en-US" sz="3600" dirty="0"/>
              <a:t>Private Universities </a:t>
            </a:r>
          </a:p>
          <a:p>
            <a:pPr marL="0" indent="0">
              <a:buNone/>
            </a:pPr>
            <a:r>
              <a:rPr lang="en-US" sz="3600" dirty="0"/>
              <a:t>	○  4-year </a:t>
            </a:r>
          </a:p>
          <a:p>
            <a:pPr marL="0" indent="0">
              <a:buNone/>
            </a:pPr>
            <a:r>
              <a:rPr lang="en-US" sz="3600" dirty="0"/>
              <a:t>	○  Run and funded by private corporations </a:t>
            </a:r>
          </a:p>
          <a:p>
            <a:pPr marL="0" indent="0">
              <a:buNone/>
            </a:pPr>
            <a:r>
              <a:rPr lang="en-US" sz="3600" dirty="0"/>
              <a:t>	○  Elite </a:t>
            </a:r>
          </a:p>
          <a:p>
            <a:pPr marL="0" indent="0">
              <a:buNone/>
            </a:pPr>
            <a:r>
              <a:rPr lang="en-US" sz="3600" dirty="0"/>
              <a:t>■ Ivy League – Harvard, Columbia, Princeton, Yale, Cornell, Dartmouth, and Brown</a:t>
            </a:r>
            <a:br>
              <a:rPr lang="en-US" sz="3600" dirty="0"/>
            </a:br>
            <a:r>
              <a:rPr lang="en-US" sz="3600" dirty="0"/>
              <a:t>○ High tuition (up to $70,000/year)</a:t>
            </a:r>
          </a:p>
          <a:p>
            <a:endParaRPr lang="en-US" dirty="0"/>
          </a:p>
        </p:txBody>
      </p:sp>
    </p:spTree>
    <p:extLst>
      <p:ext uri="{BB962C8B-B14F-4D97-AF65-F5344CB8AC3E}">
        <p14:creationId xmlns:p14="http://schemas.microsoft.com/office/powerpoint/2010/main" val="145328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774A-0E7D-674D-A438-E9C59FC9A73A}"/>
              </a:ext>
            </a:extLst>
          </p:cNvPr>
          <p:cNvSpPr>
            <a:spLocks noGrp="1"/>
          </p:cNvSpPr>
          <p:nvPr>
            <p:ph type="title"/>
          </p:nvPr>
        </p:nvSpPr>
        <p:spPr/>
        <p:txBody>
          <a:bodyPr/>
          <a:lstStyle/>
          <a:p>
            <a:pPr algn="ctr"/>
            <a:r>
              <a:rPr lang="en-US" dirty="0"/>
              <a:t>Application Process</a:t>
            </a:r>
          </a:p>
        </p:txBody>
      </p:sp>
      <p:sp>
        <p:nvSpPr>
          <p:cNvPr id="3" name="Content Placeholder 2">
            <a:extLst>
              <a:ext uri="{FF2B5EF4-FFF2-40B4-BE49-F238E27FC236}">
                <a16:creationId xmlns:a16="http://schemas.microsoft.com/office/drawing/2014/main" id="{EB6B4866-3F44-AE47-82F7-4A51F84784E0}"/>
              </a:ext>
            </a:extLst>
          </p:cNvPr>
          <p:cNvSpPr>
            <a:spLocks noGrp="1"/>
          </p:cNvSpPr>
          <p:nvPr>
            <p:ph idx="1"/>
          </p:nvPr>
        </p:nvSpPr>
        <p:spPr>
          <a:xfrm>
            <a:off x="294558" y="2308298"/>
            <a:ext cx="6992067" cy="3599316"/>
          </a:xfrm>
        </p:spPr>
        <p:txBody>
          <a:bodyPr/>
          <a:lstStyle/>
          <a:p>
            <a:r>
              <a:rPr lang="en-US" dirty="0"/>
              <a:t>Both Public and Private institutions (except Community Colleges) have competitive application processes </a:t>
            </a:r>
          </a:p>
          <a:p>
            <a:pPr marL="0" indent="0">
              <a:buNone/>
            </a:pPr>
            <a:r>
              <a:rPr lang="en-US" dirty="0"/>
              <a:t>	○ Some acceptance rates are as low as 4% </a:t>
            </a:r>
          </a:p>
          <a:p>
            <a:r>
              <a:rPr lang="en-US" dirty="0"/>
              <a:t>SAT (Scholastic Aptitude Test) or ACT (American College Testing) (standardized tests) </a:t>
            </a:r>
          </a:p>
          <a:p>
            <a:r>
              <a:rPr lang="en-US" dirty="0"/>
              <a:t>GPA - Grade Point Average </a:t>
            </a:r>
          </a:p>
          <a:p>
            <a:r>
              <a:rPr lang="en-US" dirty="0"/>
              <a:t>Essays and Personal Statement </a:t>
            </a:r>
          </a:p>
          <a:p>
            <a:endParaRPr lang="en-US" dirty="0"/>
          </a:p>
        </p:txBody>
      </p:sp>
      <p:pic>
        <p:nvPicPr>
          <p:cNvPr id="7169" name="Picture 1" descr="page24image54636464">
            <a:extLst>
              <a:ext uri="{FF2B5EF4-FFF2-40B4-BE49-F238E27FC236}">
                <a16:creationId xmlns:a16="http://schemas.microsoft.com/office/drawing/2014/main" id="{C8E938AD-7977-7749-80CC-4D32B281D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037" y="1724626"/>
            <a:ext cx="4905375" cy="476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3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51FF-09A1-BE48-8600-19E0C07E5404}"/>
              </a:ext>
            </a:extLst>
          </p:cNvPr>
          <p:cNvSpPr>
            <a:spLocks noGrp="1"/>
          </p:cNvSpPr>
          <p:nvPr>
            <p:ph type="title"/>
          </p:nvPr>
        </p:nvSpPr>
        <p:spPr/>
        <p:txBody>
          <a:bodyPr/>
          <a:lstStyle/>
          <a:p>
            <a:pPr algn="ctr"/>
            <a:r>
              <a:rPr lang="en-US" dirty="0"/>
              <a:t>Campus Culture</a:t>
            </a:r>
          </a:p>
        </p:txBody>
      </p:sp>
      <p:sp>
        <p:nvSpPr>
          <p:cNvPr id="3" name="Content Placeholder 2">
            <a:extLst>
              <a:ext uri="{FF2B5EF4-FFF2-40B4-BE49-F238E27FC236}">
                <a16:creationId xmlns:a16="http://schemas.microsoft.com/office/drawing/2014/main" id="{57A88C7B-A7BE-434A-93CC-13EAFEDB21E8}"/>
              </a:ext>
            </a:extLst>
          </p:cNvPr>
          <p:cNvSpPr>
            <a:spLocks noGrp="1"/>
          </p:cNvSpPr>
          <p:nvPr>
            <p:ph idx="1"/>
          </p:nvPr>
        </p:nvSpPr>
        <p:spPr>
          <a:xfrm>
            <a:off x="680322" y="2336873"/>
            <a:ext cx="5520454" cy="3599316"/>
          </a:xfrm>
        </p:spPr>
        <p:txBody>
          <a:bodyPr/>
          <a:lstStyle/>
          <a:p>
            <a:r>
              <a:rPr lang="en-US" dirty="0"/>
              <a:t>College and University Campuses offer much more than academic classes </a:t>
            </a:r>
          </a:p>
          <a:p>
            <a:r>
              <a:rPr lang="en-US" dirty="0"/>
              <a:t>There are student groups, clubs, sports, activities etc. </a:t>
            </a:r>
          </a:p>
          <a:p>
            <a:r>
              <a:rPr lang="en-US" dirty="0"/>
              <a:t>Students usually live on or near campus for their four years </a:t>
            </a:r>
          </a:p>
          <a:p>
            <a:r>
              <a:rPr lang="en-US" dirty="0"/>
              <a:t>School spirit and pride </a:t>
            </a:r>
          </a:p>
          <a:p>
            <a:endParaRPr lang="en-US" dirty="0"/>
          </a:p>
        </p:txBody>
      </p:sp>
      <p:pic>
        <p:nvPicPr>
          <p:cNvPr id="8193" name="Picture 1" descr="page25image54672256">
            <a:extLst>
              <a:ext uri="{FF2B5EF4-FFF2-40B4-BE49-F238E27FC236}">
                <a16:creationId xmlns:a16="http://schemas.microsoft.com/office/drawing/2014/main" id="{B1F7B621-D9C6-D94D-AB41-B7B8E95D1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1834166"/>
            <a:ext cx="5526739" cy="465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43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0F5F-9405-8C40-AB6D-4436605ED46A}"/>
              </a:ext>
            </a:extLst>
          </p:cNvPr>
          <p:cNvSpPr>
            <a:spLocks noGrp="1"/>
          </p:cNvSpPr>
          <p:nvPr>
            <p:ph type="title"/>
          </p:nvPr>
        </p:nvSpPr>
        <p:spPr/>
        <p:txBody>
          <a:bodyPr/>
          <a:lstStyle/>
          <a:p>
            <a:pPr algn="ctr"/>
            <a:r>
              <a:rPr lang="en-US" dirty="0"/>
              <a:t>Compare and Contrast </a:t>
            </a:r>
            <a:r>
              <a:rPr lang="en-US" dirty="0" err="1"/>
              <a:t>Scattegories</a:t>
            </a:r>
            <a:endParaRPr lang="en-US" dirty="0"/>
          </a:p>
        </p:txBody>
      </p:sp>
      <p:sp>
        <p:nvSpPr>
          <p:cNvPr id="3" name="Content Placeholder 2">
            <a:extLst>
              <a:ext uri="{FF2B5EF4-FFF2-40B4-BE49-F238E27FC236}">
                <a16:creationId xmlns:a16="http://schemas.microsoft.com/office/drawing/2014/main" id="{83F7AACB-4753-F14E-BDCE-34EB94DDF621}"/>
              </a:ext>
            </a:extLst>
          </p:cNvPr>
          <p:cNvSpPr>
            <a:spLocks noGrp="1"/>
          </p:cNvSpPr>
          <p:nvPr>
            <p:ph idx="1"/>
          </p:nvPr>
        </p:nvSpPr>
        <p:spPr>
          <a:xfrm>
            <a:off x="680321" y="2336873"/>
            <a:ext cx="10363917" cy="4206802"/>
          </a:xfrm>
        </p:spPr>
        <p:txBody>
          <a:bodyPr>
            <a:normAutofit/>
          </a:bodyPr>
          <a:lstStyle/>
          <a:p>
            <a:r>
              <a:rPr lang="en-US" dirty="0"/>
              <a:t>I will say a statement about the American Education System </a:t>
            </a:r>
          </a:p>
          <a:p>
            <a:r>
              <a:rPr lang="en-US" dirty="0"/>
              <a:t>Then with your team you have 1 min to come up with a similarity or difference in the Moroccan system </a:t>
            </a:r>
          </a:p>
          <a:p>
            <a:r>
              <a:rPr lang="en-US" dirty="0"/>
              <a:t>After 1 min you must hold up your answer – if it works you get one point </a:t>
            </a:r>
          </a:p>
          <a:p>
            <a:r>
              <a:rPr lang="en-US" dirty="0"/>
              <a:t>Be creative! If you have the same answer as another group, you don’t get the point! </a:t>
            </a:r>
          </a:p>
          <a:p>
            <a:r>
              <a:rPr lang="en-US" dirty="0"/>
              <a:t>Ex. – “In some states in the U.S., students must take a second language.” Ex: “In Morocco, students must study French in public schools.” </a:t>
            </a:r>
          </a:p>
          <a:p>
            <a:endParaRPr lang="en-US" dirty="0"/>
          </a:p>
        </p:txBody>
      </p:sp>
    </p:spTree>
    <p:extLst>
      <p:ext uri="{BB962C8B-B14F-4D97-AF65-F5344CB8AC3E}">
        <p14:creationId xmlns:p14="http://schemas.microsoft.com/office/powerpoint/2010/main" val="237120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45B7-85B3-1D4F-A523-E76C2404EA3C}"/>
              </a:ext>
            </a:extLst>
          </p:cNvPr>
          <p:cNvSpPr>
            <a:spLocks noGrp="1"/>
          </p:cNvSpPr>
          <p:nvPr>
            <p:ph type="title"/>
          </p:nvPr>
        </p:nvSpPr>
        <p:spPr/>
        <p:txBody>
          <a:bodyPr/>
          <a:lstStyle/>
          <a:p>
            <a:pPr algn="ctr"/>
            <a:r>
              <a:rPr lang="en-US" dirty="0"/>
              <a:t>A List of Iconic Movies that talk about the American Education System </a:t>
            </a:r>
          </a:p>
        </p:txBody>
      </p:sp>
      <p:sp>
        <p:nvSpPr>
          <p:cNvPr id="3" name="Content Placeholder 2">
            <a:extLst>
              <a:ext uri="{FF2B5EF4-FFF2-40B4-BE49-F238E27FC236}">
                <a16:creationId xmlns:a16="http://schemas.microsoft.com/office/drawing/2014/main" id="{61ADD9B0-BEE3-FA49-AE61-58E6431EA17A}"/>
              </a:ext>
            </a:extLst>
          </p:cNvPr>
          <p:cNvSpPr>
            <a:spLocks noGrp="1"/>
          </p:cNvSpPr>
          <p:nvPr>
            <p:ph idx="1"/>
          </p:nvPr>
        </p:nvSpPr>
        <p:spPr/>
        <p:txBody>
          <a:bodyPr>
            <a:normAutofit/>
          </a:bodyPr>
          <a:lstStyle/>
          <a:p>
            <a:r>
              <a:rPr lang="en-US" b="1" dirty="0"/>
              <a:t>Documentaries</a:t>
            </a:r>
            <a:r>
              <a:rPr lang="en-US" dirty="0"/>
              <a:t>: </a:t>
            </a:r>
          </a:p>
          <a:p>
            <a:pPr lvl="1"/>
            <a:r>
              <a:rPr lang="en-US" dirty="0"/>
              <a:t>Waiting for Superman (2010) </a:t>
            </a:r>
          </a:p>
          <a:p>
            <a:pPr lvl="1"/>
            <a:r>
              <a:rPr lang="en-US" dirty="0"/>
              <a:t>The Lottery (2010) </a:t>
            </a:r>
          </a:p>
          <a:p>
            <a:pPr lvl="1"/>
            <a:r>
              <a:rPr lang="en-US" dirty="0"/>
              <a:t>Ivory Tower (2014) </a:t>
            </a:r>
          </a:p>
          <a:p>
            <a:pPr marL="0" indent="0">
              <a:buNone/>
            </a:pPr>
            <a:r>
              <a:rPr lang="en-US" b="1" dirty="0"/>
              <a:t>Dramas: </a:t>
            </a:r>
            <a:endParaRPr lang="en-US" dirty="0"/>
          </a:p>
          <a:p>
            <a:pPr lvl="1"/>
            <a:r>
              <a:rPr lang="en-US" dirty="0"/>
              <a:t>Stand &amp; Deliver (1988) </a:t>
            </a:r>
          </a:p>
          <a:p>
            <a:pPr lvl="1"/>
            <a:r>
              <a:rPr lang="en-US" dirty="0"/>
              <a:t>Dead Poets Society (1989) </a:t>
            </a:r>
          </a:p>
          <a:p>
            <a:pPr lvl="1"/>
            <a:r>
              <a:rPr lang="en-US" dirty="0"/>
              <a:t>Freedom Writers (2007) </a:t>
            </a:r>
          </a:p>
          <a:p>
            <a:endParaRPr lang="en-US" dirty="0"/>
          </a:p>
        </p:txBody>
      </p:sp>
      <p:pic>
        <p:nvPicPr>
          <p:cNvPr id="9217" name="Picture 1" descr="page29image44356672">
            <a:extLst>
              <a:ext uri="{FF2B5EF4-FFF2-40B4-BE49-F238E27FC236}">
                <a16:creationId xmlns:a16="http://schemas.microsoft.com/office/drawing/2014/main" id="{5B4A9417-D6F1-FA49-8D98-7E2FFA427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21700" cy="6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4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1551-5F97-2148-8C08-2D52C4553C7E}"/>
              </a:ext>
            </a:extLst>
          </p:cNvPr>
          <p:cNvSpPr>
            <a:spLocks noGrp="1"/>
          </p:cNvSpPr>
          <p:nvPr>
            <p:ph type="title"/>
          </p:nvPr>
        </p:nvSpPr>
        <p:spPr/>
        <p:txBody>
          <a:bodyPr/>
          <a:lstStyle/>
          <a:p>
            <a:pPr algn="ctr"/>
            <a:r>
              <a:rPr lang="en-US" dirty="0"/>
              <a:t>History-Early Education in the USA</a:t>
            </a:r>
          </a:p>
        </p:txBody>
      </p:sp>
      <p:sp>
        <p:nvSpPr>
          <p:cNvPr id="3" name="Content Placeholder 2">
            <a:extLst>
              <a:ext uri="{FF2B5EF4-FFF2-40B4-BE49-F238E27FC236}">
                <a16:creationId xmlns:a16="http://schemas.microsoft.com/office/drawing/2014/main" id="{8432BEC4-AA5A-8540-9B30-973437BBFF86}"/>
              </a:ext>
            </a:extLst>
          </p:cNvPr>
          <p:cNvSpPr>
            <a:spLocks noGrp="1"/>
          </p:cNvSpPr>
          <p:nvPr>
            <p:ph idx="1"/>
          </p:nvPr>
        </p:nvSpPr>
        <p:spPr>
          <a:xfrm>
            <a:off x="680321" y="2336872"/>
            <a:ext cx="11511679" cy="4018957"/>
          </a:xfrm>
        </p:spPr>
        <p:txBody>
          <a:bodyPr>
            <a:normAutofit fontScale="92500" lnSpcReduction="20000"/>
          </a:bodyPr>
          <a:lstStyle/>
          <a:p>
            <a:pPr marL="0" indent="0">
              <a:buNone/>
            </a:pPr>
            <a:r>
              <a:rPr lang="en-US" sz="4000" dirty="0"/>
              <a:t>● 1600s – only boys, only upper class </a:t>
            </a:r>
          </a:p>
          <a:p>
            <a:pPr marL="0" indent="0">
              <a:buNone/>
            </a:pPr>
            <a:r>
              <a:rPr lang="en-US" sz="4000" dirty="0"/>
              <a:t>○ Mostly religious </a:t>
            </a:r>
          </a:p>
          <a:p>
            <a:pPr marL="0" indent="0">
              <a:buNone/>
            </a:pPr>
            <a:r>
              <a:rPr lang="en-US" sz="4000" dirty="0"/>
              <a:t>●  1700s – growth of English Grammar Schools </a:t>
            </a:r>
          </a:p>
          <a:p>
            <a:pPr marL="457200" lvl="1" indent="0">
              <a:buNone/>
            </a:pPr>
            <a:r>
              <a:rPr lang="en-US" sz="4000" dirty="0"/>
              <a:t>○  Middle class students </a:t>
            </a:r>
          </a:p>
          <a:p>
            <a:pPr marL="457200" lvl="1" indent="0">
              <a:buNone/>
            </a:pPr>
            <a:r>
              <a:rPr lang="en-US" sz="4000" dirty="0"/>
              <a:t>○  Practical subjects like engineering, bookkeeping etc. </a:t>
            </a:r>
          </a:p>
          <a:p>
            <a:pPr lvl="1">
              <a:buFont typeface="Courier New" panose="02070309020205020404" pitchFamily="49" charset="0"/>
              <a:buChar char="o"/>
            </a:pPr>
            <a:r>
              <a:rPr lang="en-US" sz="4000" dirty="0"/>
              <a:t> One room schoolhouse </a:t>
            </a:r>
          </a:p>
          <a:p>
            <a:pPr marL="0" indent="0">
              <a:buNone/>
            </a:pPr>
            <a:r>
              <a:rPr lang="en-US" sz="4000" dirty="0"/>
              <a:t>●  Slaves were not allowed to be educated</a:t>
            </a:r>
          </a:p>
          <a:p>
            <a:pPr marL="0" indent="0">
              <a:buNone/>
            </a:pPr>
            <a:endParaRPr lang="en-US" dirty="0"/>
          </a:p>
        </p:txBody>
      </p:sp>
      <p:pic>
        <p:nvPicPr>
          <p:cNvPr id="2049" name="Picture 1" descr="page4image44374016">
            <a:extLst>
              <a:ext uri="{FF2B5EF4-FFF2-40B4-BE49-F238E27FC236}">
                <a16:creationId xmlns:a16="http://schemas.microsoft.com/office/drawing/2014/main" id="{59C529EC-2FBD-8144-80A1-8CCD2965C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21700" cy="6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4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8B33-0C1A-EB45-88F5-40A01E85D985}"/>
              </a:ext>
            </a:extLst>
          </p:cNvPr>
          <p:cNvSpPr>
            <a:spLocks noGrp="1"/>
          </p:cNvSpPr>
          <p:nvPr>
            <p:ph type="title"/>
          </p:nvPr>
        </p:nvSpPr>
        <p:spPr/>
        <p:txBody>
          <a:bodyPr/>
          <a:lstStyle/>
          <a:p>
            <a:pPr algn="ctr"/>
            <a:r>
              <a:rPr lang="en-US" dirty="0"/>
              <a:t>History- Early Education </a:t>
            </a:r>
          </a:p>
        </p:txBody>
      </p:sp>
      <p:sp>
        <p:nvSpPr>
          <p:cNvPr id="3" name="Content Placeholder 2">
            <a:extLst>
              <a:ext uri="{FF2B5EF4-FFF2-40B4-BE49-F238E27FC236}">
                <a16:creationId xmlns:a16="http://schemas.microsoft.com/office/drawing/2014/main" id="{C1A232E3-560F-E24E-BF72-A05E29582771}"/>
              </a:ext>
            </a:extLst>
          </p:cNvPr>
          <p:cNvSpPr>
            <a:spLocks noGrp="1"/>
          </p:cNvSpPr>
          <p:nvPr>
            <p:ph idx="1"/>
          </p:nvPr>
        </p:nvSpPr>
        <p:spPr/>
        <p:txBody>
          <a:bodyPr/>
          <a:lstStyle/>
          <a:p>
            <a:r>
              <a:rPr lang="en-US" b="1" dirty="0"/>
              <a:t>Horace Mann </a:t>
            </a:r>
            <a:r>
              <a:rPr lang="en-US" dirty="0"/>
              <a:t>– “</a:t>
            </a:r>
            <a:r>
              <a:rPr lang="en-US" i="1" dirty="0"/>
              <a:t>Father of Common Education</a:t>
            </a:r>
            <a:r>
              <a:rPr lang="en-US" dirty="0"/>
              <a:t>” </a:t>
            </a:r>
          </a:p>
          <a:p>
            <a:pPr marL="0" indent="0">
              <a:buNone/>
            </a:pPr>
            <a:r>
              <a:rPr lang="en-US" dirty="0"/>
              <a:t>	○ Massachusetts Board of Education in 1837 </a:t>
            </a:r>
          </a:p>
          <a:p>
            <a:r>
              <a:rPr lang="en-US" dirty="0"/>
              <a:t>Wanted to create universal, secular education in the U.S. </a:t>
            </a:r>
          </a:p>
          <a:p>
            <a:r>
              <a:rPr lang="en-US" dirty="0"/>
              <a:t>His idea was that all kids should receive a basic education funded by local taxes</a:t>
            </a:r>
          </a:p>
          <a:p>
            <a:endParaRPr lang="en-US" dirty="0"/>
          </a:p>
        </p:txBody>
      </p:sp>
    </p:spTree>
    <p:extLst>
      <p:ext uri="{BB962C8B-B14F-4D97-AF65-F5344CB8AC3E}">
        <p14:creationId xmlns:p14="http://schemas.microsoft.com/office/powerpoint/2010/main" val="240154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67D0-C1CA-1348-87B3-53E746A083BA}"/>
              </a:ext>
            </a:extLst>
          </p:cNvPr>
          <p:cNvSpPr>
            <a:spLocks noGrp="1"/>
          </p:cNvSpPr>
          <p:nvPr>
            <p:ph type="title"/>
          </p:nvPr>
        </p:nvSpPr>
        <p:spPr/>
        <p:txBody>
          <a:bodyPr/>
          <a:lstStyle/>
          <a:p>
            <a:pPr algn="ctr"/>
            <a:r>
              <a:rPr lang="en-US" dirty="0"/>
              <a:t>Education and Assimilation </a:t>
            </a:r>
          </a:p>
        </p:txBody>
      </p:sp>
      <p:sp>
        <p:nvSpPr>
          <p:cNvPr id="3" name="Content Placeholder 2">
            <a:extLst>
              <a:ext uri="{FF2B5EF4-FFF2-40B4-BE49-F238E27FC236}">
                <a16:creationId xmlns:a16="http://schemas.microsoft.com/office/drawing/2014/main" id="{C025A6E9-7E23-FB4D-B1CD-E43F7461EB7C}"/>
              </a:ext>
            </a:extLst>
          </p:cNvPr>
          <p:cNvSpPr>
            <a:spLocks noGrp="1"/>
          </p:cNvSpPr>
          <p:nvPr>
            <p:ph idx="1"/>
          </p:nvPr>
        </p:nvSpPr>
        <p:spPr>
          <a:xfrm>
            <a:off x="680321" y="2336873"/>
            <a:ext cx="10097607" cy="3929016"/>
          </a:xfrm>
        </p:spPr>
        <p:txBody>
          <a:bodyPr/>
          <a:lstStyle/>
          <a:p>
            <a:r>
              <a:rPr lang="en-US" sz="2800" b="1" i="1" dirty="0"/>
              <a:t>Assimilation</a:t>
            </a:r>
            <a:r>
              <a:rPr lang="en-US" sz="2800" dirty="0"/>
              <a:t>: “the process by which a person acquires the social and psychological characteristics of a group” </a:t>
            </a:r>
          </a:p>
          <a:p>
            <a:r>
              <a:rPr lang="en-US" sz="2800" dirty="0"/>
              <a:t>Native Americans educated by missionaries </a:t>
            </a:r>
          </a:p>
          <a:p>
            <a:pPr marL="0" indent="0">
              <a:buNone/>
            </a:pPr>
            <a:r>
              <a:rPr lang="en-US" sz="2800" dirty="0"/>
              <a:t>	● Boarding </a:t>
            </a:r>
            <a:r>
              <a:rPr lang="en-US" sz="2800"/>
              <a:t>schools </a:t>
            </a:r>
          </a:p>
          <a:p>
            <a:pPr marL="0" indent="0">
              <a:buNone/>
            </a:pPr>
            <a:r>
              <a:rPr lang="en-US" sz="2800"/>
              <a:t>“</a:t>
            </a:r>
            <a:r>
              <a:rPr lang="en-US" sz="2800" dirty="0"/>
              <a:t>Americanization” for immigrants </a:t>
            </a:r>
          </a:p>
          <a:p>
            <a:r>
              <a:rPr lang="en-US" sz="2800" dirty="0"/>
              <a:t>Freedman’s Bureau promoted education for freed slaves after 1864</a:t>
            </a:r>
          </a:p>
          <a:p>
            <a:endParaRPr lang="en-US" dirty="0"/>
          </a:p>
        </p:txBody>
      </p:sp>
    </p:spTree>
    <p:extLst>
      <p:ext uri="{BB962C8B-B14F-4D97-AF65-F5344CB8AC3E}">
        <p14:creationId xmlns:p14="http://schemas.microsoft.com/office/powerpoint/2010/main" val="212731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778A-3A19-FE49-B60A-579161A45FE0}"/>
              </a:ext>
            </a:extLst>
          </p:cNvPr>
          <p:cNvSpPr>
            <a:spLocks noGrp="1"/>
          </p:cNvSpPr>
          <p:nvPr>
            <p:ph type="title"/>
          </p:nvPr>
        </p:nvSpPr>
        <p:spPr/>
        <p:txBody>
          <a:bodyPr/>
          <a:lstStyle/>
          <a:p>
            <a:pPr algn="ctr"/>
            <a:r>
              <a:rPr lang="en-US" dirty="0"/>
              <a:t>History- 20th Century Education </a:t>
            </a:r>
          </a:p>
        </p:txBody>
      </p:sp>
      <p:sp>
        <p:nvSpPr>
          <p:cNvPr id="3" name="Content Placeholder 2">
            <a:extLst>
              <a:ext uri="{FF2B5EF4-FFF2-40B4-BE49-F238E27FC236}">
                <a16:creationId xmlns:a16="http://schemas.microsoft.com/office/drawing/2014/main" id="{927BF589-9FCF-2249-A41A-1DB254FA1488}"/>
              </a:ext>
            </a:extLst>
          </p:cNvPr>
          <p:cNvSpPr>
            <a:spLocks noGrp="1"/>
          </p:cNvSpPr>
          <p:nvPr>
            <p:ph idx="1"/>
          </p:nvPr>
        </p:nvSpPr>
        <p:spPr>
          <a:xfrm>
            <a:off x="680321" y="2336873"/>
            <a:ext cx="11071968" cy="4168858"/>
          </a:xfrm>
        </p:spPr>
        <p:txBody>
          <a:bodyPr/>
          <a:lstStyle/>
          <a:p>
            <a:r>
              <a:rPr lang="en-US" sz="3200" dirty="0"/>
              <a:t>By 1918, all states passed compulsory school attendance laws </a:t>
            </a:r>
          </a:p>
          <a:p>
            <a:pPr marL="0" indent="0">
              <a:buNone/>
            </a:pPr>
            <a:r>
              <a:rPr lang="en-US" sz="3200" dirty="0"/>
              <a:t>	■ Began with MA in 1852 </a:t>
            </a:r>
          </a:p>
          <a:p>
            <a:r>
              <a:rPr lang="en-US" sz="3200" b="1" dirty="0"/>
              <a:t>John Dewey </a:t>
            </a:r>
            <a:r>
              <a:rPr lang="en-US" sz="3200" dirty="0"/>
              <a:t>– idea that learning can be used for social </a:t>
            </a:r>
          </a:p>
          <a:p>
            <a:r>
              <a:rPr lang="en-US" sz="3200" dirty="0"/>
              <a:t>reform (goal: informed citizens) </a:t>
            </a:r>
          </a:p>
          <a:p>
            <a:r>
              <a:rPr lang="en-US" sz="3200" dirty="0"/>
              <a:t>Segregation from 1860s-1960s – racial inequality </a:t>
            </a:r>
          </a:p>
          <a:p>
            <a:pPr marL="0" indent="0">
              <a:buNone/>
            </a:pPr>
            <a:r>
              <a:rPr lang="en-US" sz="3200" dirty="0"/>
              <a:t>	■ </a:t>
            </a:r>
            <a:r>
              <a:rPr lang="en-US" sz="3200" b="1" dirty="0"/>
              <a:t>Brown vs. Board of Education </a:t>
            </a:r>
            <a:endParaRPr lang="en-US" sz="3200" dirty="0"/>
          </a:p>
          <a:p>
            <a:endParaRPr lang="en-US" dirty="0"/>
          </a:p>
        </p:txBody>
      </p:sp>
    </p:spTree>
    <p:extLst>
      <p:ext uri="{BB962C8B-B14F-4D97-AF65-F5344CB8AC3E}">
        <p14:creationId xmlns:p14="http://schemas.microsoft.com/office/powerpoint/2010/main" val="98073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2F24-6191-2F49-8869-AE8BDB7E93B2}"/>
              </a:ext>
            </a:extLst>
          </p:cNvPr>
          <p:cNvSpPr>
            <a:spLocks noGrp="1"/>
          </p:cNvSpPr>
          <p:nvPr>
            <p:ph type="title"/>
          </p:nvPr>
        </p:nvSpPr>
        <p:spPr/>
        <p:txBody>
          <a:bodyPr/>
          <a:lstStyle/>
          <a:p>
            <a:pPr algn="ctr"/>
            <a:r>
              <a:rPr lang="en-US" dirty="0"/>
              <a:t>Grades/Ages</a:t>
            </a:r>
          </a:p>
        </p:txBody>
      </p:sp>
      <p:sp>
        <p:nvSpPr>
          <p:cNvPr id="3" name="Content Placeholder 2">
            <a:extLst>
              <a:ext uri="{FF2B5EF4-FFF2-40B4-BE49-F238E27FC236}">
                <a16:creationId xmlns:a16="http://schemas.microsoft.com/office/drawing/2014/main" id="{C4D5DF78-704F-9345-A8DD-332F22C5F0CD}"/>
              </a:ext>
            </a:extLst>
          </p:cNvPr>
          <p:cNvSpPr>
            <a:spLocks noGrp="1"/>
          </p:cNvSpPr>
          <p:nvPr>
            <p:ph idx="1"/>
          </p:nvPr>
        </p:nvSpPr>
        <p:spPr/>
        <p:txBody>
          <a:bodyPr>
            <a:normAutofit lnSpcReduction="10000"/>
          </a:bodyPr>
          <a:lstStyle/>
          <a:p>
            <a:r>
              <a:rPr lang="en-US" dirty="0"/>
              <a:t>Pre-K – ages 2-4 </a:t>
            </a:r>
          </a:p>
          <a:p>
            <a:r>
              <a:rPr lang="en-US" dirty="0"/>
              <a:t>Kindergarten – ages 5-6 </a:t>
            </a:r>
          </a:p>
          <a:p>
            <a:r>
              <a:rPr lang="en-US" dirty="0"/>
              <a:t>Elementary School – grades 1-5 (ages 6-12) </a:t>
            </a:r>
          </a:p>
          <a:p>
            <a:r>
              <a:rPr lang="en-US" dirty="0"/>
              <a:t>Middle School – grades 6-8 (ages 12-14) </a:t>
            </a:r>
          </a:p>
          <a:p>
            <a:r>
              <a:rPr lang="en-US" dirty="0"/>
              <a:t>High School – grades 9-12 (ages 14-18) </a:t>
            </a:r>
          </a:p>
          <a:p>
            <a:r>
              <a:rPr lang="en-US" dirty="0"/>
              <a:t>College or University (ages 18-22) </a:t>
            </a:r>
          </a:p>
          <a:p>
            <a:pPr marL="0" indent="0">
              <a:buNone/>
            </a:pPr>
            <a:r>
              <a:rPr lang="en-US" dirty="0"/>
              <a:t>	■ 1) Freshman 2) Sophomore 3) Junior 4) Senior </a:t>
            </a:r>
          </a:p>
          <a:p>
            <a:r>
              <a:rPr lang="en-US" dirty="0"/>
              <a:t>Post-Baccalaureate/Masters/Doctorate Studies (ages 22+) </a:t>
            </a:r>
          </a:p>
          <a:p>
            <a:endParaRPr lang="en-US" dirty="0"/>
          </a:p>
        </p:txBody>
      </p:sp>
    </p:spTree>
    <p:extLst>
      <p:ext uri="{BB962C8B-B14F-4D97-AF65-F5344CB8AC3E}">
        <p14:creationId xmlns:p14="http://schemas.microsoft.com/office/powerpoint/2010/main" val="65375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955C-3D06-FD41-80CF-88B4E3754A9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4150C8B-2707-7C49-B585-674AB4E3DE6F}"/>
              </a:ext>
            </a:extLst>
          </p:cNvPr>
          <p:cNvPicPr>
            <a:picLocks noGrp="1" noChangeAspect="1"/>
          </p:cNvPicPr>
          <p:nvPr>
            <p:ph idx="1"/>
          </p:nvPr>
        </p:nvPicPr>
        <p:blipFill>
          <a:blip r:embed="rId2"/>
          <a:stretch>
            <a:fillRect/>
          </a:stretch>
        </p:blipFill>
        <p:spPr>
          <a:xfrm>
            <a:off x="680321" y="164891"/>
            <a:ext cx="10520446" cy="6693109"/>
          </a:xfrm>
        </p:spPr>
      </p:pic>
    </p:spTree>
    <p:extLst>
      <p:ext uri="{BB962C8B-B14F-4D97-AF65-F5344CB8AC3E}">
        <p14:creationId xmlns:p14="http://schemas.microsoft.com/office/powerpoint/2010/main" val="428720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706-1FF0-8941-A27C-FC9B0C00DC2A}"/>
              </a:ext>
            </a:extLst>
          </p:cNvPr>
          <p:cNvSpPr>
            <a:spLocks noGrp="1"/>
          </p:cNvSpPr>
          <p:nvPr>
            <p:ph type="title"/>
          </p:nvPr>
        </p:nvSpPr>
        <p:spPr/>
        <p:txBody>
          <a:bodyPr/>
          <a:lstStyle/>
          <a:p>
            <a:pPr algn="ctr"/>
            <a:r>
              <a:rPr lang="en-US" dirty="0"/>
              <a:t>Religion and Education </a:t>
            </a:r>
          </a:p>
        </p:txBody>
      </p:sp>
      <p:sp>
        <p:nvSpPr>
          <p:cNvPr id="3" name="Content Placeholder 2">
            <a:extLst>
              <a:ext uri="{FF2B5EF4-FFF2-40B4-BE49-F238E27FC236}">
                <a16:creationId xmlns:a16="http://schemas.microsoft.com/office/drawing/2014/main" id="{2055935D-6480-B94D-B869-134BD3715E1C}"/>
              </a:ext>
            </a:extLst>
          </p:cNvPr>
          <p:cNvSpPr>
            <a:spLocks noGrp="1"/>
          </p:cNvSpPr>
          <p:nvPr>
            <p:ph idx="1"/>
          </p:nvPr>
        </p:nvSpPr>
        <p:spPr>
          <a:xfrm>
            <a:off x="680321" y="2336873"/>
            <a:ext cx="11071968" cy="3629212"/>
          </a:xfrm>
        </p:spPr>
        <p:txBody>
          <a:bodyPr>
            <a:normAutofit fontScale="92500" lnSpcReduction="20000"/>
          </a:bodyPr>
          <a:lstStyle/>
          <a:p>
            <a:r>
              <a:rPr lang="en-US" sz="3600" dirty="0"/>
              <a:t>Constant Debate! </a:t>
            </a:r>
          </a:p>
          <a:p>
            <a:r>
              <a:rPr lang="en-US" sz="3600" dirty="0"/>
              <a:t>Separation of Church and State </a:t>
            </a:r>
          </a:p>
          <a:p>
            <a:r>
              <a:rPr lang="en-US" sz="3600" b="1" dirty="0"/>
              <a:t>Secularism</a:t>
            </a:r>
            <a:r>
              <a:rPr lang="en-US" sz="3600" dirty="0"/>
              <a:t>: “the belief that religion should not be part of the affairs of the state or part of public education. The principles of separation of church and state and of keeping religion out of the public school system are an example of secularism.” </a:t>
            </a:r>
          </a:p>
          <a:p>
            <a:r>
              <a:rPr lang="en-US" sz="3600" dirty="0"/>
              <a:t>Does this mean religion is not taught in schools?!</a:t>
            </a:r>
          </a:p>
          <a:p>
            <a:endParaRPr lang="en-US" dirty="0"/>
          </a:p>
        </p:txBody>
      </p:sp>
    </p:spTree>
    <p:extLst>
      <p:ext uri="{BB962C8B-B14F-4D97-AF65-F5344CB8AC3E}">
        <p14:creationId xmlns:p14="http://schemas.microsoft.com/office/powerpoint/2010/main" val="166776180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773</TotalTime>
  <Words>958</Words>
  <Application>Microsoft Macintosh PowerPoint</Application>
  <PresentationFormat>Widescreen</PresentationFormat>
  <Paragraphs>145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Courier New</vt:lpstr>
      <vt:lpstr>Lato</vt:lpstr>
      <vt:lpstr>Trebuchet MS</vt:lpstr>
      <vt:lpstr>Berlin</vt:lpstr>
      <vt:lpstr>The American Education System</vt:lpstr>
      <vt:lpstr>Question of the Day</vt:lpstr>
      <vt:lpstr>History-Early Education in the USA</vt:lpstr>
      <vt:lpstr>History- Early Education </vt:lpstr>
      <vt:lpstr>Education and Assimilation </vt:lpstr>
      <vt:lpstr>History- 20th Century Education </vt:lpstr>
      <vt:lpstr>Grades/Ages</vt:lpstr>
      <vt:lpstr>PowerPoint Presentation</vt:lpstr>
      <vt:lpstr>Religion and Education </vt:lpstr>
      <vt:lpstr>Religion &amp; Education </vt:lpstr>
      <vt:lpstr>Religion &amp; Education </vt:lpstr>
      <vt:lpstr>Education System- States</vt:lpstr>
      <vt:lpstr>Common Core vs. Curriculum </vt:lpstr>
      <vt:lpstr>No Child Left Behind- 2002</vt:lpstr>
      <vt:lpstr>Race to the Top- 2009</vt:lpstr>
      <vt:lpstr>Testing in Schools</vt:lpstr>
      <vt:lpstr>Languages in Schools </vt:lpstr>
      <vt:lpstr>Public, Private, &amp; Charter Skills </vt:lpstr>
      <vt:lpstr>College vs. University </vt:lpstr>
      <vt:lpstr>Public and Private Intuitions </vt:lpstr>
      <vt:lpstr>Public and Private Institutions</vt:lpstr>
      <vt:lpstr>Application Process</vt:lpstr>
      <vt:lpstr>Campus Culture</vt:lpstr>
      <vt:lpstr>Compare and Contrast Scattegories</vt:lpstr>
      <vt:lpstr>A List of Iconic Movies that talk about the American Education System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Education System and Pop Culture</dc:title>
  <dc:creator>Oumama Kabli</dc:creator>
  <cp:lastModifiedBy>Oumama Kabli</cp:lastModifiedBy>
  <cp:revision>35</cp:revision>
  <dcterms:created xsi:type="dcterms:W3CDTF">2018-11-18T19:42:42Z</dcterms:created>
  <dcterms:modified xsi:type="dcterms:W3CDTF">2018-11-19T23:55:16Z</dcterms:modified>
</cp:coreProperties>
</file>