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8" r:id="rId13"/>
    <p:sldId id="267"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94674"/>
  </p:normalViewPr>
  <p:slideViewPr>
    <p:cSldViewPr snapToGrid="0" snapToObjects="1">
      <p:cViewPr>
        <p:scale>
          <a:sx n="100" d="100"/>
          <a:sy n="100" d="100"/>
        </p:scale>
        <p:origin x="1264"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F72817F-FBDC-444F-BFEE-793C4341607D}" type="datetimeFigureOut">
              <a:rPr lang="en-US" smtClean="0"/>
              <a:t>10/9/18</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B148093-602F-024D-B2FD-6346921F7C14}"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3926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2817F-FBDC-444F-BFEE-793C4341607D}"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6808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2817F-FBDC-444F-BFEE-793C4341607D}"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1791457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2817F-FBDC-444F-BFEE-793C4341607D}"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48093-602F-024D-B2FD-6346921F7C14}"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3518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2817F-FBDC-444F-BFEE-793C4341607D}"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2415219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F72817F-FBDC-444F-BFEE-793C4341607D}"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2992749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F72817F-FBDC-444F-BFEE-793C4341607D}"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3645919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817F-FBDC-444F-BFEE-793C4341607D}"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4277996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817F-FBDC-444F-BFEE-793C4341607D}"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152481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2817F-FBDC-444F-BFEE-793C4341607D}"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322424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2817F-FBDC-444F-BFEE-793C4341607D}"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129154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2817F-FBDC-444F-BFEE-793C4341607D}"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135860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2817F-FBDC-444F-BFEE-793C4341607D}" type="datetimeFigureOut">
              <a:rPr lang="en-US" smtClean="0"/>
              <a:t>10/9/18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279549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2817F-FBDC-444F-BFEE-793C4341607D}"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38551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2817F-FBDC-444F-BFEE-793C4341607D}" type="datetimeFigureOut">
              <a:rPr lang="en-US" smtClean="0"/>
              <a:t>10/9/18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350804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2817F-FBDC-444F-BFEE-793C4341607D}"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257268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72817F-FBDC-444F-BFEE-793C4341607D}"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48093-602F-024D-B2FD-6346921F7C14}" type="slidenum">
              <a:rPr lang="en-US" smtClean="0"/>
              <a:t>‹#›</a:t>
            </a:fld>
            <a:endParaRPr lang="en-US"/>
          </a:p>
        </p:txBody>
      </p:sp>
    </p:spTree>
    <p:extLst>
      <p:ext uri="{BB962C8B-B14F-4D97-AF65-F5344CB8AC3E}">
        <p14:creationId xmlns:p14="http://schemas.microsoft.com/office/powerpoint/2010/main" val="39081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F72817F-FBDC-444F-BFEE-793C4341607D}" type="datetimeFigureOut">
              <a:rPr lang="en-US" smtClean="0"/>
              <a:t>10/9/18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B148093-602F-024D-B2FD-6346921F7C14}" type="slidenum">
              <a:rPr lang="en-US" smtClean="0"/>
              <a:t>‹#›</a:t>
            </a:fld>
            <a:endParaRPr lang="en-US"/>
          </a:p>
        </p:txBody>
      </p:sp>
    </p:spTree>
    <p:extLst>
      <p:ext uri="{BB962C8B-B14F-4D97-AF65-F5344CB8AC3E}">
        <p14:creationId xmlns:p14="http://schemas.microsoft.com/office/powerpoint/2010/main" val="12349660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8107-9C93-2641-BE44-14E07CF201FC}"/>
              </a:ext>
            </a:extLst>
          </p:cNvPr>
          <p:cNvSpPr>
            <a:spLocks noGrp="1"/>
          </p:cNvSpPr>
          <p:nvPr>
            <p:ph type="ctrTitle"/>
          </p:nvPr>
        </p:nvSpPr>
        <p:spPr>
          <a:xfrm rot="21420000">
            <a:off x="1154672" y="165034"/>
            <a:ext cx="9755187" cy="2766528"/>
          </a:xfrm>
        </p:spPr>
        <p:txBody>
          <a:bodyPr/>
          <a:lstStyle/>
          <a:p>
            <a:r>
              <a:rPr lang="en-US" dirty="0"/>
              <a:t>Time and stress Management </a:t>
            </a:r>
          </a:p>
        </p:txBody>
      </p:sp>
      <p:sp>
        <p:nvSpPr>
          <p:cNvPr id="3" name="Subtitle 2">
            <a:extLst>
              <a:ext uri="{FF2B5EF4-FFF2-40B4-BE49-F238E27FC236}">
                <a16:creationId xmlns:a16="http://schemas.microsoft.com/office/drawing/2014/main" id="{701FBDAA-0F2E-7245-92E7-C9323DCCA3E6}"/>
              </a:ext>
            </a:extLst>
          </p:cNvPr>
          <p:cNvSpPr>
            <a:spLocks noGrp="1"/>
          </p:cNvSpPr>
          <p:nvPr>
            <p:ph type="subTitle" idx="1"/>
          </p:nvPr>
        </p:nvSpPr>
        <p:spPr>
          <a:xfrm rot="21420000">
            <a:off x="328464" y="4744648"/>
            <a:ext cx="9755187" cy="1173114"/>
          </a:xfrm>
        </p:spPr>
        <p:txBody>
          <a:bodyPr/>
          <a:lstStyle/>
          <a:p>
            <a:pPr algn="ctr"/>
            <a:r>
              <a:rPr lang="en-US" b="1" dirty="0">
                <a:solidFill>
                  <a:schemeClr val="tx1"/>
                </a:solidFill>
                <a:latin typeface="Arial" panose="020B0604020202020204" pitchFamily="34" charset="0"/>
                <a:cs typeface="Arial" panose="020B0604020202020204" pitchFamily="34" charset="0"/>
              </a:rPr>
              <a:t>Professor </a:t>
            </a:r>
            <a:r>
              <a:rPr lang="en-US" b="1" dirty="0" err="1">
                <a:solidFill>
                  <a:schemeClr val="tx1"/>
                </a:solidFill>
                <a:latin typeface="Arial" panose="020B0604020202020204" pitchFamily="34" charset="0"/>
                <a:cs typeface="Arial" panose="020B0604020202020204" pitchFamily="34" charset="0"/>
              </a:rPr>
              <a:t>kabli</a:t>
            </a:r>
            <a:endParaRPr lang="en-US" b="1" dirty="0">
              <a:solidFill>
                <a:schemeClr val="tx1"/>
              </a:solidFill>
              <a:latin typeface="Arial" panose="020B0604020202020204" pitchFamily="34" charset="0"/>
              <a:cs typeface="Arial" panose="020B0604020202020204" pitchFamily="34" charset="0"/>
            </a:endParaRPr>
          </a:p>
          <a:p>
            <a:pPr algn="ctr"/>
            <a:r>
              <a:rPr lang="en-US" b="1" dirty="0">
                <a:solidFill>
                  <a:schemeClr val="tx1"/>
                </a:solidFill>
                <a:latin typeface="Arial" panose="020B0604020202020204" pitchFamily="34" charset="0"/>
                <a:cs typeface="Arial" panose="020B0604020202020204" pitchFamily="34" charset="0"/>
              </a:rPr>
              <a:t>October 10, 2018</a:t>
            </a:r>
          </a:p>
          <a:p>
            <a:pPr algn="l"/>
            <a:endParaRPr lang="en-US" dirty="0"/>
          </a:p>
          <a:p>
            <a:endParaRPr lang="en-US" dirty="0"/>
          </a:p>
        </p:txBody>
      </p:sp>
      <p:pic>
        <p:nvPicPr>
          <p:cNvPr id="5" name="Picture 4">
            <a:extLst>
              <a:ext uri="{FF2B5EF4-FFF2-40B4-BE49-F238E27FC236}">
                <a16:creationId xmlns:a16="http://schemas.microsoft.com/office/drawing/2014/main" id="{AFD1D55F-73BC-D742-8D1E-4D3C9815DEB7}"/>
              </a:ext>
            </a:extLst>
          </p:cNvPr>
          <p:cNvPicPr>
            <a:picLocks noChangeAspect="1"/>
          </p:cNvPicPr>
          <p:nvPr/>
        </p:nvPicPr>
        <p:blipFill>
          <a:blip r:embed="rId2"/>
          <a:stretch>
            <a:fillRect/>
          </a:stretch>
        </p:blipFill>
        <p:spPr>
          <a:xfrm rot="21420514">
            <a:off x="367863" y="1909663"/>
            <a:ext cx="4609438" cy="2550555"/>
          </a:xfrm>
          <a:prstGeom prst="rect">
            <a:avLst/>
          </a:prstGeom>
        </p:spPr>
      </p:pic>
    </p:spTree>
    <p:extLst>
      <p:ext uri="{BB962C8B-B14F-4D97-AF65-F5344CB8AC3E}">
        <p14:creationId xmlns:p14="http://schemas.microsoft.com/office/powerpoint/2010/main" val="4179845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0238-B1D3-FA41-AF6E-25719868DF5E}"/>
              </a:ext>
            </a:extLst>
          </p:cNvPr>
          <p:cNvSpPr>
            <a:spLocks noGrp="1"/>
          </p:cNvSpPr>
          <p:nvPr>
            <p:ph type="title"/>
          </p:nvPr>
        </p:nvSpPr>
        <p:spPr>
          <a:xfrm>
            <a:off x="685801" y="499820"/>
            <a:ext cx="10396882" cy="662553"/>
          </a:xfrm>
        </p:spPr>
        <p:txBody>
          <a:bodyPr>
            <a:normAutofit fontScale="90000"/>
          </a:bodyPr>
          <a:lstStyle/>
          <a:p>
            <a:pPr algn="ctr"/>
            <a:r>
              <a:rPr lang="en-US" dirty="0"/>
              <a:t>Things to consider</a:t>
            </a:r>
          </a:p>
        </p:txBody>
      </p:sp>
      <p:sp>
        <p:nvSpPr>
          <p:cNvPr id="4" name="TextBox 3">
            <a:extLst>
              <a:ext uri="{FF2B5EF4-FFF2-40B4-BE49-F238E27FC236}">
                <a16:creationId xmlns:a16="http://schemas.microsoft.com/office/drawing/2014/main" id="{C3DE0DED-343C-7641-9555-053380991060}"/>
              </a:ext>
            </a:extLst>
          </p:cNvPr>
          <p:cNvSpPr txBox="1"/>
          <p:nvPr/>
        </p:nvSpPr>
        <p:spPr>
          <a:xfrm>
            <a:off x="685801" y="1301858"/>
            <a:ext cx="9605074" cy="4708981"/>
          </a:xfrm>
          <a:prstGeom prst="rect">
            <a:avLst/>
          </a:prstGeom>
          <a:noFill/>
        </p:spPr>
        <p:txBody>
          <a:bodyPr wrap="square" rtlCol="0">
            <a:spAutoFit/>
          </a:bodyPr>
          <a:lstStyle/>
          <a:p>
            <a:pPr marL="285750" indent="-285750">
              <a:buFont typeface="Wingdings" pitchFamily="2" charset="2"/>
              <a:buChar char="ü"/>
            </a:pPr>
            <a:r>
              <a:rPr lang="en-US" sz="2400" dirty="0">
                <a:latin typeface="Arial" panose="020B0604020202020204" pitchFamily="34" charset="0"/>
                <a:cs typeface="Arial" panose="020B0604020202020204" pitchFamily="34" charset="0"/>
              </a:rPr>
              <a:t>Carry your semester plan on you in a notebook or post it on the wall directly in front of your study place. Whenever you look up from your books, the overall agenda for the semester will be clearly apparent</a:t>
            </a:r>
            <a:endParaRPr lang="en-US" sz="2400" dirty="0"/>
          </a:p>
          <a:p>
            <a:endParaRPr lang="en-US" sz="2400" dirty="0">
              <a:latin typeface="Arial" panose="020B0604020202020204" pitchFamily="34" charset="0"/>
              <a:cs typeface="Arial" panose="020B0604020202020204" pitchFamily="34" charset="0"/>
            </a:endParaRPr>
          </a:p>
          <a:p>
            <a:pPr marL="285750" indent="-285750">
              <a:buFont typeface="Wingdings" pitchFamily="2" charset="2"/>
              <a:buChar char="ü"/>
            </a:pPr>
            <a:r>
              <a:rPr lang="en-US" sz="2400" dirty="0">
                <a:latin typeface="Arial" panose="020B0604020202020204" pitchFamily="34" charset="0"/>
                <a:cs typeface="Arial" panose="020B0604020202020204" pitchFamily="34" charset="0"/>
              </a:rPr>
              <a:t>When writing your daily To Do list, consider the tasks which are due for submission over the next four to six weeks and include the relevant weekly sub-goals in your list.</a:t>
            </a:r>
          </a:p>
          <a:p>
            <a:endParaRPr lang="en-US" sz="2400" dirty="0">
              <a:latin typeface="Arial" panose="020B0604020202020204" pitchFamily="34" charset="0"/>
              <a:cs typeface="Arial" panose="020B0604020202020204" pitchFamily="34" charset="0"/>
            </a:endParaRPr>
          </a:p>
          <a:p>
            <a:pPr marL="285750" indent="-285750">
              <a:buFont typeface="Wingdings" pitchFamily="2" charset="2"/>
              <a:buChar char="ü"/>
            </a:pPr>
            <a:r>
              <a:rPr lang="en-US" sz="2400" dirty="0">
                <a:latin typeface="Arial" panose="020B0604020202020204" pitchFamily="34" charset="0"/>
                <a:cs typeface="Arial" panose="020B0604020202020204" pitchFamily="34" charset="0"/>
              </a:rPr>
              <a:t>Start revising for exams early. Exams count for a very large percentage of your final marks in most subjects. </a:t>
            </a:r>
          </a:p>
          <a:p>
            <a:pPr marL="285750" indent="-285750">
              <a:buFont typeface="Wingdings" pitchFamily="2" charset="2"/>
              <a:buChar char="ü"/>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1264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3512-9DD0-304B-BA13-1BE730679049}"/>
              </a:ext>
            </a:extLst>
          </p:cNvPr>
          <p:cNvSpPr>
            <a:spLocks noGrp="1"/>
          </p:cNvSpPr>
          <p:nvPr>
            <p:ph type="title"/>
          </p:nvPr>
        </p:nvSpPr>
        <p:spPr>
          <a:xfrm>
            <a:off x="685801" y="406830"/>
            <a:ext cx="10396882" cy="662553"/>
          </a:xfrm>
        </p:spPr>
        <p:txBody>
          <a:bodyPr>
            <a:normAutofit fontScale="90000"/>
          </a:bodyPr>
          <a:lstStyle/>
          <a:p>
            <a:pPr algn="ctr"/>
            <a:r>
              <a:rPr lang="en-US" dirty="0"/>
              <a:t>Long-term career goals </a:t>
            </a:r>
          </a:p>
        </p:txBody>
      </p:sp>
      <p:sp>
        <p:nvSpPr>
          <p:cNvPr id="4" name="Rectangle 3">
            <a:extLst>
              <a:ext uri="{FF2B5EF4-FFF2-40B4-BE49-F238E27FC236}">
                <a16:creationId xmlns:a16="http://schemas.microsoft.com/office/drawing/2014/main" id="{54A678CF-95D6-9D45-A5B6-96FE457097D8}"/>
              </a:ext>
            </a:extLst>
          </p:cNvPr>
          <p:cNvSpPr/>
          <p:nvPr/>
        </p:nvSpPr>
        <p:spPr>
          <a:xfrm>
            <a:off x="685801" y="1441342"/>
            <a:ext cx="10999921" cy="4247317"/>
          </a:xfrm>
          <a:prstGeom prst="rect">
            <a:avLst/>
          </a:prstGeom>
        </p:spPr>
        <p:txBody>
          <a:bodyPr wrap="square">
            <a:spAutoFit/>
          </a:bodyPr>
          <a:lstStyle/>
          <a:p>
            <a:pPr marL="285750" indent="-285750">
              <a:buFont typeface="Wingdings" pitchFamily="2" charset="2"/>
              <a:buChar char="v"/>
            </a:pPr>
            <a:r>
              <a:rPr lang="en-US" sz="2800" dirty="0">
                <a:latin typeface="Arial" panose="020B0604020202020204" pitchFamily="34" charset="0"/>
                <a:cs typeface="Arial" panose="020B0604020202020204" pitchFamily="34" charset="0"/>
              </a:rPr>
              <a:t>Take advantage of work experience programs which give you some first-hand experience in a workplace (internship, apprenticeship, volunteering). </a:t>
            </a:r>
          </a:p>
          <a:p>
            <a:pPr marL="285750" indent="-285750">
              <a:buFont typeface="Wingdings" pitchFamily="2" charset="2"/>
              <a:buChar char="v"/>
            </a:pPr>
            <a:r>
              <a:rPr lang="en-US" sz="2800" dirty="0">
                <a:latin typeface="Arial" panose="020B0604020202020204" pitchFamily="34" charset="0"/>
                <a:cs typeface="Arial" panose="020B0604020202020204" pitchFamily="34" charset="0"/>
              </a:rPr>
              <a:t>Arrange to see several people who are working in a job area which you find interesting. </a:t>
            </a:r>
          </a:p>
          <a:p>
            <a:pPr marL="285750" indent="-285750">
              <a:buFont typeface="Wingdings" pitchFamily="2" charset="2"/>
              <a:buChar char="v"/>
            </a:pPr>
            <a:r>
              <a:rPr lang="en-US" sz="2800" dirty="0">
                <a:latin typeface="Arial" panose="020B0604020202020204" pitchFamily="34" charset="0"/>
                <a:cs typeface="Arial" panose="020B0604020202020204" pitchFamily="34" charset="0"/>
              </a:rPr>
              <a:t>Be prepared to change your career goals as you acquire more experience. Many individuals change careers several times and do not really get settled into a long-term career until they are well into their twenties or even their thirties. </a:t>
            </a:r>
            <a:endParaRPr lang="en-US" sz="2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58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D0A9-3D17-8447-B8E9-2CB2CB5DEF0E}"/>
              </a:ext>
            </a:extLst>
          </p:cNvPr>
          <p:cNvSpPr>
            <a:spLocks noGrp="1"/>
          </p:cNvSpPr>
          <p:nvPr>
            <p:ph type="title"/>
          </p:nvPr>
        </p:nvSpPr>
        <p:spPr>
          <a:xfrm>
            <a:off x="685800" y="592811"/>
            <a:ext cx="10396882" cy="616058"/>
          </a:xfrm>
        </p:spPr>
        <p:txBody>
          <a:bodyPr>
            <a:normAutofit fontScale="90000"/>
          </a:bodyPr>
          <a:lstStyle/>
          <a:p>
            <a:pPr algn="ctr"/>
            <a:r>
              <a:rPr lang="en-US" dirty="0"/>
              <a:t>In-class activity #2 </a:t>
            </a:r>
          </a:p>
        </p:txBody>
      </p:sp>
      <p:sp>
        <p:nvSpPr>
          <p:cNvPr id="4" name="TextBox 3">
            <a:extLst>
              <a:ext uri="{FF2B5EF4-FFF2-40B4-BE49-F238E27FC236}">
                <a16:creationId xmlns:a16="http://schemas.microsoft.com/office/drawing/2014/main" id="{FE3963F7-3DC6-4042-9FD3-34B7295FE5F3}"/>
              </a:ext>
            </a:extLst>
          </p:cNvPr>
          <p:cNvSpPr txBox="1"/>
          <p:nvPr/>
        </p:nvSpPr>
        <p:spPr>
          <a:xfrm>
            <a:off x="836985" y="1379349"/>
            <a:ext cx="10094511"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On a piece of paper write your FIRST NAME, LAST NAME, EMAIL, and SEMESTER/GROUP.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 will collect your writing.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What is a “SMART goal”? Define each letter.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The following is not a SMART goal: </a:t>
            </a:r>
            <a:r>
              <a:rPr lang="en-US" sz="2400" b="1" dirty="0">
                <a:latin typeface="Arial" panose="020B0604020202020204" pitchFamily="34" charset="0"/>
                <a:cs typeface="Arial" panose="020B0604020202020204" pitchFamily="34" charset="0"/>
              </a:rPr>
              <a:t>“I want a new job”</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How can you improve it so that it meets the requirements of a SMART goal? </a:t>
            </a:r>
          </a:p>
        </p:txBody>
      </p:sp>
    </p:spTree>
    <p:extLst>
      <p:ext uri="{BB962C8B-B14F-4D97-AF65-F5344CB8AC3E}">
        <p14:creationId xmlns:p14="http://schemas.microsoft.com/office/powerpoint/2010/main" val="357857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8E90-3592-414E-AE35-61E6EF577679}"/>
              </a:ext>
            </a:extLst>
          </p:cNvPr>
          <p:cNvSpPr>
            <a:spLocks noGrp="1"/>
          </p:cNvSpPr>
          <p:nvPr>
            <p:ph type="title"/>
          </p:nvPr>
        </p:nvSpPr>
        <p:spPr>
          <a:xfrm>
            <a:off x="685801" y="313842"/>
            <a:ext cx="10396882" cy="631556"/>
          </a:xfrm>
        </p:spPr>
        <p:txBody>
          <a:bodyPr>
            <a:normAutofit fontScale="90000"/>
          </a:bodyPr>
          <a:lstStyle/>
          <a:p>
            <a:pPr algn="ctr"/>
            <a:r>
              <a:rPr lang="en-US" dirty="0"/>
              <a:t>SMART GOALS</a:t>
            </a:r>
          </a:p>
        </p:txBody>
      </p:sp>
      <p:sp>
        <p:nvSpPr>
          <p:cNvPr id="4" name="TextBox 3">
            <a:extLst>
              <a:ext uri="{FF2B5EF4-FFF2-40B4-BE49-F238E27FC236}">
                <a16:creationId xmlns:a16="http://schemas.microsoft.com/office/drawing/2014/main" id="{8E6B1A18-94FA-544D-89A4-2C6CBD0DCD32}"/>
              </a:ext>
            </a:extLst>
          </p:cNvPr>
          <p:cNvSpPr txBox="1"/>
          <p:nvPr/>
        </p:nvSpPr>
        <p:spPr>
          <a:xfrm>
            <a:off x="260874" y="945398"/>
            <a:ext cx="10821809" cy="4985980"/>
          </a:xfrm>
          <a:prstGeom prst="rect">
            <a:avLst/>
          </a:prstGeom>
          <a:noFill/>
        </p:spPr>
        <p:txBody>
          <a:bodyPr wrap="none" rtlCol="0">
            <a:spAutoFit/>
          </a:bodyPr>
          <a:lstStyle/>
          <a:p>
            <a:r>
              <a:rPr lang="en-US" sz="2000" b="1" u="sng" dirty="0">
                <a:latin typeface="Arial" panose="020B0604020202020204" pitchFamily="34" charset="0"/>
                <a:cs typeface="Arial" panose="020B0604020202020204" pitchFamily="34" charset="0"/>
              </a:rPr>
              <a:t>What does SMART stand for?</a:t>
            </a:r>
          </a:p>
          <a:p>
            <a:endParaRPr lang="en-US" b="1" dirty="0">
              <a:latin typeface="Arial" panose="020B0604020202020204" pitchFamily="34" charset="0"/>
              <a:cs typeface="Arial" panose="020B0604020202020204" pitchFamily="34" charset="0"/>
            </a:endParaRPr>
          </a:p>
          <a:p>
            <a:pPr fontAlgn="base"/>
            <a:r>
              <a:rPr lang="en-US" sz="2400" dirty="0">
                <a:latin typeface="Arial" panose="020B0604020202020204" pitchFamily="34" charset="0"/>
                <a:cs typeface="Arial" panose="020B0604020202020204" pitchFamily="34" charset="0"/>
              </a:rPr>
              <a:t>To make sure your goals are clear and reachable, each one should be:</a:t>
            </a:r>
          </a:p>
          <a:p>
            <a:pPr fontAlgn="base"/>
            <a:endParaRPr lang="en-US" sz="2400" dirty="0">
              <a:latin typeface="Arial" panose="020B0604020202020204" pitchFamily="34" charset="0"/>
              <a:cs typeface="Arial" panose="020B0604020202020204" pitchFamily="34" charset="0"/>
            </a:endParaRPr>
          </a:p>
          <a:p>
            <a:pPr fontAlgn="base"/>
            <a:r>
              <a:rPr lang="en-US" sz="2400" b="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pecific (simple, sensible, significant).</a:t>
            </a:r>
          </a:p>
          <a:p>
            <a:pPr fontAlgn="base"/>
            <a:endParaRPr lang="en-US" sz="2400" b="1" dirty="0">
              <a:latin typeface="Arial" panose="020B0604020202020204" pitchFamily="34" charset="0"/>
              <a:cs typeface="Arial" panose="020B0604020202020204" pitchFamily="34" charset="0"/>
            </a:endParaRPr>
          </a:p>
          <a:p>
            <a:pPr fontAlgn="base"/>
            <a:r>
              <a:rPr lang="en-US" sz="2400" b="1"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easurable (meaningful, motivating).</a:t>
            </a:r>
          </a:p>
          <a:p>
            <a:pPr fontAlgn="base"/>
            <a:endParaRPr lang="en-US" sz="2400" b="1" dirty="0">
              <a:latin typeface="Arial" panose="020B0604020202020204" pitchFamily="34" charset="0"/>
              <a:cs typeface="Arial" panose="020B0604020202020204" pitchFamily="34" charset="0"/>
            </a:endParaRPr>
          </a:p>
          <a:p>
            <a:pPr fontAlgn="base"/>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chievable (agreed, attainable).</a:t>
            </a:r>
          </a:p>
          <a:p>
            <a:pPr fontAlgn="base"/>
            <a:endParaRPr lang="en-US" sz="2400" b="1" dirty="0">
              <a:latin typeface="Arial" panose="020B0604020202020204" pitchFamily="34" charset="0"/>
              <a:cs typeface="Arial" panose="020B0604020202020204" pitchFamily="34" charset="0"/>
            </a:endParaRPr>
          </a:p>
          <a:p>
            <a:pPr fontAlgn="base"/>
            <a:r>
              <a:rPr lang="en-US" sz="2400" b="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elevant (reasonable, realistic and resourced, results-based).</a:t>
            </a:r>
          </a:p>
          <a:p>
            <a:pPr fontAlgn="base"/>
            <a:endParaRPr lang="en-US" sz="2400" b="1" dirty="0">
              <a:latin typeface="Arial" panose="020B0604020202020204" pitchFamily="34" charset="0"/>
              <a:cs typeface="Arial" panose="020B0604020202020204" pitchFamily="34" charset="0"/>
            </a:endParaRPr>
          </a:p>
          <a:p>
            <a:pPr fontAlgn="base"/>
            <a:r>
              <a:rPr lang="en-US" sz="2400" b="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ime bound (time-based, time limited, time/cost limited, timely, time-sensitive).</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70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2154-ACF5-9649-A82A-E5DD56A1EFC7}"/>
              </a:ext>
            </a:extLst>
          </p:cNvPr>
          <p:cNvSpPr>
            <a:spLocks noGrp="1"/>
          </p:cNvSpPr>
          <p:nvPr>
            <p:ph type="title"/>
          </p:nvPr>
        </p:nvSpPr>
        <p:spPr>
          <a:xfrm>
            <a:off x="685800" y="406832"/>
            <a:ext cx="10396882" cy="631556"/>
          </a:xfrm>
        </p:spPr>
        <p:txBody>
          <a:bodyPr>
            <a:normAutofit fontScale="90000"/>
          </a:bodyPr>
          <a:lstStyle/>
          <a:p>
            <a:pPr algn="ctr"/>
            <a:r>
              <a:rPr lang="en-US" dirty="0"/>
              <a:t>Is my goal a smart goal?</a:t>
            </a:r>
          </a:p>
        </p:txBody>
      </p:sp>
      <p:sp>
        <p:nvSpPr>
          <p:cNvPr id="4" name="TextBox 3">
            <a:extLst>
              <a:ext uri="{FF2B5EF4-FFF2-40B4-BE49-F238E27FC236}">
                <a16:creationId xmlns:a16="http://schemas.microsoft.com/office/drawing/2014/main" id="{466D6873-4B60-324F-862B-BA983A38B63B}"/>
              </a:ext>
            </a:extLst>
          </p:cNvPr>
          <p:cNvSpPr txBox="1"/>
          <p:nvPr/>
        </p:nvSpPr>
        <p:spPr>
          <a:xfrm>
            <a:off x="685799" y="1162373"/>
            <a:ext cx="9853047" cy="4031873"/>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Questions to ask yourself: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S</a:t>
            </a:r>
            <a:r>
              <a:rPr lang="en-US" sz="3200" dirty="0">
                <a:latin typeface="Arial" panose="020B0604020202020204" pitchFamily="34" charset="0"/>
                <a:cs typeface="Arial" panose="020B0604020202020204" pitchFamily="34" charset="0"/>
              </a:rPr>
              <a:t>- Which? What? Who? Where? When? Why? </a:t>
            </a:r>
          </a:p>
          <a:p>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M</a:t>
            </a:r>
            <a:r>
              <a:rPr lang="en-US" sz="3200" dirty="0">
                <a:latin typeface="Arial" panose="020B0604020202020204" pitchFamily="34" charset="0"/>
                <a:cs typeface="Arial" panose="020B0604020202020204" pitchFamily="34" charset="0"/>
              </a:rPr>
              <a:t>- How much or how many? </a:t>
            </a:r>
          </a:p>
          <a:p>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 Does it describe a result?</a:t>
            </a:r>
          </a:p>
          <a:p>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R</a:t>
            </a:r>
            <a:r>
              <a:rPr lang="en-US" sz="3200" dirty="0">
                <a:latin typeface="Arial" panose="020B0604020202020204" pitchFamily="34" charset="0"/>
                <a:cs typeface="Arial" panose="020B0604020202020204" pitchFamily="34" charset="0"/>
              </a:rPr>
              <a:t>- Is this goal realistic or relevant to you or your skill/experience? (yes/no) </a:t>
            </a:r>
          </a:p>
          <a:p>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By when? </a:t>
            </a:r>
          </a:p>
        </p:txBody>
      </p:sp>
    </p:spTree>
    <p:extLst>
      <p:ext uri="{BB962C8B-B14F-4D97-AF65-F5344CB8AC3E}">
        <p14:creationId xmlns:p14="http://schemas.microsoft.com/office/powerpoint/2010/main" val="86853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B56D-B5BD-D445-B06A-576C22C4C7FF}"/>
              </a:ext>
            </a:extLst>
          </p:cNvPr>
          <p:cNvSpPr>
            <a:spLocks noGrp="1"/>
          </p:cNvSpPr>
          <p:nvPr>
            <p:ph type="title"/>
          </p:nvPr>
        </p:nvSpPr>
        <p:spPr>
          <a:xfrm>
            <a:off x="685801" y="685801"/>
            <a:ext cx="10396882" cy="631556"/>
          </a:xfrm>
        </p:spPr>
        <p:txBody>
          <a:bodyPr>
            <a:normAutofit fontScale="90000"/>
          </a:bodyPr>
          <a:lstStyle/>
          <a:p>
            <a:pPr algn="ctr"/>
            <a:r>
              <a:rPr lang="en-US" dirty="0"/>
              <a:t>Diet, exercise, and sleep</a:t>
            </a:r>
          </a:p>
        </p:txBody>
      </p:sp>
      <p:sp>
        <p:nvSpPr>
          <p:cNvPr id="4" name="TextBox 3">
            <a:extLst>
              <a:ext uri="{FF2B5EF4-FFF2-40B4-BE49-F238E27FC236}">
                <a16:creationId xmlns:a16="http://schemas.microsoft.com/office/drawing/2014/main" id="{E221FA94-8BF3-3C4E-93EF-BD2452A704D9}"/>
              </a:ext>
            </a:extLst>
          </p:cNvPr>
          <p:cNvSpPr txBox="1"/>
          <p:nvPr/>
        </p:nvSpPr>
        <p:spPr>
          <a:xfrm>
            <a:off x="1085742" y="1444357"/>
            <a:ext cx="9779431" cy="384720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BOTTOM LINE!!!!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Eat well-balanced meals at regular intervals.</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Engage in some sort of physical activity for at least 30 minutes to an hour per day. </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Sleep at least 7-8 hours a night.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5655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A2FC-A7A1-8245-95B7-1D4C5C73570E}"/>
              </a:ext>
            </a:extLst>
          </p:cNvPr>
          <p:cNvSpPr>
            <a:spLocks noGrp="1"/>
          </p:cNvSpPr>
          <p:nvPr>
            <p:ph type="title"/>
          </p:nvPr>
        </p:nvSpPr>
        <p:spPr>
          <a:xfrm>
            <a:off x="685801" y="685801"/>
            <a:ext cx="10396882" cy="647700"/>
          </a:xfrm>
        </p:spPr>
        <p:txBody>
          <a:bodyPr>
            <a:normAutofit fontScale="90000"/>
          </a:bodyPr>
          <a:lstStyle/>
          <a:p>
            <a:pPr algn="ctr"/>
            <a:r>
              <a:rPr lang="en-US" dirty="0"/>
              <a:t>Helpful apps</a:t>
            </a:r>
          </a:p>
        </p:txBody>
      </p:sp>
      <p:sp>
        <p:nvSpPr>
          <p:cNvPr id="6" name="TextBox 5">
            <a:extLst>
              <a:ext uri="{FF2B5EF4-FFF2-40B4-BE49-F238E27FC236}">
                <a16:creationId xmlns:a16="http://schemas.microsoft.com/office/drawing/2014/main" id="{FE3BCC96-F4C7-D640-9E9C-1320CDB1229D}"/>
              </a:ext>
            </a:extLst>
          </p:cNvPr>
          <p:cNvSpPr txBox="1"/>
          <p:nvPr/>
        </p:nvSpPr>
        <p:spPr>
          <a:xfrm>
            <a:off x="1257301" y="1739900"/>
            <a:ext cx="84582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Wunderlist </a:t>
            </a:r>
            <a:r>
              <a:rPr lang="en-US" dirty="0">
                <a:latin typeface="Arial" panose="020B0604020202020204" pitchFamily="34" charset="0"/>
                <a:cs typeface="Arial" panose="020B0604020202020204" pitchFamily="34" charset="0"/>
              </a:rPr>
              <a:t>is a collaborative to-do list app that helps you coordinate with your friends, family, and teammates.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Clear </a:t>
            </a:r>
            <a:r>
              <a:rPr lang="en-US" dirty="0">
                <a:latin typeface="Arial" panose="020B0604020202020204" pitchFamily="34" charset="0"/>
                <a:cs typeface="Arial" panose="020B0604020202020204" pitchFamily="34" charset="0"/>
              </a:rPr>
              <a:t>is a simple, well-designed to-do list app that makes it easy to stay on top of everything you need to accomplish.</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err="1">
                <a:latin typeface="Arial" panose="020B0604020202020204" pitchFamily="34" charset="0"/>
                <a:cs typeface="Arial" panose="020B0604020202020204" pitchFamily="34" charset="0"/>
              </a:rPr>
              <a:t>RescueTime</a:t>
            </a:r>
            <a:r>
              <a:rPr lang="en-US" dirty="0">
                <a:latin typeface="Arial" panose="020B0604020202020204" pitchFamily="34" charset="0"/>
                <a:cs typeface="Arial" panose="020B0604020202020204" pitchFamily="34" charset="0"/>
              </a:rPr>
              <a:t> is a time-tracking app that records how and where you spend your time online.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Timely</a:t>
            </a:r>
            <a:r>
              <a:rPr lang="en-US" dirty="0">
                <a:latin typeface="Arial" panose="020B0604020202020204" pitchFamily="34" charset="0"/>
                <a:cs typeface="Arial" panose="020B0604020202020204" pitchFamily="34" charset="0"/>
              </a:rPr>
              <a:t> is an innovative time-tracking app that not only keeps tabs on how long projects take, but also helps you organize your workweek more efficiently.</a:t>
            </a:r>
          </a:p>
        </p:txBody>
      </p:sp>
    </p:spTree>
    <p:extLst>
      <p:ext uri="{BB962C8B-B14F-4D97-AF65-F5344CB8AC3E}">
        <p14:creationId xmlns:p14="http://schemas.microsoft.com/office/powerpoint/2010/main" val="417129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B96E-C392-6144-991D-43119E394649}"/>
              </a:ext>
            </a:extLst>
          </p:cNvPr>
          <p:cNvSpPr>
            <a:spLocks noGrp="1"/>
          </p:cNvSpPr>
          <p:nvPr>
            <p:ph type="title"/>
          </p:nvPr>
        </p:nvSpPr>
        <p:spPr/>
        <p:txBody>
          <a:bodyPr/>
          <a:lstStyle/>
          <a:p>
            <a:pPr algn="ctr"/>
            <a:r>
              <a:rPr lang="en-US" dirty="0"/>
              <a:t>In-class activity #1</a:t>
            </a:r>
          </a:p>
        </p:txBody>
      </p:sp>
      <p:sp>
        <p:nvSpPr>
          <p:cNvPr id="6" name="TextBox 5">
            <a:extLst>
              <a:ext uri="{FF2B5EF4-FFF2-40B4-BE49-F238E27FC236}">
                <a16:creationId xmlns:a16="http://schemas.microsoft.com/office/drawing/2014/main" id="{D28C6EA9-067C-A24C-A284-50EE9D49BC97}"/>
              </a:ext>
            </a:extLst>
          </p:cNvPr>
          <p:cNvSpPr txBox="1"/>
          <p:nvPr/>
        </p:nvSpPr>
        <p:spPr>
          <a:xfrm>
            <a:off x="433952" y="1999281"/>
            <a:ext cx="5129939" cy="224676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Create a Mind Map using the topic “Stress Management.” In groups, brainstorm words, ideas, or strategies that come to mind. </a:t>
            </a:r>
          </a:p>
        </p:txBody>
      </p:sp>
      <p:pic>
        <p:nvPicPr>
          <p:cNvPr id="11" name="Picture 10">
            <a:extLst>
              <a:ext uri="{FF2B5EF4-FFF2-40B4-BE49-F238E27FC236}">
                <a16:creationId xmlns:a16="http://schemas.microsoft.com/office/drawing/2014/main" id="{A46E87D9-DCE7-7540-9A94-766B3E36AB05}"/>
              </a:ext>
            </a:extLst>
          </p:cNvPr>
          <p:cNvPicPr>
            <a:picLocks noChangeAspect="1"/>
          </p:cNvPicPr>
          <p:nvPr/>
        </p:nvPicPr>
        <p:blipFill>
          <a:blip r:embed="rId2"/>
          <a:stretch>
            <a:fillRect/>
          </a:stretch>
        </p:blipFill>
        <p:spPr>
          <a:xfrm>
            <a:off x="6331057" y="1837765"/>
            <a:ext cx="4280115" cy="3210086"/>
          </a:xfrm>
          <a:prstGeom prst="rect">
            <a:avLst/>
          </a:prstGeom>
        </p:spPr>
      </p:pic>
    </p:spTree>
    <p:extLst>
      <p:ext uri="{BB962C8B-B14F-4D97-AF65-F5344CB8AC3E}">
        <p14:creationId xmlns:p14="http://schemas.microsoft.com/office/powerpoint/2010/main" val="296618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7D79-AC3C-A54E-819C-60E2E198900B}"/>
              </a:ext>
            </a:extLst>
          </p:cNvPr>
          <p:cNvSpPr>
            <a:spLocks noGrp="1"/>
          </p:cNvSpPr>
          <p:nvPr>
            <p:ph type="title"/>
          </p:nvPr>
        </p:nvSpPr>
        <p:spPr>
          <a:xfrm>
            <a:off x="690913" y="298342"/>
            <a:ext cx="10396882" cy="709047"/>
          </a:xfrm>
        </p:spPr>
        <p:txBody>
          <a:bodyPr>
            <a:normAutofit fontScale="90000"/>
          </a:bodyPr>
          <a:lstStyle/>
          <a:p>
            <a:pPr algn="ctr"/>
            <a:r>
              <a:rPr lang="en-US" dirty="0"/>
              <a:t>The daily to-do list </a:t>
            </a:r>
          </a:p>
        </p:txBody>
      </p:sp>
      <p:sp>
        <p:nvSpPr>
          <p:cNvPr id="4" name="TextBox 3">
            <a:extLst>
              <a:ext uri="{FF2B5EF4-FFF2-40B4-BE49-F238E27FC236}">
                <a16:creationId xmlns:a16="http://schemas.microsoft.com/office/drawing/2014/main" id="{A7C8DF37-1EDD-484D-8B0D-B26ACF10E3C5}"/>
              </a:ext>
            </a:extLst>
          </p:cNvPr>
          <p:cNvSpPr txBox="1"/>
          <p:nvPr/>
        </p:nvSpPr>
        <p:spPr>
          <a:xfrm>
            <a:off x="305154" y="1007389"/>
            <a:ext cx="11515241" cy="6124754"/>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best way to handle a long and sometimes complex array of study tasks is to simply write them down and then decide where you will start.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Here are some ways: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Buy an exercise book or some other diary type notebook and use a new page for each day and write four column headings at the top of the page: </a:t>
            </a:r>
            <a:r>
              <a:rPr lang="en-US" sz="2000" b="1" u="sng" dirty="0">
                <a:latin typeface="Arial" panose="020B0604020202020204" pitchFamily="34" charset="0"/>
                <a:cs typeface="Arial" panose="020B0604020202020204" pitchFamily="34" charset="0"/>
              </a:rPr>
              <a:t>Task, Priority, Time, Done </a:t>
            </a:r>
            <a:endParaRPr lang="en-US" sz="3200" b="1" u="sng" dirty="0">
              <a:latin typeface="Arial" panose="020B0604020202020204" pitchFamily="34" charset="0"/>
              <a:cs typeface="Arial" panose="020B0604020202020204" pitchFamily="34" charset="0"/>
            </a:endParaRPr>
          </a:p>
          <a:p>
            <a:endParaRPr lang="en-US" sz="32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THE TASK COLUMN</a:t>
            </a:r>
          </a:p>
          <a:p>
            <a:endParaRPr lang="en-US" sz="20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List every job which is currently needing attention. This will include homework assignments which are due tomorrow as well as longer term projects due in four to six weeks.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You can also include personal chores, domestic duties or any other tasks which need to be done that day. When noting these tasks, </a:t>
            </a:r>
            <a:r>
              <a:rPr lang="en-US" sz="2000" b="1" dirty="0">
                <a:solidFill>
                  <a:srgbClr val="FF0000"/>
                </a:solidFill>
                <a:latin typeface="Arial" panose="020B0604020202020204" pitchFamily="34" charset="0"/>
                <a:cs typeface="Arial" panose="020B0604020202020204" pitchFamily="34" charset="0"/>
              </a:rPr>
              <a:t>BE SPECIFIC!!!</a:t>
            </a:r>
          </a:p>
          <a:p>
            <a:endParaRPr lang="en-US" b="1" dirty="0">
              <a:solidFill>
                <a:srgbClr val="FF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sym typeface="Wingdings" pitchFamily="2" charset="2"/>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4652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9233-F04D-6940-AF7D-71726CCA12D1}"/>
              </a:ext>
            </a:extLst>
          </p:cNvPr>
          <p:cNvSpPr>
            <a:spLocks noGrp="1"/>
          </p:cNvSpPr>
          <p:nvPr>
            <p:ph type="title"/>
          </p:nvPr>
        </p:nvSpPr>
        <p:spPr>
          <a:xfrm>
            <a:off x="685801" y="250777"/>
            <a:ext cx="10396882" cy="693549"/>
          </a:xfrm>
        </p:spPr>
        <p:txBody>
          <a:bodyPr>
            <a:normAutofit fontScale="90000"/>
          </a:bodyPr>
          <a:lstStyle/>
          <a:p>
            <a:pPr algn="ctr"/>
            <a:r>
              <a:rPr lang="en-US" dirty="0"/>
              <a:t>The daily to-do list </a:t>
            </a:r>
            <a:r>
              <a:rPr lang="en-US" dirty="0" err="1"/>
              <a:t>cont</a:t>
            </a:r>
            <a:r>
              <a:rPr lang="en-US" dirty="0"/>
              <a:t>…</a:t>
            </a:r>
          </a:p>
        </p:txBody>
      </p:sp>
      <p:sp>
        <p:nvSpPr>
          <p:cNvPr id="5" name="TextBox 4">
            <a:extLst>
              <a:ext uri="{FF2B5EF4-FFF2-40B4-BE49-F238E27FC236}">
                <a16:creationId xmlns:a16="http://schemas.microsoft.com/office/drawing/2014/main" id="{21706E3A-932F-6A47-83F5-B3AA56842515}"/>
              </a:ext>
            </a:extLst>
          </p:cNvPr>
          <p:cNvSpPr txBox="1"/>
          <p:nvPr/>
        </p:nvSpPr>
        <p:spPr>
          <a:xfrm>
            <a:off x="326659" y="1054685"/>
            <a:ext cx="11115165" cy="4893647"/>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THE PRIORITY COLUMN</a:t>
            </a:r>
          </a:p>
          <a:p>
            <a:pPr marL="285750" indent="-285750">
              <a:buFont typeface="Arial" panose="020B0604020202020204" pitchFamily="34" charset="0"/>
              <a:buChar char="•"/>
            </a:pPr>
            <a:endParaRPr lang="en-US" sz="19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After listing all the tasks, read through them and assign a 1, 2 or 3, depending upon how important and urgent they are. </a:t>
            </a:r>
            <a:r>
              <a:rPr lang="en-US" sz="2800" b="1" dirty="0">
                <a:solidFill>
                  <a:srgbClr val="00B050"/>
                </a:solidFill>
                <a:latin typeface="Arial" panose="020B0604020202020204" pitchFamily="34" charset="0"/>
                <a:cs typeface="Arial" panose="020B0604020202020204" pitchFamily="34" charset="0"/>
              </a:rPr>
              <a:t>The number one jobs, those that are both important and urgent, need attention today and should be done first. </a:t>
            </a:r>
            <a:r>
              <a:rPr lang="en-US" sz="2800" b="1" dirty="0">
                <a:solidFill>
                  <a:srgbClr val="002060"/>
                </a:solidFill>
                <a:latin typeface="Arial" panose="020B0604020202020204" pitchFamily="34" charset="0"/>
                <a:cs typeface="Arial" panose="020B0604020202020204" pitchFamily="34" charset="0"/>
              </a:rPr>
              <a:t>The number two jobs are less urgent and may be carried over until tomorrow, if time is tight.</a:t>
            </a:r>
            <a:r>
              <a:rPr lang="en-US" sz="2800" dirty="0">
                <a:latin typeface="Arial" panose="020B0604020202020204" pitchFamily="34" charset="0"/>
                <a:cs typeface="Arial" panose="020B0604020202020204" pitchFamily="34" charset="0"/>
              </a:rPr>
              <a:t> </a:t>
            </a:r>
            <a:r>
              <a:rPr lang="en-US" sz="2800" b="1" dirty="0">
                <a:solidFill>
                  <a:srgbClr val="7030A0"/>
                </a:solidFill>
                <a:latin typeface="Arial" panose="020B0604020202020204" pitchFamily="34" charset="0"/>
                <a:cs typeface="Arial" panose="020B0604020202020204" pitchFamily="34" charset="0"/>
              </a:rPr>
              <a:t>The number three jobs are least urgent and least important and you may even find that they don't get done at all after being carried forward over several days. </a:t>
            </a:r>
          </a:p>
          <a:p>
            <a:endParaRPr lang="en-US" sz="19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8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4035-E1CC-D34E-BB75-C6010A90FC91}"/>
              </a:ext>
            </a:extLst>
          </p:cNvPr>
          <p:cNvSpPr>
            <a:spLocks noGrp="1"/>
          </p:cNvSpPr>
          <p:nvPr>
            <p:ph type="title"/>
          </p:nvPr>
        </p:nvSpPr>
        <p:spPr>
          <a:xfrm>
            <a:off x="654270" y="543911"/>
            <a:ext cx="10396882" cy="733097"/>
          </a:xfrm>
        </p:spPr>
        <p:txBody>
          <a:bodyPr>
            <a:normAutofit fontScale="90000"/>
          </a:bodyPr>
          <a:lstStyle/>
          <a:p>
            <a:pPr algn="ctr"/>
            <a:r>
              <a:rPr lang="en-US" dirty="0"/>
              <a:t>The daily to-do list </a:t>
            </a:r>
            <a:r>
              <a:rPr lang="en-US" dirty="0" err="1"/>
              <a:t>cont</a:t>
            </a:r>
            <a:r>
              <a:rPr lang="en-US" dirty="0"/>
              <a:t>…</a:t>
            </a:r>
          </a:p>
        </p:txBody>
      </p:sp>
      <p:sp>
        <p:nvSpPr>
          <p:cNvPr id="5" name="Rectangle 4">
            <a:extLst>
              <a:ext uri="{FF2B5EF4-FFF2-40B4-BE49-F238E27FC236}">
                <a16:creationId xmlns:a16="http://schemas.microsoft.com/office/drawing/2014/main" id="{D8DC8861-79CF-8A42-A699-CB7576D5F49C}"/>
              </a:ext>
            </a:extLst>
          </p:cNvPr>
          <p:cNvSpPr/>
          <p:nvPr/>
        </p:nvSpPr>
        <p:spPr>
          <a:xfrm>
            <a:off x="178676" y="1553986"/>
            <a:ext cx="10352690" cy="3908762"/>
          </a:xfrm>
          <a:prstGeom prst="rect">
            <a:avLst/>
          </a:prstGeom>
        </p:spPr>
        <p:txBody>
          <a:bodyPr wrap="square">
            <a:spAutoFit/>
          </a:bodyPr>
          <a:lstStyle/>
          <a:p>
            <a:r>
              <a:rPr lang="en-US" sz="3200" b="1" u="sng" dirty="0">
                <a:latin typeface="Arial" panose="020B0604020202020204" pitchFamily="34" charset="0"/>
                <a:cs typeface="Arial" panose="020B0604020202020204" pitchFamily="34" charset="0"/>
              </a:rPr>
              <a:t>THE TIME COLUMN</a:t>
            </a:r>
          </a:p>
          <a:p>
            <a:pPr marL="285750" indent="-28575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An estimate of how much time you think the various tasks might take. By estimating the respective times for various tasks, you can prevent the frustrating experience of planning a day's work and then finding that you really need a week to accomplish all of the tasks. </a:t>
            </a:r>
          </a:p>
        </p:txBody>
      </p:sp>
    </p:spTree>
    <p:extLst>
      <p:ext uri="{BB962C8B-B14F-4D97-AF65-F5344CB8AC3E}">
        <p14:creationId xmlns:p14="http://schemas.microsoft.com/office/powerpoint/2010/main" val="341817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41F0-6C62-974A-A6AF-CD5B32EB9CF2}"/>
              </a:ext>
            </a:extLst>
          </p:cNvPr>
          <p:cNvSpPr>
            <a:spLocks noGrp="1"/>
          </p:cNvSpPr>
          <p:nvPr>
            <p:ph type="title"/>
          </p:nvPr>
        </p:nvSpPr>
        <p:spPr>
          <a:xfrm>
            <a:off x="685801" y="417787"/>
            <a:ext cx="10396882" cy="654269"/>
          </a:xfrm>
        </p:spPr>
        <p:txBody>
          <a:bodyPr>
            <a:normAutofit fontScale="90000"/>
          </a:bodyPr>
          <a:lstStyle/>
          <a:p>
            <a:pPr algn="ctr"/>
            <a:r>
              <a:rPr lang="en-US" dirty="0"/>
              <a:t>The daily to-do list </a:t>
            </a:r>
            <a:r>
              <a:rPr lang="en-US" dirty="0" err="1"/>
              <a:t>cont</a:t>
            </a:r>
            <a:r>
              <a:rPr lang="en-US" dirty="0"/>
              <a:t>…</a:t>
            </a:r>
          </a:p>
        </p:txBody>
      </p:sp>
      <p:sp>
        <p:nvSpPr>
          <p:cNvPr id="4" name="Rectangle 3">
            <a:extLst>
              <a:ext uri="{FF2B5EF4-FFF2-40B4-BE49-F238E27FC236}">
                <a16:creationId xmlns:a16="http://schemas.microsoft.com/office/drawing/2014/main" id="{2960855D-4838-C14C-B238-EAB450FF6BDD}"/>
              </a:ext>
            </a:extLst>
          </p:cNvPr>
          <p:cNvSpPr/>
          <p:nvPr/>
        </p:nvSpPr>
        <p:spPr>
          <a:xfrm>
            <a:off x="527669" y="1332298"/>
            <a:ext cx="10555014" cy="4093428"/>
          </a:xfrm>
          <a:prstGeom prst="rect">
            <a:avLst/>
          </a:prstGeom>
        </p:spPr>
        <p:txBody>
          <a:bodyPr wrap="square">
            <a:spAutoFit/>
          </a:bodyPr>
          <a:lstStyle/>
          <a:p>
            <a:r>
              <a:rPr lang="en-US" sz="3200" b="1" u="sng" dirty="0">
                <a:latin typeface="Arial" panose="020B0604020202020204" pitchFamily="34" charset="0"/>
                <a:cs typeface="Arial" panose="020B0604020202020204" pitchFamily="34" charset="0"/>
              </a:rPr>
              <a:t>THE DONE COLUMN</a:t>
            </a:r>
          </a:p>
          <a:p>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The done column is reserved for ticks which you record after completing the individual tasks. Be certain to include this column and to use it, as it represents a reward after working through your task. </a:t>
            </a: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After several days of efficient and productive work, you will feel a great sense of accomplishment after seeing all of those ticks in the Done columns. </a:t>
            </a:r>
          </a:p>
        </p:txBody>
      </p:sp>
    </p:spTree>
    <p:extLst>
      <p:ext uri="{BB962C8B-B14F-4D97-AF65-F5344CB8AC3E}">
        <p14:creationId xmlns:p14="http://schemas.microsoft.com/office/powerpoint/2010/main" val="305393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5885-8C7C-8D48-9EFC-F50B2F863BCA}"/>
              </a:ext>
            </a:extLst>
          </p:cNvPr>
          <p:cNvSpPr>
            <a:spLocks noGrp="1"/>
          </p:cNvSpPr>
          <p:nvPr>
            <p:ph type="title"/>
          </p:nvPr>
        </p:nvSpPr>
        <p:spPr>
          <a:xfrm>
            <a:off x="670302" y="187716"/>
            <a:ext cx="10396882" cy="733097"/>
          </a:xfrm>
        </p:spPr>
        <p:txBody>
          <a:bodyPr>
            <a:normAutofit fontScale="90000"/>
          </a:bodyPr>
          <a:lstStyle/>
          <a:p>
            <a:pPr algn="ctr"/>
            <a:r>
              <a:rPr lang="en-US" dirty="0"/>
              <a:t>The semester plan</a:t>
            </a:r>
          </a:p>
        </p:txBody>
      </p:sp>
      <p:sp>
        <p:nvSpPr>
          <p:cNvPr id="4" name="Rectangle 3">
            <a:extLst>
              <a:ext uri="{FF2B5EF4-FFF2-40B4-BE49-F238E27FC236}">
                <a16:creationId xmlns:a16="http://schemas.microsoft.com/office/drawing/2014/main" id="{3D6BF4D9-35A6-6142-BE2B-972C83F09999}"/>
              </a:ext>
            </a:extLst>
          </p:cNvPr>
          <p:cNvSpPr/>
          <p:nvPr/>
        </p:nvSpPr>
        <p:spPr>
          <a:xfrm>
            <a:off x="363319" y="1106793"/>
            <a:ext cx="11229414" cy="4955203"/>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Once you start organizing your days, you will realize how important it is to look ahead several weeks to plan for the larger projects. The best approach to take is to construct a semester plan.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Here are the steps for constructing a semester plan:</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Wingdings" pitchFamily="2" charset="2"/>
              <a:buChar char="Ø"/>
            </a:pPr>
            <a:r>
              <a:rPr lang="en-US" sz="2000" dirty="0">
                <a:latin typeface="Arial" panose="020B0604020202020204" pitchFamily="34" charset="0"/>
                <a:cs typeface="Arial" panose="020B0604020202020204" pitchFamily="34" charset="0"/>
              </a:rPr>
              <a:t>Cut a Manila folder in half along the seam and holding it horizontally, rule one page in the following manner (or use can just use a regular piece of paper or do it on a computer)</a:t>
            </a:r>
          </a:p>
          <a:p>
            <a:pPr marL="285750" indent="-285750">
              <a:buFont typeface="Wingdings" pitchFamily="2" charset="2"/>
              <a:buChar char="Ø"/>
            </a:pPr>
            <a:r>
              <a:rPr lang="en-US" sz="2000" dirty="0">
                <a:latin typeface="Arial" panose="020B0604020202020204" pitchFamily="34" charset="0"/>
                <a:cs typeface="Arial" panose="020B0604020202020204" pitchFamily="34" charset="0"/>
              </a:rPr>
              <a:t>Draw columns and rows to construct a grid, so that your assignments and exams can be inserted into a box opposite the subject and under the correct week of the semester. </a:t>
            </a:r>
          </a:p>
          <a:p>
            <a:pPr marL="285750" indent="-285750">
              <a:buFont typeface="Wingdings" pitchFamily="2" charset="2"/>
              <a:buChar char="Ø"/>
            </a:pPr>
            <a:r>
              <a:rPr lang="en-US" sz="2000" dirty="0">
                <a:latin typeface="Arial" panose="020B0604020202020204" pitchFamily="34" charset="0"/>
                <a:cs typeface="Arial" panose="020B0604020202020204" pitchFamily="34" charset="0"/>
              </a:rPr>
              <a:t>Draw a column for your subjects down the left border. </a:t>
            </a:r>
          </a:p>
          <a:p>
            <a:pPr marL="285750" indent="-285750">
              <a:buFont typeface="Wingdings" pitchFamily="2" charset="2"/>
              <a:buChar char="Ø"/>
            </a:pPr>
            <a:r>
              <a:rPr lang="en-US" sz="2000" dirty="0">
                <a:latin typeface="Arial" panose="020B0604020202020204" pitchFamily="34" charset="0"/>
                <a:cs typeface="Arial" panose="020B0604020202020204" pitchFamily="34" charset="0"/>
              </a:rPr>
              <a:t>Across the top, draw a sufficient number of columns for the total number of weeks in the semester, plus several for the examination period as well. </a:t>
            </a:r>
          </a:p>
          <a:p>
            <a:pPr marL="285750" indent="-285750">
              <a:buFont typeface="Wingdings" pitchFamily="2" charset="2"/>
              <a:buChar char="Ø"/>
            </a:pPr>
            <a:r>
              <a:rPr lang="en-US" sz="2000" dirty="0">
                <a:latin typeface="Arial" panose="020B0604020202020204" pitchFamily="34" charset="0"/>
                <a:cs typeface="Arial" panose="020B0604020202020204" pitchFamily="34" charset="0"/>
              </a:rPr>
              <a:t>Draw in the row lines across the page so that each subject you are presently studying is represented down the left- hand border of the chart.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25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27image1796224">
            <a:extLst>
              <a:ext uri="{FF2B5EF4-FFF2-40B4-BE49-F238E27FC236}">
                <a16:creationId xmlns:a16="http://schemas.microsoft.com/office/drawing/2014/main" id="{396EF8B8-0328-9741-8C49-9992BBCB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78" y="356461"/>
            <a:ext cx="10957302" cy="570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1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C91C-628A-A642-B917-70BB087427CD}"/>
              </a:ext>
            </a:extLst>
          </p:cNvPr>
          <p:cNvSpPr>
            <a:spLocks noGrp="1"/>
          </p:cNvSpPr>
          <p:nvPr>
            <p:ph type="title"/>
          </p:nvPr>
        </p:nvSpPr>
        <p:spPr>
          <a:xfrm>
            <a:off x="685801" y="391333"/>
            <a:ext cx="10396882" cy="631556"/>
          </a:xfrm>
        </p:spPr>
        <p:txBody>
          <a:bodyPr>
            <a:normAutofit fontScale="90000"/>
          </a:bodyPr>
          <a:lstStyle/>
          <a:p>
            <a:pPr algn="ctr"/>
            <a:r>
              <a:rPr lang="en-US" dirty="0"/>
              <a:t>The semester plan </a:t>
            </a:r>
            <a:r>
              <a:rPr lang="en-US" dirty="0" err="1"/>
              <a:t>cont</a:t>
            </a:r>
            <a:r>
              <a:rPr lang="en-US" dirty="0"/>
              <a:t>…</a:t>
            </a:r>
          </a:p>
        </p:txBody>
      </p:sp>
      <p:sp>
        <p:nvSpPr>
          <p:cNvPr id="4" name="TextBox 3">
            <a:extLst>
              <a:ext uri="{FF2B5EF4-FFF2-40B4-BE49-F238E27FC236}">
                <a16:creationId xmlns:a16="http://schemas.microsoft.com/office/drawing/2014/main" id="{C5696678-0536-A342-8436-0B80CA49A4AC}"/>
              </a:ext>
            </a:extLst>
          </p:cNvPr>
          <p:cNvSpPr txBox="1"/>
          <p:nvPr/>
        </p:nvSpPr>
        <p:spPr>
          <a:xfrm>
            <a:off x="319032" y="1363850"/>
            <a:ext cx="11130419"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At one glance, you can see exactly where your very heavy periods are going to be.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dotted lines have been inserted from a preceding week and lead up to a report, essay, project or an exam. The dotted lines represent lead-up time, or the period over which you want to be actively working on each task.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As assignments are given to you, note the task in the relevant box and draw a lead-up arrow to indicate the preparation time </a:t>
            </a:r>
            <a:r>
              <a:rPr lang="en-US" sz="2400" dirty="0">
                <a:latin typeface="Arial" panose="020B0604020202020204" pitchFamily="34" charset="0"/>
                <a:cs typeface="Arial" panose="020B0604020202020204" pitchFamily="34" charset="0"/>
                <a:sym typeface="Wingdings" pitchFamily="2" charset="2"/>
              </a:rPr>
              <a:t> </a:t>
            </a:r>
            <a:r>
              <a:rPr lang="en-US" sz="2400" dirty="0">
                <a:latin typeface="Arial" panose="020B0604020202020204" pitchFamily="34" charset="0"/>
                <a:cs typeface="Arial" panose="020B0604020202020204" pitchFamily="34" charset="0"/>
              </a:rPr>
              <a:t>The first day of preparation time for any assignment is the day it is assigned.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If you are given three or four major essays or projects at the beginning of the semester, decide how many weeks you plan to spend preparing each one and insert the dotted arrow on your semester plan. </a:t>
            </a:r>
          </a:p>
        </p:txBody>
      </p:sp>
    </p:spTree>
    <p:extLst>
      <p:ext uri="{BB962C8B-B14F-4D97-AF65-F5344CB8AC3E}">
        <p14:creationId xmlns:p14="http://schemas.microsoft.com/office/powerpoint/2010/main" val="3715705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{D6FDC258-F70F-5E44-9C25-D2BC1CC6EE02}tf10001077</Template>
  <TotalTime>345</TotalTime>
  <Words>1285</Words>
  <Application>Microsoft Macintosh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Impact</vt:lpstr>
      <vt:lpstr>Wingdings</vt:lpstr>
      <vt:lpstr>Main Event</vt:lpstr>
      <vt:lpstr>Time and stress Management </vt:lpstr>
      <vt:lpstr>In-class activity #1</vt:lpstr>
      <vt:lpstr>The daily to-do list </vt:lpstr>
      <vt:lpstr>The daily to-do list cont…</vt:lpstr>
      <vt:lpstr>The daily to-do list cont…</vt:lpstr>
      <vt:lpstr>The daily to-do list cont…</vt:lpstr>
      <vt:lpstr>The semester plan</vt:lpstr>
      <vt:lpstr>PowerPoint Presentation</vt:lpstr>
      <vt:lpstr>The semester plan cont…</vt:lpstr>
      <vt:lpstr>Things to consider</vt:lpstr>
      <vt:lpstr>Long-term career goals </vt:lpstr>
      <vt:lpstr>In-class activity #2 </vt:lpstr>
      <vt:lpstr>SMART GOALS</vt:lpstr>
      <vt:lpstr>Is my goal a smart goal?</vt:lpstr>
      <vt:lpstr>Diet, exercise, and sleep</vt:lpstr>
      <vt:lpstr>Helpful apps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and stress Management </dc:title>
  <dc:creator>Oumama Kabli</dc:creator>
  <cp:lastModifiedBy>Oumama Kabli</cp:lastModifiedBy>
  <cp:revision>33</cp:revision>
  <dcterms:created xsi:type="dcterms:W3CDTF">2018-10-09T17:34:53Z</dcterms:created>
  <dcterms:modified xsi:type="dcterms:W3CDTF">2018-10-09T23:20:51Z</dcterms:modified>
</cp:coreProperties>
</file>