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0" r:id="rId6"/>
    <p:sldId id="260" r:id="rId7"/>
    <p:sldId id="279" r:id="rId8"/>
    <p:sldId id="281" r:id="rId9"/>
    <p:sldId id="282" r:id="rId10"/>
    <p:sldId id="283" r:id="rId11"/>
    <p:sldId id="285" r:id="rId12"/>
    <p:sldId id="284" r:id="rId13"/>
    <p:sldId id="261" r:id="rId14"/>
    <p:sldId id="262" r:id="rId15"/>
    <p:sldId id="263" r:id="rId16"/>
    <p:sldId id="264" r:id="rId17"/>
    <p:sldId id="265" r:id="rId18"/>
    <p:sldId id="266" r:id="rId19"/>
    <p:sldId id="267" r:id="rId20"/>
    <p:sldId id="268" r:id="rId21"/>
    <p:sldId id="286" r:id="rId22"/>
    <p:sldId id="287" r:id="rId23"/>
    <p:sldId id="288" r:id="rId24"/>
    <p:sldId id="289" r:id="rId25"/>
    <p:sldId id="290" r:id="rId26"/>
    <p:sldId id="292" r:id="rId27"/>
    <p:sldId id="293" r:id="rId28"/>
    <p:sldId id="291" r:id="rId29"/>
    <p:sldId id="269" r:id="rId30"/>
    <p:sldId id="270" r:id="rId31"/>
    <p:sldId id="275" r:id="rId32"/>
    <p:sldId id="276" r:id="rId33"/>
    <p:sldId id="27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36"/>
    <p:restoredTop sz="94718"/>
  </p:normalViewPr>
  <p:slideViewPr>
    <p:cSldViewPr snapToGrid="0" snapToObjects="1">
      <p:cViewPr varScale="1">
        <p:scale>
          <a:sx n="81" d="100"/>
          <a:sy n="81" d="100"/>
        </p:scale>
        <p:origin x="208"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11/11/18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11/11/18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11/11/18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11/11/18</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11/11/18</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11/11/18</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11/11/18</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11/11/18</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cholastic.com/browse/article.jsp?id=4706" TargetMode="External"/><Relationship Id="rId7" Type="http://schemas.openxmlformats.org/officeDocument/2006/relationships/hyperlink" Target="https://www.rte.ie/news/special-reports/2016/1018/824930-uselectionelectoralcollege/" TargetMode="External"/><Relationship Id="rId2" Type="http://schemas.openxmlformats.org/officeDocument/2006/relationships/hyperlink" Target="https://www.ducksters.com/history/us_government/two-party_system.php" TargetMode="External"/><Relationship Id="rId1" Type="http://schemas.openxmlformats.org/officeDocument/2006/relationships/slideLayout" Target="../slideLayouts/slideLayout2.xml"/><Relationship Id="rId6" Type="http://schemas.openxmlformats.org/officeDocument/2006/relationships/hyperlink" Target="https://www.abc.net.au/news/2016-09-27/us-electoral-college-explainer/7787472" TargetMode="External"/><Relationship Id="rId5" Type="http://schemas.openxmlformats.org/officeDocument/2006/relationships/hyperlink" Target="https://www.bbc.co.uk/newsround/37848449" TargetMode="External"/><Relationship Id="rId4" Type="http://schemas.openxmlformats.org/officeDocument/2006/relationships/hyperlink" Target="https://www.usa.gov/branches-of-governmen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22E1-524C-EB46-B6A8-2511EE5F96D3}"/>
              </a:ext>
            </a:extLst>
          </p:cNvPr>
          <p:cNvSpPr>
            <a:spLocks noGrp="1"/>
          </p:cNvSpPr>
          <p:nvPr>
            <p:ph type="ctrTitle"/>
          </p:nvPr>
        </p:nvSpPr>
        <p:spPr/>
        <p:txBody>
          <a:bodyPr/>
          <a:lstStyle/>
          <a:p>
            <a:r>
              <a:rPr lang="en-US" b="1" dirty="0"/>
              <a:t>U.S. Political Parties and the System of Government </a:t>
            </a:r>
          </a:p>
        </p:txBody>
      </p:sp>
      <p:sp>
        <p:nvSpPr>
          <p:cNvPr id="3" name="Subtitle 2">
            <a:extLst>
              <a:ext uri="{FF2B5EF4-FFF2-40B4-BE49-F238E27FC236}">
                <a16:creationId xmlns:a16="http://schemas.microsoft.com/office/drawing/2014/main" id="{685C6C66-BF02-AF42-9AC5-F73EB0995B32}"/>
              </a:ext>
            </a:extLst>
          </p:cNvPr>
          <p:cNvSpPr>
            <a:spLocks noGrp="1"/>
          </p:cNvSpPr>
          <p:nvPr>
            <p:ph type="subTitle" idx="1"/>
          </p:nvPr>
        </p:nvSpPr>
        <p:spPr/>
        <p:txBody>
          <a:bodyPr/>
          <a:lstStyle/>
          <a:p>
            <a:r>
              <a:rPr lang="en-US" dirty="0"/>
              <a:t>Professor </a:t>
            </a:r>
            <a:r>
              <a:rPr lang="en-US" dirty="0" err="1"/>
              <a:t>Oumama</a:t>
            </a:r>
            <a:r>
              <a:rPr lang="en-US" dirty="0"/>
              <a:t> </a:t>
            </a:r>
            <a:r>
              <a:rPr lang="en-US" dirty="0" err="1"/>
              <a:t>Kabli</a:t>
            </a:r>
            <a:endParaRPr lang="en-US" dirty="0"/>
          </a:p>
          <a:p>
            <a:r>
              <a:rPr lang="en-US" dirty="0"/>
              <a:t>November 5, 2018</a:t>
            </a:r>
          </a:p>
        </p:txBody>
      </p:sp>
      <p:pic>
        <p:nvPicPr>
          <p:cNvPr id="5" name="Picture 4">
            <a:extLst>
              <a:ext uri="{FF2B5EF4-FFF2-40B4-BE49-F238E27FC236}">
                <a16:creationId xmlns:a16="http://schemas.microsoft.com/office/drawing/2014/main" id="{56C9C91B-4B7B-814C-8A2A-2C34395B0361}"/>
              </a:ext>
            </a:extLst>
          </p:cNvPr>
          <p:cNvPicPr>
            <a:picLocks noChangeAspect="1"/>
          </p:cNvPicPr>
          <p:nvPr/>
        </p:nvPicPr>
        <p:blipFill>
          <a:blip r:embed="rId2"/>
          <a:stretch>
            <a:fillRect/>
          </a:stretch>
        </p:blipFill>
        <p:spPr>
          <a:xfrm>
            <a:off x="0" y="-8028"/>
            <a:ext cx="4059866" cy="2285147"/>
          </a:xfrm>
          <a:prstGeom prst="rect">
            <a:avLst/>
          </a:prstGeom>
        </p:spPr>
      </p:pic>
      <p:pic>
        <p:nvPicPr>
          <p:cNvPr id="7" name="Picture 6">
            <a:extLst>
              <a:ext uri="{FF2B5EF4-FFF2-40B4-BE49-F238E27FC236}">
                <a16:creationId xmlns:a16="http://schemas.microsoft.com/office/drawing/2014/main" id="{060B985C-AA76-C64E-8F81-CDDC938D585D}"/>
              </a:ext>
            </a:extLst>
          </p:cNvPr>
          <p:cNvPicPr>
            <a:picLocks noChangeAspect="1"/>
          </p:cNvPicPr>
          <p:nvPr/>
        </p:nvPicPr>
        <p:blipFill>
          <a:blip r:embed="rId3"/>
          <a:stretch>
            <a:fillRect/>
          </a:stretch>
        </p:blipFill>
        <p:spPr>
          <a:xfrm>
            <a:off x="7746695" y="4512039"/>
            <a:ext cx="4455237" cy="2345961"/>
          </a:xfrm>
          <a:prstGeom prst="rect">
            <a:avLst/>
          </a:prstGeom>
        </p:spPr>
      </p:pic>
    </p:spTree>
    <p:extLst>
      <p:ext uri="{BB962C8B-B14F-4D97-AF65-F5344CB8AC3E}">
        <p14:creationId xmlns:p14="http://schemas.microsoft.com/office/powerpoint/2010/main" val="2917262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32A71-F2B7-6B43-8E3E-AD25EA939C5A}"/>
              </a:ext>
            </a:extLst>
          </p:cNvPr>
          <p:cNvSpPr>
            <a:spLocks noGrp="1"/>
          </p:cNvSpPr>
          <p:nvPr>
            <p:ph type="title"/>
          </p:nvPr>
        </p:nvSpPr>
        <p:spPr/>
        <p:txBody>
          <a:bodyPr/>
          <a:lstStyle/>
          <a:p>
            <a:r>
              <a:rPr lang="en-US" b="1" dirty="0"/>
              <a:t>2016 Electoral Vote</a:t>
            </a:r>
          </a:p>
        </p:txBody>
      </p:sp>
      <p:pic>
        <p:nvPicPr>
          <p:cNvPr id="5" name="Content Placeholder 4">
            <a:extLst>
              <a:ext uri="{FF2B5EF4-FFF2-40B4-BE49-F238E27FC236}">
                <a16:creationId xmlns:a16="http://schemas.microsoft.com/office/drawing/2014/main" id="{14F5C9D6-5FD1-A04D-9A94-B5D8407893B2}"/>
              </a:ext>
            </a:extLst>
          </p:cNvPr>
          <p:cNvPicPr>
            <a:picLocks noGrp="1" noChangeAspect="1"/>
          </p:cNvPicPr>
          <p:nvPr>
            <p:ph idx="1"/>
          </p:nvPr>
        </p:nvPicPr>
        <p:blipFill>
          <a:blip r:embed="rId2"/>
          <a:stretch>
            <a:fillRect/>
          </a:stretch>
        </p:blipFill>
        <p:spPr>
          <a:xfrm>
            <a:off x="3799487" y="0"/>
            <a:ext cx="8576441" cy="6858000"/>
          </a:xfrm>
        </p:spPr>
      </p:pic>
    </p:spTree>
    <p:extLst>
      <p:ext uri="{BB962C8B-B14F-4D97-AF65-F5344CB8AC3E}">
        <p14:creationId xmlns:p14="http://schemas.microsoft.com/office/powerpoint/2010/main" val="2939456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298AA-28CE-5345-92DD-9ED08762034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4E14434-D478-EA40-A06F-749CA22A1AEA}"/>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811530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0D5AE9-E957-F647-BDDA-D6D8DB834E0A}"/>
              </a:ext>
            </a:extLst>
          </p:cNvPr>
          <p:cNvPicPr>
            <a:picLocks noGrp="1" noChangeAspect="1"/>
          </p:cNvPicPr>
          <p:nvPr>
            <p:ph idx="1"/>
          </p:nvPr>
        </p:nvPicPr>
        <p:blipFill>
          <a:blip r:embed="rId2"/>
          <a:stretch>
            <a:fillRect/>
          </a:stretch>
        </p:blipFill>
        <p:spPr>
          <a:xfrm>
            <a:off x="-141890" y="0"/>
            <a:ext cx="8576442" cy="6448097"/>
          </a:xfrm>
        </p:spPr>
      </p:pic>
      <p:pic>
        <p:nvPicPr>
          <p:cNvPr id="9" name="Picture 8">
            <a:extLst>
              <a:ext uri="{FF2B5EF4-FFF2-40B4-BE49-F238E27FC236}">
                <a16:creationId xmlns:a16="http://schemas.microsoft.com/office/drawing/2014/main" id="{68862202-065F-164D-AD6C-32D3C5357E81}"/>
              </a:ext>
            </a:extLst>
          </p:cNvPr>
          <p:cNvPicPr>
            <a:picLocks noChangeAspect="1"/>
          </p:cNvPicPr>
          <p:nvPr/>
        </p:nvPicPr>
        <p:blipFill>
          <a:blip r:embed="rId3"/>
          <a:stretch>
            <a:fillRect/>
          </a:stretch>
        </p:blipFill>
        <p:spPr>
          <a:xfrm>
            <a:off x="4450035" y="6256282"/>
            <a:ext cx="7240673" cy="601718"/>
          </a:xfrm>
          <a:prstGeom prst="rect">
            <a:avLst/>
          </a:prstGeom>
        </p:spPr>
      </p:pic>
    </p:spTree>
    <p:extLst>
      <p:ext uri="{BB962C8B-B14F-4D97-AF65-F5344CB8AC3E}">
        <p14:creationId xmlns:p14="http://schemas.microsoft.com/office/powerpoint/2010/main" val="853159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3321-8090-A445-A212-FF9025C6DC8B}"/>
              </a:ext>
            </a:extLst>
          </p:cNvPr>
          <p:cNvSpPr>
            <a:spLocks noGrp="1"/>
          </p:cNvSpPr>
          <p:nvPr>
            <p:ph type="title"/>
          </p:nvPr>
        </p:nvSpPr>
        <p:spPr/>
        <p:txBody>
          <a:bodyPr/>
          <a:lstStyle/>
          <a:p>
            <a:r>
              <a:rPr lang="en-US" b="1" dirty="0"/>
              <a:t>Other Parties</a:t>
            </a:r>
          </a:p>
        </p:txBody>
      </p:sp>
      <p:sp>
        <p:nvSpPr>
          <p:cNvPr id="3" name="Content Placeholder 2">
            <a:extLst>
              <a:ext uri="{FF2B5EF4-FFF2-40B4-BE49-F238E27FC236}">
                <a16:creationId xmlns:a16="http://schemas.microsoft.com/office/drawing/2014/main" id="{81C4008A-C5CE-CF4B-8828-CC552484A616}"/>
              </a:ext>
            </a:extLst>
          </p:cNvPr>
          <p:cNvSpPr>
            <a:spLocks noGrp="1"/>
          </p:cNvSpPr>
          <p:nvPr>
            <p:ph idx="1"/>
          </p:nvPr>
        </p:nvSpPr>
        <p:spPr/>
        <p:txBody>
          <a:bodyPr/>
          <a:lstStyle/>
          <a:p>
            <a:r>
              <a:rPr lang="en-US" dirty="0"/>
              <a:t>There are other political parties in the United States, but they have not been able to make a significant impact in the government. Some of these parties include the Libertarian Party, the Green Party, and the Constitution Party. </a:t>
            </a:r>
          </a:p>
          <a:p>
            <a:r>
              <a:rPr lang="en-US" dirty="0"/>
              <a:t>Political parties that have had power in the past include the Whigs, the Federalists, and the Democratic-Republicans. </a:t>
            </a:r>
          </a:p>
        </p:txBody>
      </p:sp>
      <p:pic>
        <p:nvPicPr>
          <p:cNvPr id="5" name="Picture 4">
            <a:extLst>
              <a:ext uri="{FF2B5EF4-FFF2-40B4-BE49-F238E27FC236}">
                <a16:creationId xmlns:a16="http://schemas.microsoft.com/office/drawing/2014/main" id="{21BC9EDB-E773-D340-B324-544AD8B801FC}"/>
              </a:ext>
            </a:extLst>
          </p:cNvPr>
          <p:cNvPicPr>
            <a:picLocks noChangeAspect="1"/>
          </p:cNvPicPr>
          <p:nvPr/>
        </p:nvPicPr>
        <p:blipFill>
          <a:blip r:embed="rId2"/>
          <a:stretch>
            <a:fillRect/>
          </a:stretch>
        </p:blipFill>
        <p:spPr>
          <a:xfrm>
            <a:off x="10571958" y="0"/>
            <a:ext cx="1656723" cy="1727827"/>
          </a:xfrm>
          <a:prstGeom prst="rect">
            <a:avLst/>
          </a:prstGeom>
        </p:spPr>
      </p:pic>
      <p:pic>
        <p:nvPicPr>
          <p:cNvPr id="7" name="Picture 6">
            <a:extLst>
              <a:ext uri="{FF2B5EF4-FFF2-40B4-BE49-F238E27FC236}">
                <a16:creationId xmlns:a16="http://schemas.microsoft.com/office/drawing/2014/main" id="{70C5EBEF-360B-1D47-B7EF-F62795569671}"/>
              </a:ext>
            </a:extLst>
          </p:cNvPr>
          <p:cNvPicPr>
            <a:picLocks noChangeAspect="1"/>
          </p:cNvPicPr>
          <p:nvPr/>
        </p:nvPicPr>
        <p:blipFill>
          <a:blip r:embed="rId3"/>
          <a:stretch>
            <a:fillRect/>
          </a:stretch>
        </p:blipFill>
        <p:spPr>
          <a:xfrm>
            <a:off x="5211933" y="123680"/>
            <a:ext cx="3305284" cy="1420364"/>
          </a:xfrm>
          <a:prstGeom prst="rect">
            <a:avLst/>
          </a:prstGeom>
        </p:spPr>
      </p:pic>
      <p:pic>
        <p:nvPicPr>
          <p:cNvPr id="9" name="Picture 8">
            <a:extLst>
              <a:ext uri="{FF2B5EF4-FFF2-40B4-BE49-F238E27FC236}">
                <a16:creationId xmlns:a16="http://schemas.microsoft.com/office/drawing/2014/main" id="{9BC4D761-2313-D64A-BE57-17DE7EEFEDDD}"/>
              </a:ext>
            </a:extLst>
          </p:cNvPr>
          <p:cNvPicPr>
            <a:picLocks noChangeAspect="1"/>
          </p:cNvPicPr>
          <p:nvPr/>
        </p:nvPicPr>
        <p:blipFill>
          <a:blip r:embed="rId4"/>
          <a:stretch>
            <a:fillRect/>
          </a:stretch>
        </p:blipFill>
        <p:spPr>
          <a:xfrm>
            <a:off x="2638120" y="5143814"/>
            <a:ext cx="4749800" cy="1587500"/>
          </a:xfrm>
          <a:prstGeom prst="rect">
            <a:avLst/>
          </a:prstGeom>
        </p:spPr>
      </p:pic>
    </p:spTree>
    <p:extLst>
      <p:ext uri="{BB962C8B-B14F-4D97-AF65-F5344CB8AC3E}">
        <p14:creationId xmlns:p14="http://schemas.microsoft.com/office/powerpoint/2010/main" val="139171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F91EC-1C7D-B84E-92F9-95B3DA581744}"/>
              </a:ext>
            </a:extLst>
          </p:cNvPr>
          <p:cNvSpPr>
            <a:spLocks noGrp="1"/>
          </p:cNvSpPr>
          <p:nvPr>
            <p:ph type="title"/>
          </p:nvPr>
        </p:nvSpPr>
        <p:spPr/>
        <p:txBody>
          <a:bodyPr/>
          <a:lstStyle/>
          <a:p>
            <a:r>
              <a:rPr lang="en-US" b="1" dirty="0"/>
              <a:t>Advantages and Disadvantages </a:t>
            </a:r>
          </a:p>
        </p:txBody>
      </p:sp>
      <p:sp>
        <p:nvSpPr>
          <p:cNvPr id="3" name="Content Placeholder 2">
            <a:extLst>
              <a:ext uri="{FF2B5EF4-FFF2-40B4-BE49-F238E27FC236}">
                <a16:creationId xmlns:a16="http://schemas.microsoft.com/office/drawing/2014/main" id="{12E3A9B7-27B2-D943-A292-615643EF4649}"/>
              </a:ext>
            </a:extLst>
          </p:cNvPr>
          <p:cNvSpPr>
            <a:spLocks noGrp="1"/>
          </p:cNvSpPr>
          <p:nvPr>
            <p:ph idx="1"/>
          </p:nvPr>
        </p:nvSpPr>
        <p:spPr/>
        <p:txBody>
          <a:bodyPr/>
          <a:lstStyle/>
          <a:p>
            <a:r>
              <a:rPr lang="en-US" dirty="0"/>
              <a:t>There are good and bad things about a two party system:</a:t>
            </a:r>
          </a:p>
          <a:p>
            <a:r>
              <a:rPr lang="en-US" dirty="0"/>
              <a:t> </a:t>
            </a:r>
            <a:r>
              <a:rPr lang="en-US" b="1" dirty="0"/>
              <a:t>Positives: </a:t>
            </a:r>
            <a:r>
              <a:rPr lang="en-US" dirty="0"/>
              <a:t>having only two parties helps the government to run smoother. Two-party systems can lead to a more stable government and less radical politics. </a:t>
            </a:r>
          </a:p>
          <a:p>
            <a:r>
              <a:rPr lang="en-US" b="1" dirty="0"/>
              <a:t>Negatives: </a:t>
            </a:r>
            <a:r>
              <a:rPr lang="en-US" dirty="0"/>
              <a:t>two-party systems give the voters only two choices. Voters start to think that their vote doesn't count for much, causing them not to participate. It also makes it difficult for people with new ideas to have an influence in the government. </a:t>
            </a:r>
          </a:p>
        </p:txBody>
      </p:sp>
    </p:spTree>
    <p:extLst>
      <p:ext uri="{BB962C8B-B14F-4D97-AF65-F5344CB8AC3E}">
        <p14:creationId xmlns:p14="http://schemas.microsoft.com/office/powerpoint/2010/main" val="1664596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F590-E5FB-5241-B411-4C19D24C3C8B}"/>
              </a:ext>
            </a:extLst>
          </p:cNvPr>
          <p:cNvSpPr>
            <a:spLocks noGrp="1"/>
          </p:cNvSpPr>
          <p:nvPr>
            <p:ph type="title"/>
          </p:nvPr>
        </p:nvSpPr>
        <p:spPr/>
        <p:txBody>
          <a:bodyPr/>
          <a:lstStyle/>
          <a:p>
            <a:r>
              <a:rPr lang="en-US" b="1" dirty="0"/>
              <a:t>Left-Wing or Right-Wing?</a:t>
            </a:r>
          </a:p>
        </p:txBody>
      </p:sp>
      <p:sp>
        <p:nvSpPr>
          <p:cNvPr id="3" name="Content Placeholder 2">
            <a:extLst>
              <a:ext uri="{FF2B5EF4-FFF2-40B4-BE49-F238E27FC236}">
                <a16:creationId xmlns:a16="http://schemas.microsoft.com/office/drawing/2014/main" id="{6932B51D-C016-DC4A-A160-55843DBA3EB4}"/>
              </a:ext>
            </a:extLst>
          </p:cNvPr>
          <p:cNvSpPr>
            <a:spLocks noGrp="1"/>
          </p:cNvSpPr>
          <p:nvPr>
            <p:ph idx="1"/>
          </p:nvPr>
        </p:nvSpPr>
        <p:spPr/>
        <p:txBody>
          <a:bodyPr/>
          <a:lstStyle/>
          <a:p>
            <a:r>
              <a:rPr lang="en-US" dirty="0"/>
              <a:t>Sometimes political parties are described as being "left-wing" or "right-wing." </a:t>
            </a:r>
          </a:p>
          <a:p>
            <a:r>
              <a:rPr lang="en-US" dirty="0"/>
              <a:t>The Democrats are considered "left" and the Republicans "right." </a:t>
            </a:r>
          </a:p>
          <a:p>
            <a:r>
              <a:rPr lang="en-US" dirty="0"/>
              <a:t>The terms "left" and "right" originally came from the National Assembly during the French Revolution when the supporters of the king stood on the right and the supporters of the revolution on the left. </a:t>
            </a:r>
          </a:p>
        </p:txBody>
      </p:sp>
    </p:spTree>
    <p:extLst>
      <p:ext uri="{BB962C8B-B14F-4D97-AF65-F5344CB8AC3E}">
        <p14:creationId xmlns:p14="http://schemas.microsoft.com/office/powerpoint/2010/main" val="133796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6B65B3-9D92-B242-BD22-C251B33D0F22}"/>
              </a:ext>
            </a:extLst>
          </p:cNvPr>
          <p:cNvPicPr>
            <a:picLocks noChangeAspect="1"/>
          </p:cNvPicPr>
          <p:nvPr/>
        </p:nvPicPr>
        <p:blipFill>
          <a:blip r:embed="rId2"/>
          <a:stretch>
            <a:fillRect/>
          </a:stretch>
        </p:blipFill>
        <p:spPr>
          <a:xfrm>
            <a:off x="693683" y="0"/>
            <a:ext cx="10878207" cy="6858000"/>
          </a:xfrm>
          <a:prstGeom prst="rect">
            <a:avLst/>
          </a:prstGeom>
        </p:spPr>
      </p:pic>
    </p:spTree>
    <p:extLst>
      <p:ext uri="{BB962C8B-B14F-4D97-AF65-F5344CB8AC3E}">
        <p14:creationId xmlns:p14="http://schemas.microsoft.com/office/powerpoint/2010/main" val="333480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4CF3-6994-BF41-BE8E-9B78F12C008C}"/>
              </a:ext>
            </a:extLst>
          </p:cNvPr>
          <p:cNvSpPr>
            <a:spLocks noGrp="1"/>
          </p:cNvSpPr>
          <p:nvPr>
            <p:ph type="title"/>
          </p:nvPr>
        </p:nvSpPr>
        <p:spPr/>
        <p:txBody>
          <a:bodyPr/>
          <a:lstStyle/>
          <a:p>
            <a:r>
              <a:rPr lang="en-US" b="1" dirty="0"/>
              <a:t>The Legislative Branch </a:t>
            </a:r>
          </a:p>
        </p:txBody>
      </p:sp>
      <p:sp>
        <p:nvSpPr>
          <p:cNvPr id="3" name="Content Placeholder 2">
            <a:extLst>
              <a:ext uri="{FF2B5EF4-FFF2-40B4-BE49-F238E27FC236}">
                <a16:creationId xmlns:a16="http://schemas.microsoft.com/office/drawing/2014/main" id="{4615380C-E307-C14D-93BA-FC63F7D706D1}"/>
              </a:ext>
            </a:extLst>
          </p:cNvPr>
          <p:cNvSpPr>
            <a:spLocks noGrp="1"/>
          </p:cNvSpPr>
          <p:nvPr>
            <p:ph idx="1"/>
          </p:nvPr>
        </p:nvSpPr>
        <p:spPr/>
        <p:txBody>
          <a:bodyPr/>
          <a:lstStyle/>
          <a:p>
            <a:r>
              <a:rPr lang="en-US" dirty="0"/>
              <a:t>The legislative branch drafts proposed laws, confirms or rejects presidential nominations for heads of federal agencies, federal judges, and the Supreme Court, and has the authority to declare war. </a:t>
            </a:r>
          </a:p>
          <a:p>
            <a:r>
              <a:rPr lang="en-US" dirty="0"/>
              <a:t>This branch includes Congress (the Senate and House of Representatives) and special agencies and offices that provide support services to Congress. American citizens have the right to vote for Senators and Representatives through free, confidential ballots.</a:t>
            </a:r>
          </a:p>
        </p:txBody>
      </p:sp>
    </p:spTree>
    <p:extLst>
      <p:ext uri="{BB962C8B-B14F-4D97-AF65-F5344CB8AC3E}">
        <p14:creationId xmlns:p14="http://schemas.microsoft.com/office/powerpoint/2010/main" val="1450353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75E4-C20D-304C-B375-F937AB481EC1}"/>
              </a:ext>
            </a:extLst>
          </p:cNvPr>
          <p:cNvSpPr>
            <a:spLocks noGrp="1"/>
          </p:cNvSpPr>
          <p:nvPr>
            <p:ph type="title"/>
          </p:nvPr>
        </p:nvSpPr>
        <p:spPr/>
        <p:txBody>
          <a:bodyPr/>
          <a:lstStyle/>
          <a:p>
            <a:r>
              <a:rPr lang="en-US" b="1" dirty="0"/>
              <a:t>The Legislative Branch </a:t>
            </a:r>
            <a:r>
              <a:rPr lang="en-US" b="1" dirty="0" err="1"/>
              <a:t>cont</a:t>
            </a:r>
            <a:r>
              <a:rPr lang="en-US" b="1" dirty="0"/>
              <a:t>…</a:t>
            </a:r>
          </a:p>
        </p:txBody>
      </p:sp>
      <p:sp>
        <p:nvSpPr>
          <p:cNvPr id="3" name="Content Placeholder 2">
            <a:extLst>
              <a:ext uri="{FF2B5EF4-FFF2-40B4-BE49-F238E27FC236}">
                <a16:creationId xmlns:a16="http://schemas.microsoft.com/office/drawing/2014/main" id="{6FE8ACF1-B9D9-C54D-823F-83D72BEA1EFF}"/>
              </a:ext>
            </a:extLst>
          </p:cNvPr>
          <p:cNvSpPr>
            <a:spLocks noGrp="1"/>
          </p:cNvSpPr>
          <p:nvPr>
            <p:ph idx="1"/>
          </p:nvPr>
        </p:nvSpPr>
        <p:spPr/>
        <p:txBody>
          <a:bodyPr/>
          <a:lstStyle/>
          <a:p>
            <a:r>
              <a:rPr lang="en-US" b="1" dirty="0"/>
              <a:t>Senate: </a:t>
            </a:r>
            <a:r>
              <a:rPr lang="en-US" dirty="0"/>
              <a:t>There are two elected Senators per state, totaling 100 Senators. A Senate term is six years and there is no limit to the number of terms an individual can serve.</a:t>
            </a:r>
          </a:p>
          <a:p>
            <a:r>
              <a:rPr lang="en-US" b="1" dirty="0"/>
              <a:t>House of Representatives: </a:t>
            </a:r>
            <a:r>
              <a:rPr lang="en-US" dirty="0"/>
              <a:t>There are 435 elected Representatives, which are divided among the 50 states in proportion to their total population. There are additional non-voting delegates who represent the District of Columbia and the territories. A Representative serves a two-year term, and there is no limit to the number of terms an individual can serve.</a:t>
            </a:r>
          </a:p>
        </p:txBody>
      </p:sp>
    </p:spTree>
    <p:extLst>
      <p:ext uri="{BB962C8B-B14F-4D97-AF65-F5344CB8AC3E}">
        <p14:creationId xmlns:p14="http://schemas.microsoft.com/office/powerpoint/2010/main" val="1143894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FB96A-FFBB-4D4B-8F1F-0AB5476AE7AC}"/>
              </a:ext>
            </a:extLst>
          </p:cNvPr>
          <p:cNvSpPr>
            <a:spLocks noGrp="1"/>
          </p:cNvSpPr>
          <p:nvPr>
            <p:ph type="title"/>
          </p:nvPr>
        </p:nvSpPr>
        <p:spPr/>
        <p:txBody>
          <a:bodyPr/>
          <a:lstStyle/>
          <a:p>
            <a:r>
              <a:rPr lang="en-US" dirty="0"/>
              <a:t>The Executive Branch</a:t>
            </a:r>
          </a:p>
        </p:txBody>
      </p:sp>
      <p:sp>
        <p:nvSpPr>
          <p:cNvPr id="3" name="Content Placeholder 2">
            <a:extLst>
              <a:ext uri="{FF2B5EF4-FFF2-40B4-BE49-F238E27FC236}">
                <a16:creationId xmlns:a16="http://schemas.microsoft.com/office/drawing/2014/main" id="{5F309979-8388-F74C-A585-BA0ABF66E11A}"/>
              </a:ext>
            </a:extLst>
          </p:cNvPr>
          <p:cNvSpPr>
            <a:spLocks noGrp="1"/>
          </p:cNvSpPr>
          <p:nvPr>
            <p:ph idx="1"/>
          </p:nvPr>
        </p:nvSpPr>
        <p:spPr/>
        <p:txBody>
          <a:bodyPr/>
          <a:lstStyle/>
          <a:p>
            <a:r>
              <a:rPr lang="en-US" dirty="0"/>
              <a:t>The executive branch carries out and enforces laws. It includes the president, vice president, the Cabinet, executive departments, independent agencies, and other boards, commissions, and committees.</a:t>
            </a:r>
          </a:p>
          <a:p>
            <a:endParaRPr lang="en-US" dirty="0"/>
          </a:p>
          <a:p>
            <a:r>
              <a:rPr lang="en-US" dirty="0"/>
              <a:t>American citizens have the right to vote for the president and vice president through free, confidential ballots.</a:t>
            </a:r>
          </a:p>
        </p:txBody>
      </p:sp>
    </p:spTree>
    <p:extLst>
      <p:ext uri="{BB962C8B-B14F-4D97-AF65-F5344CB8AC3E}">
        <p14:creationId xmlns:p14="http://schemas.microsoft.com/office/powerpoint/2010/main" val="852447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BE16-78D9-7247-9D6B-041EA1440BA6}"/>
              </a:ext>
            </a:extLst>
          </p:cNvPr>
          <p:cNvSpPr>
            <a:spLocks noGrp="1"/>
          </p:cNvSpPr>
          <p:nvPr>
            <p:ph type="title"/>
          </p:nvPr>
        </p:nvSpPr>
        <p:spPr/>
        <p:txBody>
          <a:bodyPr/>
          <a:lstStyle/>
          <a:p>
            <a:r>
              <a:rPr lang="en-US" b="1" dirty="0"/>
              <a:t>What are political parties?</a:t>
            </a:r>
          </a:p>
        </p:txBody>
      </p:sp>
      <p:sp>
        <p:nvSpPr>
          <p:cNvPr id="3" name="Content Placeholder 2">
            <a:extLst>
              <a:ext uri="{FF2B5EF4-FFF2-40B4-BE49-F238E27FC236}">
                <a16:creationId xmlns:a16="http://schemas.microsoft.com/office/drawing/2014/main" id="{D180437E-B380-3845-9CA5-3DF5705E03BB}"/>
              </a:ext>
            </a:extLst>
          </p:cNvPr>
          <p:cNvSpPr>
            <a:spLocks noGrp="1"/>
          </p:cNvSpPr>
          <p:nvPr>
            <p:ph idx="1"/>
          </p:nvPr>
        </p:nvSpPr>
        <p:spPr/>
        <p:txBody>
          <a:bodyPr/>
          <a:lstStyle/>
          <a:p>
            <a:pPr marL="0" indent="0">
              <a:buNone/>
            </a:pPr>
            <a:r>
              <a:rPr lang="en-US" dirty="0"/>
              <a:t>Political parties are groups of people that are organized based on their political beliefs and goals. In some cases, political parties are large powerful organizations that run much of the government. </a:t>
            </a:r>
            <a:br>
              <a:rPr lang="en-US" dirty="0"/>
            </a:br>
            <a:br>
              <a:rPr lang="en-US" dirty="0"/>
            </a:br>
            <a:r>
              <a:rPr lang="en-US" b="1" dirty="0"/>
              <a:t>Two Main Parties</a:t>
            </a:r>
            <a:r>
              <a:rPr lang="en-US" dirty="0"/>
              <a:t> </a:t>
            </a:r>
            <a:br>
              <a:rPr lang="en-US" dirty="0"/>
            </a:br>
            <a:br>
              <a:rPr lang="en-US" dirty="0"/>
            </a:br>
            <a:r>
              <a:rPr lang="en-US" dirty="0"/>
              <a:t>In the United States there are two main political parties: </a:t>
            </a:r>
            <a:r>
              <a:rPr lang="en-US" b="1" i="1" dirty="0"/>
              <a:t>Democrats and Republicans</a:t>
            </a:r>
            <a:r>
              <a:rPr lang="en-US" dirty="0"/>
              <a:t>. These two parties run much of the government. Because these two parties are so powerful, the United States government is often called a "two-party system." </a:t>
            </a:r>
          </a:p>
        </p:txBody>
      </p:sp>
    </p:spTree>
    <p:extLst>
      <p:ext uri="{BB962C8B-B14F-4D97-AF65-F5344CB8AC3E}">
        <p14:creationId xmlns:p14="http://schemas.microsoft.com/office/powerpoint/2010/main" val="146497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15E9-F408-9140-ABE4-C78822CC159E}"/>
              </a:ext>
            </a:extLst>
          </p:cNvPr>
          <p:cNvSpPr>
            <a:spLocks noGrp="1"/>
          </p:cNvSpPr>
          <p:nvPr>
            <p:ph type="title"/>
          </p:nvPr>
        </p:nvSpPr>
        <p:spPr/>
        <p:txBody>
          <a:bodyPr/>
          <a:lstStyle/>
          <a:p>
            <a:r>
              <a:rPr lang="en-US" b="1" dirty="0"/>
              <a:t>The Executive Branch </a:t>
            </a:r>
            <a:r>
              <a:rPr lang="en-US" b="1" dirty="0" err="1"/>
              <a:t>cont</a:t>
            </a:r>
            <a:r>
              <a:rPr lang="en-US" b="1" dirty="0"/>
              <a:t>…</a:t>
            </a:r>
          </a:p>
        </p:txBody>
      </p:sp>
      <p:sp>
        <p:nvSpPr>
          <p:cNvPr id="3" name="Content Placeholder 2">
            <a:extLst>
              <a:ext uri="{FF2B5EF4-FFF2-40B4-BE49-F238E27FC236}">
                <a16:creationId xmlns:a16="http://schemas.microsoft.com/office/drawing/2014/main" id="{EA86BA34-EDB8-034C-B8CA-CF0892317FAE}"/>
              </a:ext>
            </a:extLst>
          </p:cNvPr>
          <p:cNvSpPr>
            <a:spLocks noGrp="1"/>
          </p:cNvSpPr>
          <p:nvPr>
            <p:ph idx="1"/>
          </p:nvPr>
        </p:nvSpPr>
        <p:spPr/>
        <p:txBody>
          <a:bodyPr>
            <a:normAutofit fontScale="85000" lnSpcReduction="10000"/>
          </a:bodyPr>
          <a:lstStyle/>
          <a:p>
            <a:pPr marL="0" indent="0">
              <a:buNone/>
            </a:pPr>
            <a:r>
              <a:rPr lang="en-US" b="1" dirty="0"/>
              <a:t>Key roles of the executive branch include:</a:t>
            </a:r>
          </a:p>
          <a:p>
            <a:pPr marL="0" indent="0">
              <a:buNone/>
            </a:pPr>
            <a:endParaRPr lang="en-US" dirty="0"/>
          </a:p>
          <a:p>
            <a:r>
              <a:rPr lang="en-US" b="1" dirty="0"/>
              <a:t>President: </a:t>
            </a:r>
            <a:r>
              <a:rPr lang="en-US" dirty="0"/>
              <a:t>The president leads the country. He or she is the head of state, leader of the federal government, and Commander in Chief of the United States Armed Forces. The president serves a four-year term and can be elected no more than two times.</a:t>
            </a:r>
          </a:p>
          <a:p>
            <a:r>
              <a:rPr lang="en-US" b="1" dirty="0"/>
              <a:t>Vice president: </a:t>
            </a:r>
            <a:r>
              <a:rPr lang="en-US" dirty="0"/>
              <a:t>The vice president supports the president. If the president is unable to serve, the vice president becomes president. The vice president can be elected and serve an unlimited number of four-year terms as vice president, even under a different president.</a:t>
            </a:r>
          </a:p>
          <a:p>
            <a:r>
              <a:rPr lang="en-US" b="1" dirty="0"/>
              <a:t>The Cabinet: </a:t>
            </a:r>
            <a:r>
              <a:rPr lang="en-US" dirty="0"/>
              <a:t>Cabinet members serve as advisors to the president. They include the vice president, heads of executive departments, and other high-ranking government officials. Cabinet members are nominated by the president and must be approved by a simple majority of the Senate—51 votes if all 100 Senators vote.</a:t>
            </a:r>
          </a:p>
        </p:txBody>
      </p:sp>
    </p:spTree>
    <p:extLst>
      <p:ext uri="{BB962C8B-B14F-4D97-AF65-F5344CB8AC3E}">
        <p14:creationId xmlns:p14="http://schemas.microsoft.com/office/powerpoint/2010/main" val="2499669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2A14-D8D4-C54F-8095-FFC3704C8C65}"/>
              </a:ext>
            </a:extLst>
          </p:cNvPr>
          <p:cNvSpPr>
            <a:spLocks noGrp="1"/>
          </p:cNvSpPr>
          <p:nvPr>
            <p:ph type="title"/>
          </p:nvPr>
        </p:nvSpPr>
        <p:spPr/>
        <p:txBody>
          <a:bodyPr/>
          <a:lstStyle/>
          <a:p>
            <a:r>
              <a:rPr lang="en-US" b="1" dirty="0"/>
              <a:t>The Electoral College Explained!</a:t>
            </a:r>
          </a:p>
        </p:txBody>
      </p:sp>
      <p:sp>
        <p:nvSpPr>
          <p:cNvPr id="4" name="TextBox 3">
            <a:extLst>
              <a:ext uri="{FF2B5EF4-FFF2-40B4-BE49-F238E27FC236}">
                <a16:creationId xmlns:a16="http://schemas.microsoft.com/office/drawing/2014/main" id="{CED7B71F-3E7B-CF45-BDC7-587738680CB2}"/>
              </a:ext>
            </a:extLst>
          </p:cNvPr>
          <p:cNvSpPr txBox="1"/>
          <p:nvPr/>
        </p:nvSpPr>
        <p:spPr>
          <a:xfrm>
            <a:off x="5044964" y="623491"/>
            <a:ext cx="5644055" cy="5909310"/>
          </a:xfrm>
          <a:prstGeom prst="rect">
            <a:avLst/>
          </a:prstGeom>
          <a:noFill/>
        </p:spPr>
        <p:txBody>
          <a:bodyPr wrap="square" rtlCol="0">
            <a:spAutoFit/>
          </a:bodyPr>
          <a:lstStyle/>
          <a:p>
            <a:r>
              <a:rPr lang="en-US" dirty="0"/>
              <a:t>A U.S. president is elected via the Electoral College system.</a:t>
            </a:r>
          </a:p>
          <a:p>
            <a:endParaRPr lang="en-US" dirty="0"/>
          </a:p>
          <a:p>
            <a:r>
              <a:rPr lang="en-US" dirty="0"/>
              <a:t>It is not a building or institution, rather the </a:t>
            </a:r>
          </a:p>
          <a:p>
            <a:r>
              <a:rPr lang="en-US" dirty="0"/>
              <a:t>"College" is really just a way to name a group of 538 people who are the formal electors who cast an electoral vote.</a:t>
            </a:r>
          </a:p>
          <a:p>
            <a:endParaRPr lang="en-US" dirty="0"/>
          </a:p>
          <a:p>
            <a:r>
              <a:rPr lang="en-US" dirty="0"/>
              <a:t>And so a president needs to win a majority — 270 electors who then cast their vote for the president.</a:t>
            </a:r>
          </a:p>
          <a:p>
            <a:endParaRPr lang="en-US" dirty="0"/>
          </a:p>
          <a:p>
            <a:r>
              <a:rPr lang="en-US" dirty="0"/>
              <a:t>Why 538 electors?</a:t>
            </a:r>
          </a:p>
          <a:p>
            <a:endParaRPr lang="en-US" dirty="0"/>
          </a:p>
          <a:p>
            <a:r>
              <a:rPr lang="en-US" dirty="0"/>
              <a:t>That number is decided as the total number of voting representatives in Congress — 435 members of the House of Reps plus 100 senators and three electors have been given to the District of Columbia.</a:t>
            </a:r>
          </a:p>
          <a:p>
            <a:endParaRPr lang="en-US" dirty="0"/>
          </a:p>
          <a:p>
            <a:endParaRPr lang="en-US" dirty="0"/>
          </a:p>
        </p:txBody>
      </p:sp>
    </p:spTree>
    <p:extLst>
      <p:ext uri="{BB962C8B-B14F-4D97-AF65-F5344CB8AC3E}">
        <p14:creationId xmlns:p14="http://schemas.microsoft.com/office/powerpoint/2010/main" val="2994240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B158-44A6-AB4D-8C9B-87699FA0569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FC1C12D-C50C-1B43-B689-D75774D425BD}"/>
              </a:ext>
            </a:extLst>
          </p:cNvPr>
          <p:cNvPicPr>
            <a:picLocks noGrp="1" noChangeAspect="1"/>
          </p:cNvPicPr>
          <p:nvPr>
            <p:ph idx="1"/>
          </p:nvPr>
        </p:nvPicPr>
        <p:blipFill>
          <a:blip r:embed="rId2"/>
          <a:stretch>
            <a:fillRect/>
          </a:stretch>
        </p:blipFill>
        <p:spPr>
          <a:xfrm>
            <a:off x="575266" y="0"/>
            <a:ext cx="8442610" cy="6858000"/>
          </a:xfrm>
        </p:spPr>
      </p:pic>
    </p:spTree>
    <p:extLst>
      <p:ext uri="{BB962C8B-B14F-4D97-AF65-F5344CB8AC3E}">
        <p14:creationId xmlns:p14="http://schemas.microsoft.com/office/powerpoint/2010/main" val="2992901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BB72-6A4B-7B44-96DE-6839AD868A2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CE35D88-13E5-2D47-B80C-CA7D3975798D}"/>
              </a:ext>
            </a:extLst>
          </p:cNvPr>
          <p:cNvPicPr>
            <a:picLocks noGrp="1" noChangeAspect="1"/>
          </p:cNvPicPr>
          <p:nvPr>
            <p:ph idx="1"/>
          </p:nvPr>
        </p:nvPicPr>
        <p:blipFill>
          <a:blip r:embed="rId2"/>
          <a:stretch>
            <a:fillRect/>
          </a:stretch>
        </p:blipFill>
        <p:spPr>
          <a:xfrm>
            <a:off x="593396" y="126124"/>
            <a:ext cx="11060774" cy="6731876"/>
          </a:xfrm>
        </p:spPr>
      </p:pic>
    </p:spTree>
    <p:extLst>
      <p:ext uri="{BB962C8B-B14F-4D97-AF65-F5344CB8AC3E}">
        <p14:creationId xmlns:p14="http://schemas.microsoft.com/office/powerpoint/2010/main" val="4192155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39A8-18D4-8F44-828B-D50CB93F7CC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3E86AE1-016F-8443-B426-E0EA4904AC25}"/>
              </a:ext>
            </a:extLst>
          </p:cNvPr>
          <p:cNvPicPr>
            <a:picLocks noGrp="1" noChangeAspect="1"/>
          </p:cNvPicPr>
          <p:nvPr>
            <p:ph idx="1"/>
          </p:nvPr>
        </p:nvPicPr>
        <p:blipFill>
          <a:blip r:embed="rId2"/>
          <a:stretch>
            <a:fillRect/>
          </a:stretch>
        </p:blipFill>
        <p:spPr>
          <a:xfrm>
            <a:off x="419977" y="536027"/>
            <a:ext cx="10527946" cy="5533697"/>
          </a:xfrm>
        </p:spPr>
      </p:pic>
    </p:spTree>
    <p:extLst>
      <p:ext uri="{BB962C8B-B14F-4D97-AF65-F5344CB8AC3E}">
        <p14:creationId xmlns:p14="http://schemas.microsoft.com/office/powerpoint/2010/main" val="3922541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311D-1941-1A4F-B952-3753CC45F86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8BDFDBB-A9F5-BF4C-ABCF-F0D8AFCEC349}"/>
              </a:ext>
            </a:extLst>
          </p:cNvPr>
          <p:cNvPicPr>
            <a:picLocks noGrp="1" noChangeAspect="1"/>
          </p:cNvPicPr>
          <p:nvPr>
            <p:ph idx="1"/>
          </p:nvPr>
        </p:nvPicPr>
        <p:blipFill>
          <a:blip r:embed="rId2"/>
          <a:stretch>
            <a:fillRect/>
          </a:stretch>
        </p:blipFill>
        <p:spPr>
          <a:xfrm>
            <a:off x="199259" y="665821"/>
            <a:ext cx="10497976" cy="5120124"/>
          </a:xfrm>
        </p:spPr>
      </p:pic>
    </p:spTree>
    <p:extLst>
      <p:ext uri="{BB962C8B-B14F-4D97-AF65-F5344CB8AC3E}">
        <p14:creationId xmlns:p14="http://schemas.microsoft.com/office/powerpoint/2010/main" val="3429414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CA89-AEE3-2444-AC55-9DADB535551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A89F897-B7DF-D940-ACD7-996EFDFB5CFE}"/>
              </a:ext>
            </a:extLst>
          </p:cNvPr>
          <p:cNvPicPr>
            <a:picLocks noGrp="1" noChangeAspect="1"/>
          </p:cNvPicPr>
          <p:nvPr>
            <p:ph idx="1"/>
          </p:nvPr>
        </p:nvPicPr>
        <p:blipFill>
          <a:blip r:embed="rId2"/>
          <a:stretch>
            <a:fillRect/>
          </a:stretch>
        </p:blipFill>
        <p:spPr>
          <a:xfrm>
            <a:off x="827657" y="0"/>
            <a:ext cx="7181226" cy="6858000"/>
          </a:xfrm>
        </p:spPr>
      </p:pic>
    </p:spTree>
    <p:extLst>
      <p:ext uri="{BB962C8B-B14F-4D97-AF65-F5344CB8AC3E}">
        <p14:creationId xmlns:p14="http://schemas.microsoft.com/office/powerpoint/2010/main" val="1172083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7703-4809-7540-9B56-81CE8CA59FA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034A891-B687-9647-919E-633FD959543B}"/>
              </a:ext>
            </a:extLst>
          </p:cNvPr>
          <p:cNvPicPr>
            <a:picLocks noGrp="1" noChangeAspect="1"/>
          </p:cNvPicPr>
          <p:nvPr>
            <p:ph idx="1"/>
          </p:nvPr>
        </p:nvPicPr>
        <p:blipFill>
          <a:blip r:embed="rId2"/>
          <a:stretch>
            <a:fillRect/>
          </a:stretch>
        </p:blipFill>
        <p:spPr>
          <a:xfrm>
            <a:off x="576212" y="0"/>
            <a:ext cx="7275016" cy="6871279"/>
          </a:xfrm>
        </p:spPr>
      </p:pic>
    </p:spTree>
    <p:extLst>
      <p:ext uri="{BB962C8B-B14F-4D97-AF65-F5344CB8AC3E}">
        <p14:creationId xmlns:p14="http://schemas.microsoft.com/office/powerpoint/2010/main" val="164461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67AEB-E385-454A-B97E-105E137F878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CC1CA4B-C087-9845-98E1-061DD4483674}"/>
              </a:ext>
            </a:extLst>
          </p:cNvPr>
          <p:cNvPicPr>
            <a:picLocks noGrp="1" noChangeAspect="1"/>
          </p:cNvPicPr>
          <p:nvPr>
            <p:ph idx="1"/>
          </p:nvPr>
        </p:nvPicPr>
        <p:blipFill>
          <a:blip r:embed="rId2"/>
          <a:stretch>
            <a:fillRect/>
          </a:stretch>
        </p:blipFill>
        <p:spPr>
          <a:xfrm>
            <a:off x="341146" y="575683"/>
            <a:ext cx="10395172" cy="5466297"/>
          </a:xfrm>
        </p:spPr>
      </p:pic>
    </p:spTree>
    <p:extLst>
      <p:ext uri="{BB962C8B-B14F-4D97-AF65-F5344CB8AC3E}">
        <p14:creationId xmlns:p14="http://schemas.microsoft.com/office/powerpoint/2010/main" val="2647805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5A6D-9752-5041-94EE-9C171A0B7758}"/>
              </a:ext>
            </a:extLst>
          </p:cNvPr>
          <p:cNvSpPr>
            <a:spLocks noGrp="1"/>
          </p:cNvSpPr>
          <p:nvPr>
            <p:ph type="title"/>
          </p:nvPr>
        </p:nvSpPr>
        <p:spPr/>
        <p:txBody>
          <a:bodyPr/>
          <a:lstStyle/>
          <a:p>
            <a:r>
              <a:rPr lang="en-US" b="1" dirty="0"/>
              <a:t>The Judicial Branch</a:t>
            </a:r>
          </a:p>
        </p:txBody>
      </p:sp>
      <p:sp>
        <p:nvSpPr>
          <p:cNvPr id="3" name="Content Placeholder 2">
            <a:extLst>
              <a:ext uri="{FF2B5EF4-FFF2-40B4-BE49-F238E27FC236}">
                <a16:creationId xmlns:a16="http://schemas.microsoft.com/office/drawing/2014/main" id="{E6F867C8-5373-6745-99BC-995AFF28C982}"/>
              </a:ext>
            </a:extLst>
          </p:cNvPr>
          <p:cNvSpPr>
            <a:spLocks noGrp="1"/>
          </p:cNvSpPr>
          <p:nvPr>
            <p:ph idx="1"/>
          </p:nvPr>
        </p:nvSpPr>
        <p:spPr/>
        <p:txBody>
          <a:bodyPr/>
          <a:lstStyle/>
          <a:p>
            <a:r>
              <a:rPr lang="en-US" dirty="0"/>
              <a:t>The judicial branch interprets the meaning of laws, applies laws to individual cases, and decides if laws violate the Constitution. It's comprised of the Supreme Court and other federal courts.</a:t>
            </a:r>
          </a:p>
        </p:txBody>
      </p:sp>
    </p:spTree>
    <p:extLst>
      <p:ext uri="{BB962C8B-B14F-4D97-AF65-F5344CB8AC3E}">
        <p14:creationId xmlns:p14="http://schemas.microsoft.com/office/powerpoint/2010/main" val="2040214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1C5E-C173-A942-A550-3726CE768C29}"/>
              </a:ext>
            </a:extLst>
          </p:cNvPr>
          <p:cNvSpPr>
            <a:spLocks noGrp="1"/>
          </p:cNvSpPr>
          <p:nvPr>
            <p:ph type="title"/>
          </p:nvPr>
        </p:nvSpPr>
        <p:spPr/>
        <p:txBody>
          <a:bodyPr/>
          <a:lstStyle/>
          <a:p>
            <a:r>
              <a:rPr lang="en-US" b="1" dirty="0"/>
              <a:t>Elections in a Two-Party System </a:t>
            </a:r>
          </a:p>
        </p:txBody>
      </p:sp>
      <p:sp>
        <p:nvSpPr>
          <p:cNvPr id="3" name="Content Placeholder 2">
            <a:extLst>
              <a:ext uri="{FF2B5EF4-FFF2-40B4-BE49-F238E27FC236}">
                <a16:creationId xmlns:a16="http://schemas.microsoft.com/office/drawing/2014/main" id="{829DF90A-0016-C241-AD52-D6E66216E1F6}"/>
              </a:ext>
            </a:extLst>
          </p:cNvPr>
          <p:cNvSpPr>
            <a:spLocks noGrp="1"/>
          </p:cNvSpPr>
          <p:nvPr>
            <p:ph idx="1"/>
          </p:nvPr>
        </p:nvSpPr>
        <p:spPr/>
        <p:txBody>
          <a:bodyPr/>
          <a:lstStyle/>
          <a:p>
            <a:pPr marL="0" indent="0">
              <a:buNone/>
            </a:pPr>
            <a:r>
              <a:rPr lang="en-US" dirty="0"/>
              <a:t>The elections in a two-party system are often held in two phases. The first phase is the </a:t>
            </a:r>
            <a:r>
              <a:rPr lang="en-US" b="1" i="1" dirty="0"/>
              <a:t>primary election</a:t>
            </a:r>
            <a:r>
              <a:rPr lang="en-US" dirty="0"/>
              <a:t>. In the primary election each party elects a candidate to represent their party. The next phase is called the </a:t>
            </a:r>
            <a:r>
              <a:rPr lang="en-US" b="1" i="1" dirty="0"/>
              <a:t>general election</a:t>
            </a:r>
            <a:r>
              <a:rPr lang="en-US" dirty="0"/>
              <a:t>. In the general election, the public votes between the winners of the primary election. </a:t>
            </a:r>
            <a:br>
              <a:rPr lang="en-US" dirty="0"/>
            </a:br>
            <a:br>
              <a:rPr lang="en-US" dirty="0"/>
            </a:br>
            <a:r>
              <a:rPr lang="en-US" dirty="0"/>
              <a:t>These elections are sort of like playoffs in sports. The primary elections are like the semifinals and the general elections are like the finals. </a:t>
            </a:r>
          </a:p>
        </p:txBody>
      </p:sp>
    </p:spTree>
    <p:extLst>
      <p:ext uri="{BB962C8B-B14F-4D97-AF65-F5344CB8AC3E}">
        <p14:creationId xmlns:p14="http://schemas.microsoft.com/office/powerpoint/2010/main" val="1960437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F2EB2-034F-3F4F-B3C4-7FA542DAB9AF}"/>
              </a:ext>
            </a:extLst>
          </p:cNvPr>
          <p:cNvSpPr>
            <a:spLocks noGrp="1"/>
          </p:cNvSpPr>
          <p:nvPr>
            <p:ph type="title"/>
          </p:nvPr>
        </p:nvSpPr>
        <p:spPr/>
        <p:txBody>
          <a:bodyPr/>
          <a:lstStyle/>
          <a:p>
            <a:r>
              <a:rPr lang="en-US" b="1" dirty="0"/>
              <a:t>The Judicial Branch </a:t>
            </a:r>
            <a:r>
              <a:rPr lang="en-US" b="1" dirty="0" err="1"/>
              <a:t>cont</a:t>
            </a:r>
            <a:r>
              <a:rPr lang="en-US" b="1" dirty="0"/>
              <a:t>…</a:t>
            </a:r>
          </a:p>
        </p:txBody>
      </p:sp>
      <p:sp>
        <p:nvSpPr>
          <p:cNvPr id="3" name="Content Placeholder 2">
            <a:extLst>
              <a:ext uri="{FF2B5EF4-FFF2-40B4-BE49-F238E27FC236}">
                <a16:creationId xmlns:a16="http://schemas.microsoft.com/office/drawing/2014/main" id="{8081CD2C-34C5-EF43-B173-9CE4372781E9}"/>
              </a:ext>
            </a:extLst>
          </p:cNvPr>
          <p:cNvSpPr>
            <a:spLocks noGrp="1"/>
          </p:cNvSpPr>
          <p:nvPr>
            <p:ph idx="1"/>
          </p:nvPr>
        </p:nvSpPr>
        <p:spPr/>
        <p:txBody>
          <a:bodyPr/>
          <a:lstStyle/>
          <a:p>
            <a:r>
              <a:rPr lang="en-US" b="1" dirty="0"/>
              <a:t>Supreme Court: </a:t>
            </a:r>
            <a:r>
              <a:rPr lang="en-US" dirty="0"/>
              <a:t>The Supreme Court is the highest court in the United States. The Justices of the Supreme Court are nominated by the president and must be approved by the Senate.</a:t>
            </a:r>
          </a:p>
          <a:p>
            <a:r>
              <a:rPr lang="en-US" dirty="0"/>
              <a:t>Nine members make up the Supreme Court: a Chief Justice and eight Associate Justices. </a:t>
            </a:r>
          </a:p>
          <a:p>
            <a:r>
              <a:rPr lang="en-US" dirty="0"/>
              <a:t>There is no fixed term for Justices. They serve until their death, retirement, or removal in exceptional circumstances.</a:t>
            </a:r>
          </a:p>
        </p:txBody>
      </p:sp>
    </p:spTree>
    <p:extLst>
      <p:ext uri="{BB962C8B-B14F-4D97-AF65-F5344CB8AC3E}">
        <p14:creationId xmlns:p14="http://schemas.microsoft.com/office/powerpoint/2010/main" val="3723324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3595D-A8D6-0F4E-96D5-5B357C9F0AF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155D39B-1D8A-5841-AB6A-455372236F49}"/>
              </a:ext>
            </a:extLst>
          </p:cNvPr>
          <p:cNvPicPr>
            <a:picLocks noGrp="1" noChangeAspect="1"/>
          </p:cNvPicPr>
          <p:nvPr>
            <p:ph idx="1"/>
          </p:nvPr>
        </p:nvPicPr>
        <p:blipFill>
          <a:blip r:embed="rId2"/>
          <a:stretch>
            <a:fillRect/>
          </a:stretch>
        </p:blipFill>
        <p:spPr>
          <a:xfrm>
            <a:off x="772510" y="0"/>
            <a:ext cx="10357945" cy="6853512"/>
          </a:xfrm>
        </p:spPr>
      </p:pic>
    </p:spTree>
    <p:extLst>
      <p:ext uri="{BB962C8B-B14F-4D97-AF65-F5344CB8AC3E}">
        <p14:creationId xmlns:p14="http://schemas.microsoft.com/office/powerpoint/2010/main" val="3390732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1FCB-6890-C047-B6C0-A7F2D012287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2CC7386-BC41-204C-B9E3-0FFB2124ADEC}"/>
              </a:ext>
            </a:extLst>
          </p:cNvPr>
          <p:cNvPicPr>
            <a:picLocks noGrp="1" noChangeAspect="1"/>
          </p:cNvPicPr>
          <p:nvPr>
            <p:ph idx="1"/>
          </p:nvPr>
        </p:nvPicPr>
        <p:blipFill>
          <a:blip r:embed="rId2"/>
          <a:stretch>
            <a:fillRect/>
          </a:stretch>
        </p:blipFill>
        <p:spPr>
          <a:xfrm>
            <a:off x="646386" y="0"/>
            <a:ext cx="10342179" cy="6858000"/>
          </a:xfrm>
        </p:spPr>
      </p:pic>
    </p:spTree>
    <p:extLst>
      <p:ext uri="{BB962C8B-B14F-4D97-AF65-F5344CB8AC3E}">
        <p14:creationId xmlns:p14="http://schemas.microsoft.com/office/powerpoint/2010/main" val="2934862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4CA5-E891-FE44-A18E-9C961AE539DB}"/>
              </a:ext>
            </a:extLst>
          </p:cNvPr>
          <p:cNvSpPr>
            <a:spLocks noGrp="1"/>
          </p:cNvSpPr>
          <p:nvPr>
            <p:ph type="title"/>
          </p:nvPr>
        </p:nvSpPr>
        <p:spPr/>
        <p:txBody>
          <a:bodyPr/>
          <a:lstStyle/>
          <a:p>
            <a:r>
              <a:rPr lang="en-US" b="1" dirty="0"/>
              <a:t>Sources</a:t>
            </a:r>
          </a:p>
        </p:txBody>
      </p:sp>
      <p:sp>
        <p:nvSpPr>
          <p:cNvPr id="3" name="Content Placeholder 2">
            <a:extLst>
              <a:ext uri="{FF2B5EF4-FFF2-40B4-BE49-F238E27FC236}">
                <a16:creationId xmlns:a16="http://schemas.microsoft.com/office/drawing/2014/main" id="{A9641031-7B47-594A-87D7-C8EF21F70781}"/>
              </a:ext>
            </a:extLst>
          </p:cNvPr>
          <p:cNvSpPr>
            <a:spLocks noGrp="1"/>
          </p:cNvSpPr>
          <p:nvPr>
            <p:ph idx="1"/>
          </p:nvPr>
        </p:nvSpPr>
        <p:spPr/>
        <p:txBody>
          <a:bodyPr/>
          <a:lstStyle/>
          <a:p>
            <a:r>
              <a:rPr lang="en-US" dirty="0">
                <a:hlinkClick r:id="rId2"/>
              </a:rPr>
              <a:t>https://www.ducksters.com/history/us_government/two-party_system.php</a:t>
            </a:r>
            <a:endParaRPr lang="en-US" dirty="0"/>
          </a:p>
          <a:p>
            <a:r>
              <a:rPr lang="en-US" dirty="0">
                <a:hlinkClick r:id="rId3"/>
              </a:rPr>
              <a:t>http://www.scholastic.com/browse/article.jsp?id=4706</a:t>
            </a:r>
            <a:endParaRPr lang="en-US" dirty="0"/>
          </a:p>
          <a:p>
            <a:r>
              <a:rPr lang="en-US" dirty="0">
                <a:hlinkClick r:id="rId4"/>
              </a:rPr>
              <a:t>https://www.usa.gov/branches-of-government</a:t>
            </a:r>
            <a:endParaRPr lang="en-US" dirty="0"/>
          </a:p>
          <a:p>
            <a:r>
              <a:rPr lang="en-US" dirty="0">
                <a:hlinkClick r:id="rId5"/>
              </a:rPr>
              <a:t>https://www.bbc.co.uk/newsround/37848449</a:t>
            </a:r>
            <a:endParaRPr lang="en-US" dirty="0"/>
          </a:p>
          <a:p>
            <a:r>
              <a:rPr lang="en-US" dirty="0">
                <a:hlinkClick r:id="rId6"/>
              </a:rPr>
              <a:t>https://www.abc.net.au/news/2016-09-27/us-electoral-college-explainer/7787472</a:t>
            </a:r>
            <a:endParaRPr lang="en-US" dirty="0"/>
          </a:p>
          <a:p>
            <a:r>
              <a:rPr lang="en-US" dirty="0">
                <a:hlinkClick r:id="rId7"/>
              </a:rPr>
              <a:t>https://www.rte.ie/news/special-reports/2016/1018/824930-uselectionelectoralcollege/</a:t>
            </a:r>
            <a:endParaRPr lang="en-US" dirty="0"/>
          </a:p>
          <a:p>
            <a:pPr marL="0" indent="0">
              <a:buNone/>
            </a:pPr>
            <a:endParaRPr lang="en-US" dirty="0"/>
          </a:p>
        </p:txBody>
      </p:sp>
    </p:spTree>
    <p:extLst>
      <p:ext uri="{BB962C8B-B14F-4D97-AF65-F5344CB8AC3E}">
        <p14:creationId xmlns:p14="http://schemas.microsoft.com/office/powerpoint/2010/main" val="428884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B5AB-1EF7-8C48-A86E-B6997C1A7119}"/>
              </a:ext>
            </a:extLst>
          </p:cNvPr>
          <p:cNvSpPr>
            <a:spLocks noGrp="1"/>
          </p:cNvSpPr>
          <p:nvPr>
            <p:ph type="title"/>
          </p:nvPr>
        </p:nvSpPr>
        <p:spPr/>
        <p:txBody>
          <a:bodyPr/>
          <a:lstStyle/>
          <a:p>
            <a:r>
              <a:rPr lang="en-US" b="1" dirty="0"/>
              <a:t>Republicans</a:t>
            </a:r>
          </a:p>
        </p:txBody>
      </p:sp>
      <p:sp>
        <p:nvSpPr>
          <p:cNvPr id="3" name="Content Placeholder 2">
            <a:extLst>
              <a:ext uri="{FF2B5EF4-FFF2-40B4-BE49-F238E27FC236}">
                <a16:creationId xmlns:a16="http://schemas.microsoft.com/office/drawing/2014/main" id="{E5B3C06B-66E3-7F47-90A8-2FDEA83028B2}"/>
              </a:ext>
            </a:extLst>
          </p:cNvPr>
          <p:cNvSpPr>
            <a:spLocks noGrp="1"/>
          </p:cNvSpPr>
          <p:nvPr>
            <p:ph idx="1"/>
          </p:nvPr>
        </p:nvSpPr>
        <p:spPr/>
        <p:txBody>
          <a:bodyPr/>
          <a:lstStyle/>
          <a:p>
            <a:r>
              <a:rPr lang="en-US" dirty="0"/>
              <a:t>The Republican Party was founded in 1854 by anti-slavery activists. It is generally associated with smaller government and lower taxes. Members of the Republican Party are often referred to as "conservatives." The symbol of the Republican Party is the elephant.</a:t>
            </a:r>
          </a:p>
        </p:txBody>
      </p:sp>
      <p:pic>
        <p:nvPicPr>
          <p:cNvPr id="5" name="Picture 4">
            <a:extLst>
              <a:ext uri="{FF2B5EF4-FFF2-40B4-BE49-F238E27FC236}">
                <a16:creationId xmlns:a16="http://schemas.microsoft.com/office/drawing/2014/main" id="{F864A2D5-58A9-3443-BB29-9EDF8335C91F}"/>
              </a:ext>
            </a:extLst>
          </p:cNvPr>
          <p:cNvPicPr>
            <a:picLocks noChangeAspect="1"/>
          </p:cNvPicPr>
          <p:nvPr/>
        </p:nvPicPr>
        <p:blipFill>
          <a:blip r:embed="rId2"/>
          <a:stretch>
            <a:fillRect/>
          </a:stretch>
        </p:blipFill>
        <p:spPr>
          <a:xfrm>
            <a:off x="10123357" y="0"/>
            <a:ext cx="2068643" cy="2068643"/>
          </a:xfrm>
          <a:prstGeom prst="rect">
            <a:avLst/>
          </a:prstGeom>
        </p:spPr>
      </p:pic>
    </p:spTree>
    <p:extLst>
      <p:ext uri="{BB962C8B-B14F-4D97-AF65-F5344CB8AC3E}">
        <p14:creationId xmlns:p14="http://schemas.microsoft.com/office/powerpoint/2010/main" val="263322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8C94-54F9-4341-8954-CC17E5832E83}"/>
              </a:ext>
            </a:extLst>
          </p:cNvPr>
          <p:cNvSpPr>
            <a:spLocks noGrp="1"/>
          </p:cNvSpPr>
          <p:nvPr>
            <p:ph type="title"/>
          </p:nvPr>
        </p:nvSpPr>
        <p:spPr/>
        <p:txBody>
          <a:bodyPr/>
          <a:lstStyle/>
          <a:p>
            <a:r>
              <a:rPr lang="en-US" b="1" dirty="0"/>
              <a:t>Republicans </a:t>
            </a:r>
            <a:r>
              <a:rPr lang="en-US" b="1" dirty="0" err="1"/>
              <a:t>cont</a:t>
            </a:r>
            <a:r>
              <a:rPr lang="en-US" b="1" dirty="0"/>
              <a:t>…</a:t>
            </a:r>
          </a:p>
        </p:txBody>
      </p:sp>
      <p:sp>
        <p:nvSpPr>
          <p:cNvPr id="3" name="Content Placeholder 2">
            <a:extLst>
              <a:ext uri="{FF2B5EF4-FFF2-40B4-BE49-F238E27FC236}">
                <a16:creationId xmlns:a16="http://schemas.microsoft.com/office/drawing/2014/main" id="{93126C16-F7C6-264D-A7A8-21C0E53C757F}"/>
              </a:ext>
            </a:extLst>
          </p:cNvPr>
          <p:cNvSpPr>
            <a:spLocks noGrp="1"/>
          </p:cNvSpPr>
          <p:nvPr>
            <p:ph idx="1"/>
          </p:nvPr>
        </p:nvSpPr>
        <p:spPr/>
        <p:txBody>
          <a:bodyPr/>
          <a:lstStyle/>
          <a:p>
            <a:r>
              <a:rPr lang="en-US" dirty="0"/>
              <a:t>In general, Republicans tend to take a more conservative stand on issues. They believe that the federal government should not play a big role in people's lives. </a:t>
            </a:r>
          </a:p>
          <a:p>
            <a:r>
              <a:rPr lang="en-US" dirty="0"/>
              <a:t>Most Republicans favor lower taxes and less government spending on social programs. They believe in less government intervention in business and the economy.</a:t>
            </a:r>
          </a:p>
        </p:txBody>
      </p:sp>
    </p:spTree>
    <p:extLst>
      <p:ext uri="{BB962C8B-B14F-4D97-AF65-F5344CB8AC3E}">
        <p14:creationId xmlns:p14="http://schemas.microsoft.com/office/powerpoint/2010/main" val="81086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793D-15C5-3041-8FBF-A8E5E3D7B036}"/>
              </a:ext>
            </a:extLst>
          </p:cNvPr>
          <p:cNvSpPr>
            <a:spLocks noGrp="1"/>
          </p:cNvSpPr>
          <p:nvPr>
            <p:ph type="title"/>
          </p:nvPr>
        </p:nvSpPr>
        <p:spPr/>
        <p:txBody>
          <a:bodyPr/>
          <a:lstStyle/>
          <a:p>
            <a:r>
              <a:rPr lang="en-US" b="1" dirty="0"/>
              <a:t>Democrats</a:t>
            </a:r>
          </a:p>
        </p:txBody>
      </p:sp>
      <p:sp>
        <p:nvSpPr>
          <p:cNvPr id="3" name="Content Placeholder 2">
            <a:extLst>
              <a:ext uri="{FF2B5EF4-FFF2-40B4-BE49-F238E27FC236}">
                <a16:creationId xmlns:a16="http://schemas.microsoft.com/office/drawing/2014/main" id="{0655A303-154A-894E-BD4E-4E7B4B35AEE3}"/>
              </a:ext>
            </a:extLst>
          </p:cNvPr>
          <p:cNvSpPr>
            <a:spLocks noGrp="1"/>
          </p:cNvSpPr>
          <p:nvPr>
            <p:ph idx="1"/>
          </p:nvPr>
        </p:nvSpPr>
        <p:spPr/>
        <p:txBody>
          <a:bodyPr/>
          <a:lstStyle/>
          <a:p>
            <a:r>
              <a:rPr lang="en-US" dirty="0"/>
              <a:t>The Democratic Party was founded in 1828. It is generally associated with larger government programs and higher taxes. Members of the Democratic Party are often referred to as "liberals" or "progressives." The symbol of the Democratic Party is the donkey. </a:t>
            </a:r>
          </a:p>
        </p:txBody>
      </p:sp>
      <p:pic>
        <p:nvPicPr>
          <p:cNvPr id="5" name="Picture 4">
            <a:extLst>
              <a:ext uri="{FF2B5EF4-FFF2-40B4-BE49-F238E27FC236}">
                <a16:creationId xmlns:a16="http://schemas.microsoft.com/office/drawing/2014/main" id="{1CCF1FBA-3D19-B24C-9BBF-91FEA2AC77AB}"/>
              </a:ext>
            </a:extLst>
          </p:cNvPr>
          <p:cNvPicPr>
            <a:picLocks noChangeAspect="1"/>
          </p:cNvPicPr>
          <p:nvPr/>
        </p:nvPicPr>
        <p:blipFill>
          <a:blip r:embed="rId2"/>
          <a:stretch>
            <a:fillRect/>
          </a:stretch>
        </p:blipFill>
        <p:spPr>
          <a:xfrm>
            <a:off x="10390675" y="0"/>
            <a:ext cx="1801325" cy="1730531"/>
          </a:xfrm>
          <a:prstGeom prst="rect">
            <a:avLst/>
          </a:prstGeom>
        </p:spPr>
      </p:pic>
    </p:spTree>
    <p:extLst>
      <p:ext uri="{BB962C8B-B14F-4D97-AF65-F5344CB8AC3E}">
        <p14:creationId xmlns:p14="http://schemas.microsoft.com/office/powerpoint/2010/main" val="130435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29A9-081F-2543-AF4C-7D40D9A15BA1}"/>
              </a:ext>
            </a:extLst>
          </p:cNvPr>
          <p:cNvSpPr>
            <a:spLocks noGrp="1"/>
          </p:cNvSpPr>
          <p:nvPr>
            <p:ph type="title"/>
          </p:nvPr>
        </p:nvSpPr>
        <p:spPr/>
        <p:txBody>
          <a:bodyPr/>
          <a:lstStyle/>
          <a:p>
            <a:r>
              <a:rPr lang="en-US" b="1" dirty="0"/>
              <a:t>Democrats </a:t>
            </a:r>
            <a:r>
              <a:rPr lang="en-US" b="1" dirty="0" err="1"/>
              <a:t>cont</a:t>
            </a:r>
            <a:r>
              <a:rPr lang="en-US" b="1" dirty="0"/>
              <a:t>…</a:t>
            </a:r>
          </a:p>
        </p:txBody>
      </p:sp>
      <p:sp>
        <p:nvSpPr>
          <p:cNvPr id="3" name="Content Placeholder 2">
            <a:extLst>
              <a:ext uri="{FF2B5EF4-FFF2-40B4-BE49-F238E27FC236}">
                <a16:creationId xmlns:a16="http://schemas.microsoft.com/office/drawing/2014/main" id="{D822E387-3521-9F48-9964-E549C467FD5C}"/>
              </a:ext>
            </a:extLst>
          </p:cNvPr>
          <p:cNvSpPr>
            <a:spLocks noGrp="1"/>
          </p:cNvSpPr>
          <p:nvPr>
            <p:ph idx="1"/>
          </p:nvPr>
        </p:nvSpPr>
        <p:spPr/>
        <p:txBody>
          <a:bodyPr/>
          <a:lstStyle/>
          <a:p>
            <a:r>
              <a:rPr lang="en-US" dirty="0"/>
              <a:t>Democrats are sometimes referred to as "the Party of the People," attracting immigrants, blue-collar workers, women, and minorities. </a:t>
            </a:r>
          </a:p>
          <a:p>
            <a:r>
              <a:rPr lang="en-US" dirty="0"/>
              <a:t>Democrats tend to take a more liberal stand on important issues. They believe that the federal government should take a more active role in people's lives, particularly those who are in need.</a:t>
            </a:r>
          </a:p>
          <a:p>
            <a:r>
              <a:rPr lang="en-US" dirty="0"/>
              <a:t>For example: Franklin D. Roosevelt's presidency (1933–1945). To pull the U.S. out of an economic depression, Roosevelt started government programs to create jobs.</a:t>
            </a:r>
          </a:p>
          <a:p>
            <a:endParaRPr lang="en-US" dirty="0"/>
          </a:p>
        </p:txBody>
      </p:sp>
    </p:spTree>
    <p:extLst>
      <p:ext uri="{BB962C8B-B14F-4D97-AF65-F5344CB8AC3E}">
        <p14:creationId xmlns:p14="http://schemas.microsoft.com/office/powerpoint/2010/main" val="358305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8DDA-F9EC-2647-9FD9-FD043CB92ABF}"/>
              </a:ext>
            </a:extLst>
          </p:cNvPr>
          <p:cNvSpPr>
            <a:spLocks noGrp="1"/>
          </p:cNvSpPr>
          <p:nvPr>
            <p:ph type="title"/>
          </p:nvPr>
        </p:nvSpPr>
        <p:spPr/>
        <p:txBody>
          <a:bodyPr/>
          <a:lstStyle/>
          <a:p>
            <a:r>
              <a:rPr lang="en-US" b="1" dirty="0"/>
              <a:t>Why an Elephant?</a:t>
            </a:r>
          </a:p>
        </p:txBody>
      </p:sp>
      <p:sp>
        <p:nvSpPr>
          <p:cNvPr id="3" name="Content Placeholder 2">
            <a:extLst>
              <a:ext uri="{FF2B5EF4-FFF2-40B4-BE49-F238E27FC236}">
                <a16:creationId xmlns:a16="http://schemas.microsoft.com/office/drawing/2014/main" id="{B7BFDA82-69FD-864F-949F-DBB0FC78559E}"/>
              </a:ext>
            </a:extLst>
          </p:cNvPr>
          <p:cNvSpPr>
            <a:spLocks noGrp="1"/>
          </p:cNvSpPr>
          <p:nvPr>
            <p:ph idx="1"/>
          </p:nvPr>
        </p:nvSpPr>
        <p:spPr/>
        <p:txBody>
          <a:bodyPr/>
          <a:lstStyle/>
          <a:p>
            <a:r>
              <a:rPr lang="en-US" dirty="0"/>
              <a:t>In a cartoon that appeared in </a:t>
            </a:r>
            <a:r>
              <a:rPr lang="en-US" i="1" dirty="0"/>
              <a:t>Harper's Weekly</a:t>
            </a:r>
            <a:r>
              <a:rPr lang="en-US" dirty="0"/>
              <a:t> in 1874, the cartoonist Thomas Nast drew a donkey clothed in lion's skin, scaring away all the animals at the zoo. They saw the elephant as a symbol of strength. </a:t>
            </a:r>
          </a:p>
        </p:txBody>
      </p:sp>
    </p:spTree>
    <p:extLst>
      <p:ext uri="{BB962C8B-B14F-4D97-AF65-F5344CB8AC3E}">
        <p14:creationId xmlns:p14="http://schemas.microsoft.com/office/powerpoint/2010/main" val="1869434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68D1-E26F-DC4D-91C0-1DFA9398A60F}"/>
              </a:ext>
            </a:extLst>
          </p:cNvPr>
          <p:cNvSpPr>
            <a:spLocks noGrp="1"/>
          </p:cNvSpPr>
          <p:nvPr>
            <p:ph type="title"/>
          </p:nvPr>
        </p:nvSpPr>
        <p:spPr/>
        <p:txBody>
          <a:bodyPr/>
          <a:lstStyle/>
          <a:p>
            <a:r>
              <a:rPr lang="en-US" b="1" dirty="0"/>
              <a:t>Why a Donkey?</a:t>
            </a:r>
          </a:p>
        </p:txBody>
      </p:sp>
      <p:sp>
        <p:nvSpPr>
          <p:cNvPr id="3" name="Content Placeholder 2">
            <a:extLst>
              <a:ext uri="{FF2B5EF4-FFF2-40B4-BE49-F238E27FC236}">
                <a16:creationId xmlns:a16="http://schemas.microsoft.com/office/drawing/2014/main" id="{220194E5-62E8-8C4A-A582-861561D87C77}"/>
              </a:ext>
            </a:extLst>
          </p:cNvPr>
          <p:cNvSpPr>
            <a:spLocks noGrp="1"/>
          </p:cNvSpPr>
          <p:nvPr>
            <p:ph idx="1"/>
          </p:nvPr>
        </p:nvSpPr>
        <p:spPr/>
        <p:txBody>
          <a:bodyPr/>
          <a:lstStyle/>
          <a:p>
            <a:r>
              <a:rPr lang="en-US" dirty="0"/>
              <a:t>It was first associated with Democrat Andrew Jackson's 1828 presidential campaign. </a:t>
            </a:r>
          </a:p>
          <a:p>
            <a:r>
              <a:rPr lang="en-US" dirty="0"/>
              <a:t>His opponents called him a jackass (a donkey), and Jackson decided to use the image of the strong-willed animal on his campaign posters. </a:t>
            </a:r>
          </a:p>
          <a:p>
            <a:r>
              <a:rPr lang="en-US" dirty="0"/>
              <a:t>Later a cartoonist named Thomas Nast used the Democratic donkey in newspaper cartoons and made the symbol famous.</a:t>
            </a:r>
          </a:p>
        </p:txBody>
      </p:sp>
    </p:spTree>
    <p:extLst>
      <p:ext uri="{BB962C8B-B14F-4D97-AF65-F5344CB8AC3E}">
        <p14:creationId xmlns:p14="http://schemas.microsoft.com/office/powerpoint/2010/main" val="3644358565"/>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1191</TotalTime>
  <Words>1390</Words>
  <Application>Microsoft Macintosh PowerPoint</Application>
  <PresentationFormat>Widescreen</PresentationFormat>
  <Paragraphs>76</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 Light</vt:lpstr>
      <vt:lpstr>Rockwell</vt:lpstr>
      <vt:lpstr>Wingdings</vt:lpstr>
      <vt:lpstr>Atlas</vt:lpstr>
      <vt:lpstr>U.S. Political Parties and the System of Government </vt:lpstr>
      <vt:lpstr>What are political parties?</vt:lpstr>
      <vt:lpstr>Elections in a Two-Party System </vt:lpstr>
      <vt:lpstr>Republicans</vt:lpstr>
      <vt:lpstr>Republicans cont…</vt:lpstr>
      <vt:lpstr>Democrats</vt:lpstr>
      <vt:lpstr>Democrats cont…</vt:lpstr>
      <vt:lpstr>Why an Elephant?</vt:lpstr>
      <vt:lpstr>Why a Donkey?</vt:lpstr>
      <vt:lpstr>2016 Electoral Vote</vt:lpstr>
      <vt:lpstr>PowerPoint Presentation</vt:lpstr>
      <vt:lpstr>PowerPoint Presentation</vt:lpstr>
      <vt:lpstr>Other Parties</vt:lpstr>
      <vt:lpstr>Advantages and Disadvantages </vt:lpstr>
      <vt:lpstr>Left-Wing or Right-Wing?</vt:lpstr>
      <vt:lpstr>PowerPoint Presentation</vt:lpstr>
      <vt:lpstr>The Legislative Branch </vt:lpstr>
      <vt:lpstr>The Legislative Branch cont…</vt:lpstr>
      <vt:lpstr>The Executive Branch</vt:lpstr>
      <vt:lpstr>The Executive Branch cont…</vt:lpstr>
      <vt:lpstr>The Electoral College Explained!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Judicial Branch</vt:lpstr>
      <vt:lpstr>The Judicial Branch cont…</vt:lpstr>
      <vt:lpstr>PowerPoint Presentation</vt:lpstr>
      <vt:lpstr>PowerPoint Presentation</vt:lpstr>
      <vt:lpstr>Sources</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Political Parties and the System of Government </dc:title>
  <dc:creator>Oumama Kabli</dc:creator>
  <cp:lastModifiedBy>Oumama Kabli</cp:lastModifiedBy>
  <cp:revision>31</cp:revision>
  <dcterms:created xsi:type="dcterms:W3CDTF">2018-11-04T16:23:40Z</dcterms:created>
  <dcterms:modified xsi:type="dcterms:W3CDTF">2018-11-11T19:12:44Z</dcterms:modified>
</cp:coreProperties>
</file>