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0" r:id="rId2"/>
    <p:sldId id="256" r:id="rId3"/>
    <p:sldId id="258" r:id="rId4"/>
    <p:sldId id="259" r:id="rId5"/>
    <p:sldId id="262" r:id="rId6"/>
    <p:sldId id="263"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6" r:id="rId40"/>
    <p:sldId id="297" r:id="rId41"/>
    <p:sldId id="298" r:id="rId42"/>
    <p:sldId id="299" r:id="rId43"/>
    <p:sldId id="300" r:id="rId44"/>
    <p:sldId id="301" r:id="rId45"/>
    <p:sldId id="302" r:id="rId46"/>
    <p:sldId id="303" r:id="rId47"/>
    <p:sldId id="304" r:id="rId48"/>
    <p:sldId id="306" r:id="rId49"/>
    <p:sldId id="307" r:id="rId50"/>
    <p:sldId id="308" r:id="rId51"/>
    <p:sldId id="309" r:id="rId52"/>
    <p:sldId id="310" r:id="rId53"/>
    <p:sldId id="311" r:id="rId54"/>
    <p:sldId id="312" r:id="rId55"/>
    <p:sldId id="293" r:id="rId56"/>
    <p:sldId id="294"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8" r:id="rId82"/>
    <p:sldId id="339"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65"/>
    <p:restoredTop sz="94718"/>
  </p:normalViewPr>
  <p:slideViewPr>
    <p:cSldViewPr snapToGrid="0" snapToObjects="1">
      <p:cViewPr>
        <p:scale>
          <a:sx n="100" d="100"/>
          <a:sy n="100" d="100"/>
        </p:scale>
        <p:origin x="608"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slide" Target="slide45.xml"/><Relationship Id="rId18" Type="http://schemas.openxmlformats.org/officeDocument/2006/relationships/slide" Target="slide17.xml"/><Relationship Id="rId26" Type="http://schemas.openxmlformats.org/officeDocument/2006/relationships/slide" Target="slide19.xml"/><Relationship Id="rId39" Type="http://schemas.openxmlformats.org/officeDocument/2006/relationships/slide" Target="slide71.xml"/><Relationship Id="rId21" Type="http://schemas.openxmlformats.org/officeDocument/2006/relationships/slide" Target="slide47.xml"/><Relationship Id="rId34" Type="http://schemas.openxmlformats.org/officeDocument/2006/relationships/slide" Target="slide21.xml"/><Relationship Id="rId7" Type="http://schemas.openxmlformats.org/officeDocument/2006/relationships/slide" Target="slide63.xml"/><Relationship Id="rId12" Type="http://schemas.openxmlformats.org/officeDocument/2006/relationships/slide" Target="slide35.xml"/><Relationship Id="rId17" Type="http://schemas.openxmlformats.org/officeDocument/2006/relationships/slide" Target="slide7.xml"/><Relationship Id="rId25" Type="http://schemas.openxmlformats.org/officeDocument/2006/relationships/slide" Target="slide9.xml"/><Relationship Id="rId33" Type="http://schemas.openxmlformats.org/officeDocument/2006/relationships/slide" Target="slide11.xml"/><Relationship Id="rId38" Type="http://schemas.openxmlformats.org/officeDocument/2006/relationships/slide" Target="slide61.xml"/><Relationship Id="rId2" Type="http://schemas.openxmlformats.org/officeDocument/2006/relationships/slide" Target="slide13.xml"/><Relationship Id="rId16" Type="http://schemas.openxmlformats.org/officeDocument/2006/relationships/slide" Target="slide75.xml"/><Relationship Id="rId20" Type="http://schemas.openxmlformats.org/officeDocument/2006/relationships/slide" Target="slide37.xml"/><Relationship Id="rId29"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slide" Target="slide53.xml"/><Relationship Id="rId11" Type="http://schemas.openxmlformats.org/officeDocument/2006/relationships/slide" Target="slide25.xml"/><Relationship Id="rId24" Type="http://schemas.openxmlformats.org/officeDocument/2006/relationships/slide" Target="slide77.xml"/><Relationship Id="rId32" Type="http://schemas.openxmlformats.org/officeDocument/2006/relationships/slide" Target="slide79.xml"/><Relationship Id="rId37" Type="http://schemas.openxmlformats.org/officeDocument/2006/relationships/slide" Target="slide51.xml"/><Relationship Id="rId40" Type="http://schemas.openxmlformats.org/officeDocument/2006/relationships/slide" Target="slide81.xml"/><Relationship Id="rId5" Type="http://schemas.openxmlformats.org/officeDocument/2006/relationships/slide" Target="slide43.xml"/><Relationship Id="rId15" Type="http://schemas.openxmlformats.org/officeDocument/2006/relationships/slide" Target="slide65.xml"/><Relationship Id="rId23" Type="http://schemas.openxmlformats.org/officeDocument/2006/relationships/slide" Target="slide67.xml"/><Relationship Id="rId28" Type="http://schemas.openxmlformats.org/officeDocument/2006/relationships/slide" Target="slide39.xml"/><Relationship Id="rId36" Type="http://schemas.openxmlformats.org/officeDocument/2006/relationships/slide" Target="slide41.xml"/><Relationship Id="rId10" Type="http://schemas.openxmlformats.org/officeDocument/2006/relationships/slide" Target="slide15.xml"/><Relationship Id="rId19" Type="http://schemas.openxmlformats.org/officeDocument/2006/relationships/slide" Target="slide27.xml"/><Relationship Id="rId31" Type="http://schemas.openxmlformats.org/officeDocument/2006/relationships/slide" Target="slide69.xml"/><Relationship Id="rId4" Type="http://schemas.openxmlformats.org/officeDocument/2006/relationships/slide" Target="slide33.xml"/><Relationship Id="rId9" Type="http://schemas.openxmlformats.org/officeDocument/2006/relationships/slide" Target="slide5.xml"/><Relationship Id="rId14" Type="http://schemas.openxmlformats.org/officeDocument/2006/relationships/slide" Target="slide55.xml"/><Relationship Id="rId22" Type="http://schemas.openxmlformats.org/officeDocument/2006/relationships/slide" Target="slide57.xml"/><Relationship Id="rId27" Type="http://schemas.openxmlformats.org/officeDocument/2006/relationships/slide" Target="slide29.xml"/><Relationship Id="rId30" Type="http://schemas.openxmlformats.org/officeDocument/2006/relationships/slide" Target="slide59.xml"/><Relationship Id="rId35" Type="http://schemas.openxmlformats.org/officeDocument/2006/relationships/slide" Target="slide31.xml"/><Relationship Id="rId8" Type="http://schemas.openxmlformats.org/officeDocument/2006/relationships/slide" Target="slide73.xml"/><Relationship Id="rId3"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A9C8F-7C53-D844-B3DA-3B31A31E356C}"/>
              </a:ext>
            </a:extLst>
          </p:cNvPr>
          <p:cNvSpPr>
            <a:spLocks noGrp="1"/>
          </p:cNvSpPr>
          <p:nvPr>
            <p:ph type="ctrTitle"/>
          </p:nvPr>
        </p:nvSpPr>
        <p:spPr>
          <a:xfrm>
            <a:off x="1876423" y="444499"/>
            <a:ext cx="8791575" cy="1494631"/>
          </a:xfrm>
        </p:spPr>
        <p:txBody>
          <a:bodyPr/>
          <a:lstStyle/>
          <a:p>
            <a:pPr algn="ctr"/>
            <a:r>
              <a:rPr lang="en-US" dirty="0">
                <a:solidFill>
                  <a:schemeClr val="bg1"/>
                </a:solidFill>
              </a:rPr>
              <a:t>U.S Culture &amp; Society Exam Review</a:t>
            </a:r>
          </a:p>
        </p:txBody>
      </p:sp>
      <p:sp>
        <p:nvSpPr>
          <p:cNvPr id="3" name="Subtitle 2">
            <a:extLst>
              <a:ext uri="{FF2B5EF4-FFF2-40B4-BE49-F238E27FC236}">
                <a16:creationId xmlns:a16="http://schemas.microsoft.com/office/drawing/2014/main" id="{5E4ACFE6-0141-B646-8061-67F624A2F92C}"/>
              </a:ext>
            </a:extLst>
          </p:cNvPr>
          <p:cNvSpPr>
            <a:spLocks noGrp="1"/>
          </p:cNvSpPr>
          <p:nvPr>
            <p:ph type="subTitle" idx="1"/>
          </p:nvPr>
        </p:nvSpPr>
        <p:spPr>
          <a:xfrm>
            <a:off x="1876423" y="5706268"/>
            <a:ext cx="8791575" cy="1655762"/>
          </a:xfrm>
        </p:spPr>
        <p:txBody>
          <a:bodyPr/>
          <a:lstStyle/>
          <a:p>
            <a:pPr algn="ctr"/>
            <a:r>
              <a:rPr lang="en-US" dirty="0"/>
              <a:t>Professor </a:t>
            </a:r>
            <a:r>
              <a:rPr lang="en-US" dirty="0" err="1"/>
              <a:t>Oumama</a:t>
            </a:r>
            <a:r>
              <a:rPr lang="en-US" dirty="0"/>
              <a:t> </a:t>
            </a:r>
            <a:r>
              <a:rPr lang="en-US" dirty="0" err="1"/>
              <a:t>Kabli</a:t>
            </a:r>
            <a:endParaRPr lang="en-US" dirty="0"/>
          </a:p>
          <a:p>
            <a:pPr algn="ctr"/>
            <a:r>
              <a:rPr lang="en-US" dirty="0"/>
              <a:t>December 3, 2018</a:t>
            </a:r>
          </a:p>
        </p:txBody>
      </p:sp>
      <p:pic>
        <p:nvPicPr>
          <p:cNvPr id="5" name="Picture 4">
            <a:extLst>
              <a:ext uri="{FF2B5EF4-FFF2-40B4-BE49-F238E27FC236}">
                <a16:creationId xmlns:a16="http://schemas.microsoft.com/office/drawing/2014/main" id="{92F04E5C-AFC8-5547-AA78-6619A2BC40AF}"/>
              </a:ext>
            </a:extLst>
          </p:cNvPr>
          <p:cNvPicPr>
            <a:picLocks noChangeAspect="1"/>
          </p:cNvPicPr>
          <p:nvPr/>
        </p:nvPicPr>
        <p:blipFill>
          <a:blip r:embed="rId2"/>
          <a:stretch>
            <a:fillRect/>
          </a:stretch>
        </p:blipFill>
        <p:spPr>
          <a:xfrm>
            <a:off x="1624010" y="1939130"/>
            <a:ext cx="9564690" cy="3759200"/>
          </a:xfrm>
          <a:prstGeom prst="rect">
            <a:avLst/>
          </a:prstGeom>
        </p:spPr>
      </p:pic>
    </p:spTree>
    <p:extLst>
      <p:ext uri="{BB962C8B-B14F-4D97-AF65-F5344CB8AC3E}">
        <p14:creationId xmlns:p14="http://schemas.microsoft.com/office/powerpoint/2010/main" val="344776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$40 </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830694" y="1887981"/>
            <a:ext cx="3621973" cy="3502727"/>
          </a:xfrm>
        </p:spPr>
        <p:txBody>
          <a:bodyPr>
            <a:normAutofit/>
          </a:bodyPr>
          <a:lstStyle/>
          <a:p>
            <a:pPr marL="0" indent="0" fontAlgn="t">
              <a:buNone/>
            </a:pPr>
            <a:r>
              <a:rPr lang="en-US" sz="2600" b="1" u="sng" dirty="0"/>
              <a:t>New England Colonies</a:t>
            </a:r>
            <a:endParaRPr lang="en-US" sz="2600" u="sng" dirty="0"/>
          </a:p>
          <a:p>
            <a:pPr marL="0" indent="0" fontAlgn="t">
              <a:buNone/>
            </a:pPr>
            <a:r>
              <a:rPr lang="en-US" sz="2600" dirty="0"/>
              <a:t>Connecticut</a:t>
            </a:r>
          </a:p>
          <a:p>
            <a:pPr marL="0" indent="0" fontAlgn="t">
              <a:buNone/>
            </a:pPr>
            <a:r>
              <a:rPr lang="en-US" sz="2600" dirty="0"/>
              <a:t>Massachusetts</a:t>
            </a:r>
          </a:p>
          <a:p>
            <a:pPr marL="0" indent="0" fontAlgn="t">
              <a:buNone/>
            </a:pPr>
            <a:r>
              <a:rPr lang="en-US" sz="2600" dirty="0"/>
              <a:t>New Hampshire</a:t>
            </a:r>
          </a:p>
          <a:p>
            <a:pPr marL="0" indent="0" fontAlgn="t">
              <a:buNone/>
            </a:pPr>
            <a:r>
              <a:rPr lang="en-US" sz="2600" dirty="0"/>
              <a:t>Rhode Island</a:t>
            </a:r>
          </a:p>
          <a:p>
            <a:pPr marL="0" indent="0" fontAlgn="t">
              <a:buNone/>
            </a:pPr>
            <a:endParaRPr lang="en-US" sz="5600" b="1" dirty="0"/>
          </a:p>
          <a:p>
            <a:endParaRPr lang="en-US" dirty="0"/>
          </a:p>
        </p:txBody>
      </p:sp>
      <p:sp>
        <p:nvSpPr>
          <p:cNvPr id="4" name="TextBox 3">
            <a:extLst>
              <a:ext uri="{FF2B5EF4-FFF2-40B4-BE49-F238E27FC236}">
                <a16:creationId xmlns:a16="http://schemas.microsoft.com/office/drawing/2014/main" id="{CD7474A9-FBB9-3F4E-97F8-75EF41AAB5A5}"/>
              </a:ext>
            </a:extLst>
          </p:cNvPr>
          <p:cNvSpPr txBox="1"/>
          <p:nvPr/>
        </p:nvSpPr>
        <p:spPr>
          <a:xfrm>
            <a:off x="5327581" y="1983673"/>
            <a:ext cx="2422458" cy="3970318"/>
          </a:xfrm>
          <a:prstGeom prst="rect">
            <a:avLst/>
          </a:prstGeom>
          <a:noFill/>
        </p:spPr>
        <p:txBody>
          <a:bodyPr wrap="none" rtlCol="0">
            <a:spAutoFit/>
          </a:bodyPr>
          <a:lstStyle/>
          <a:p>
            <a:pPr fontAlgn="t"/>
            <a:r>
              <a:rPr lang="en-US" sz="2600" b="1" u="sng" dirty="0"/>
              <a:t>Middle Colonies</a:t>
            </a:r>
            <a:endParaRPr lang="en-US" sz="2600" u="sng" dirty="0"/>
          </a:p>
          <a:p>
            <a:pPr fontAlgn="t"/>
            <a:endParaRPr lang="en-US" sz="2600" dirty="0"/>
          </a:p>
          <a:p>
            <a:pPr fontAlgn="t"/>
            <a:r>
              <a:rPr lang="en-US" sz="2600" dirty="0"/>
              <a:t>Delaware</a:t>
            </a:r>
          </a:p>
          <a:p>
            <a:pPr fontAlgn="t"/>
            <a:endParaRPr lang="en-US" sz="2600" dirty="0"/>
          </a:p>
          <a:p>
            <a:pPr fontAlgn="t"/>
            <a:r>
              <a:rPr lang="en-US" sz="2600" dirty="0"/>
              <a:t>New Jersey</a:t>
            </a:r>
          </a:p>
          <a:p>
            <a:pPr fontAlgn="t"/>
            <a:endParaRPr lang="en-US" sz="2600" dirty="0"/>
          </a:p>
          <a:p>
            <a:pPr fontAlgn="t"/>
            <a:r>
              <a:rPr lang="en-US" sz="2600" dirty="0"/>
              <a:t>New York</a:t>
            </a:r>
          </a:p>
          <a:p>
            <a:pPr fontAlgn="t"/>
            <a:endParaRPr lang="en-US" sz="2600" dirty="0"/>
          </a:p>
          <a:p>
            <a:pPr fontAlgn="t"/>
            <a:r>
              <a:rPr lang="en-US" sz="2600" dirty="0"/>
              <a:t>Pennsylvania</a:t>
            </a:r>
          </a:p>
          <a:p>
            <a:endParaRPr lang="en-US" dirty="0"/>
          </a:p>
        </p:txBody>
      </p:sp>
      <p:sp>
        <p:nvSpPr>
          <p:cNvPr id="5" name="TextBox 4">
            <a:extLst>
              <a:ext uri="{FF2B5EF4-FFF2-40B4-BE49-F238E27FC236}">
                <a16:creationId xmlns:a16="http://schemas.microsoft.com/office/drawing/2014/main" id="{44F1EF3B-DEBA-3B44-BBB7-B6A01082089A}"/>
              </a:ext>
            </a:extLst>
          </p:cNvPr>
          <p:cNvSpPr txBox="1"/>
          <p:nvPr/>
        </p:nvSpPr>
        <p:spPr>
          <a:xfrm>
            <a:off x="8856921" y="1947160"/>
            <a:ext cx="2690224" cy="4770537"/>
          </a:xfrm>
          <a:prstGeom prst="rect">
            <a:avLst/>
          </a:prstGeom>
          <a:noFill/>
        </p:spPr>
        <p:txBody>
          <a:bodyPr wrap="none" rtlCol="0">
            <a:spAutoFit/>
          </a:bodyPr>
          <a:lstStyle/>
          <a:p>
            <a:pPr fontAlgn="t"/>
            <a:r>
              <a:rPr lang="en-US" sz="2600" b="1" u="sng" dirty="0"/>
              <a:t>Southern Colonies</a:t>
            </a:r>
            <a:endParaRPr lang="en-US" sz="2600" u="sng" dirty="0"/>
          </a:p>
          <a:p>
            <a:pPr fontAlgn="t"/>
            <a:endParaRPr lang="en-US" sz="2600" dirty="0"/>
          </a:p>
          <a:p>
            <a:pPr fontAlgn="t"/>
            <a:r>
              <a:rPr lang="en-US" sz="2600" dirty="0"/>
              <a:t>Georgia</a:t>
            </a:r>
          </a:p>
          <a:p>
            <a:pPr fontAlgn="t"/>
            <a:endParaRPr lang="en-US" sz="2600" dirty="0"/>
          </a:p>
          <a:p>
            <a:pPr fontAlgn="t"/>
            <a:r>
              <a:rPr lang="en-US" sz="2600" dirty="0"/>
              <a:t>Maryland</a:t>
            </a:r>
          </a:p>
          <a:p>
            <a:pPr fontAlgn="t"/>
            <a:endParaRPr lang="en-US" sz="2600" dirty="0"/>
          </a:p>
          <a:p>
            <a:pPr fontAlgn="t"/>
            <a:r>
              <a:rPr lang="en-US" sz="2600" dirty="0"/>
              <a:t>North Carolina</a:t>
            </a:r>
          </a:p>
          <a:p>
            <a:pPr fontAlgn="t"/>
            <a:endParaRPr lang="en-US" sz="2600" dirty="0"/>
          </a:p>
          <a:p>
            <a:pPr fontAlgn="t"/>
            <a:r>
              <a:rPr lang="en-US" sz="2600" dirty="0"/>
              <a:t>South Carolina</a:t>
            </a:r>
          </a:p>
          <a:p>
            <a:pPr fontAlgn="t"/>
            <a:endParaRPr lang="en-US" sz="2600" dirty="0"/>
          </a:p>
          <a:p>
            <a:pPr fontAlgn="t"/>
            <a:r>
              <a:rPr lang="en-US" sz="2600" dirty="0"/>
              <a:t>Virginia</a:t>
            </a:r>
          </a:p>
          <a:p>
            <a:endParaRPr lang="en-US" dirty="0"/>
          </a:p>
        </p:txBody>
      </p:sp>
      <p:pic>
        <p:nvPicPr>
          <p:cNvPr id="6" name="Graphic 5" descr="House">
            <a:hlinkClick r:id="rId2" action="ppaction://hlinksldjump"/>
            <a:extLst>
              <a:ext uri="{FF2B5EF4-FFF2-40B4-BE49-F238E27FC236}">
                <a16:creationId xmlns:a16="http://schemas.microsoft.com/office/drawing/2014/main" id="{933BC299-5AC3-AF47-8246-71A7FEC698E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33011" y="5803297"/>
            <a:ext cx="914400" cy="914400"/>
          </a:xfrm>
          <a:prstGeom prst="rect">
            <a:avLst/>
          </a:prstGeom>
        </p:spPr>
      </p:pic>
    </p:spTree>
    <p:extLst>
      <p:ext uri="{BB962C8B-B14F-4D97-AF65-F5344CB8AC3E}">
        <p14:creationId xmlns:p14="http://schemas.microsoft.com/office/powerpoint/2010/main" val="3863430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was the American Revolution and why did it occur? </a:t>
            </a:r>
          </a:p>
          <a:p>
            <a:pPr marL="0" indent="0">
              <a:buNone/>
            </a:pPr>
            <a:r>
              <a:rPr lang="en-US" sz="4400" dirty="0">
                <a:solidFill>
                  <a:schemeClr val="bg1"/>
                </a:solidFill>
              </a:rPr>
              <a:t>Bonus +10: When was the Declaration of Independence ratified (signed)?</a:t>
            </a:r>
          </a:p>
        </p:txBody>
      </p:sp>
    </p:spTree>
    <p:extLst>
      <p:ext uri="{BB962C8B-B14F-4D97-AF65-F5344CB8AC3E}">
        <p14:creationId xmlns:p14="http://schemas.microsoft.com/office/powerpoint/2010/main" val="317001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1141412" y="2249486"/>
            <a:ext cx="9905999" cy="4468813"/>
          </a:xfrm>
        </p:spPr>
        <p:txBody>
          <a:bodyPr>
            <a:normAutofit fontScale="85000" lnSpcReduction="10000"/>
          </a:bodyPr>
          <a:lstStyle/>
          <a:p>
            <a:pPr marL="0" indent="0">
              <a:buNone/>
            </a:pPr>
            <a:r>
              <a:rPr lang="en-US" dirty="0"/>
              <a:t>British colonists in America rebelled against the rule of Great Britain. There were many battles fought and the colonies gained their freedom and became the independent country of the United States.</a:t>
            </a:r>
          </a:p>
          <a:p>
            <a:pPr marL="0" indent="0">
              <a:buNone/>
            </a:pPr>
            <a:r>
              <a:rPr lang="en-US" u="sng" dirty="0"/>
              <a:t>Reasons </a:t>
            </a:r>
          </a:p>
          <a:p>
            <a:r>
              <a:rPr lang="en-US" b="1" dirty="0">
                <a:solidFill>
                  <a:schemeClr val="bg1"/>
                </a:solidFill>
                <a:sym typeface="Wingdings" pitchFamily="2" charset="2"/>
              </a:rPr>
              <a:t>Representation</a:t>
            </a:r>
            <a:r>
              <a:rPr lang="en-US" dirty="0">
                <a:sym typeface="Wingdings" pitchFamily="2" charset="2"/>
              </a:rPr>
              <a:t> (</a:t>
            </a:r>
            <a:r>
              <a:rPr lang="en-US" dirty="0"/>
              <a:t>colonists felt they were not represented in the British government. The British government was making new laws and taxes on the colonies, but the colonies had no say)</a:t>
            </a:r>
          </a:p>
          <a:p>
            <a:r>
              <a:rPr lang="en-US" b="1" dirty="0">
                <a:solidFill>
                  <a:schemeClr val="bg1"/>
                </a:solidFill>
              </a:rPr>
              <a:t>War</a:t>
            </a:r>
            <a:r>
              <a:rPr lang="en-US" b="1" dirty="0"/>
              <a:t> </a:t>
            </a:r>
            <a:r>
              <a:rPr lang="en-US" dirty="0"/>
              <a:t>(war didn't happen right away. First there were protests and arguments. Then some small skirmishes (fights) between the colonists and the local British army. Things just got worse and worse over the course of years until the colonies and Great Britain were at war.)</a:t>
            </a:r>
          </a:p>
          <a:p>
            <a:endParaRPr lang="en-US" dirty="0"/>
          </a:p>
          <a:p>
            <a:pPr marL="0" indent="0">
              <a:buNone/>
            </a:pPr>
            <a:r>
              <a:rPr lang="en-US" b="1" dirty="0">
                <a:solidFill>
                  <a:schemeClr val="bg1"/>
                </a:solidFill>
              </a:rPr>
              <a:t>Bonus: July 4, 1776</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32B238D4-1663-C144-A9F6-7A5341A4D0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1735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was the Civil War?</a:t>
            </a:r>
          </a:p>
          <a:p>
            <a:r>
              <a:rPr lang="en-US" sz="4400" dirty="0">
                <a:solidFill>
                  <a:schemeClr val="bg1"/>
                </a:solidFill>
              </a:rPr>
              <a:t>Bonus +10: Who was the president during the Civil War?</a:t>
            </a:r>
          </a:p>
        </p:txBody>
      </p:sp>
    </p:spTree>
    <p:extLst>
      <p:ext uri="{BB962C8B-B14F-4D97-AF65-F5344CB8AC3E}">
        <p14:creationId xmlns:p14="http://schemas.microsoft.com/office/powerpoint/2010/main" val="1549100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92500" lnSpcReduction="20000"/>
          </a:bodyPr>
          <a:lstStyle/>
          <a:p>
            <a:pPr marL="0" indent="0">
              <a:buNone/>
            </a:pPr>
            <a:r>
              <a:rPr lang="en-US" sz="4400" dirty="0"/>
              <a:t>The Civil War, also known as “The War Between the States,” was fought between the United States of America (north) and the Confederate States of America (south).</a:t>
            </a:r>
          </a:p>
          <a:p>
            <a:pPr marL="0" indent="0">
              <a:buNone/>
            </a:pPr>
            <a:r>
              <a:rPr lang="en-US" sz="4400" b="1" dirty="0">
                <a:solidFill>
                  <a:schemeClr val="bg1"/>
                </a:solidFill>
              </a:rPr>
              <a:t>Bonus: </a:t>
            </a:r>
            <a:r>
              <a:rPr lang="en-US" sz="4400" dirty="0">
                <a:solidFill>
                  <a:schemeClr val="bg1"/>
                </a:solidFill>
              </a:rPr>
              <a:t>Abraham Lincoln </a:t>
            </a:r>
          </a:p>
        </p:txBody>
      </p:sp>
      <p:pic>
        <p:nvPicPr>
          <p:cNvPr id="4" name="Graphic 3" descr="House">
            <a:hlinkClick r:id="rId2" action="ppaction://hlinksldjump"/>
            <a:extLst>
              <a:ext uri="{FF2B5EF4-FFF2-40B4-BE49-F238E27FC236}">
                <a16:creationId xmlns:a16="http://schemas.microsoft.com/office/drawing/2014/main" id="{5EDDAA60-64F2-9541-841D-3765EC01DD0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41823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Why did the southern states want to leave?</a:t>
            </a:r>
          </a:p>
          <a:p>
            <a:r>
              <a:rPr lang="en-US" sz="4400" dirty="0">
                <a:solidFill>
                  <a:schemeClr val="bg1"/>
                </a:solidFill>
              </a:rPr>
              <a:t>Bonus +10: What were the 11southern states?</a:t>
            </a:r>
          </a:p>
        </p:txBody>
      </p:sp>
    </p:spTree>
    <p:extLst>
      <p:ext uri="{BB962C8B-B14F-4D97-AF65-F5344CB8AC3E}">
        <p14:creationId xmlns:p14="http://schemas.microsoft.com/office/powerpoint/2010/main" val="1553323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92500" lnSpcReduction="10000"/>
          </a:bodyPr>
          <a:lstStyle/>
          <a:p>
            <a:r>
              <a:rPr lang="en-US" dirty="0"/>
              <a:t>The Southern states were worried that as the United States expanded, they would gain less power. They wanted the states to have more power and be able to make their own laws. </a:t>
            </a:r>
          </a:p>
          <a:p>
            <a:r>
              <a:rPr lang="en-US" dirty="0"/>
              <a:t>For example, the right to have slaves </a:t>
            </a:r>
            <a:r>
              <a:rPr lang="en-US" dirty="0">
                <a:sym typeface="Wingdings" pitchFamily="2" charset="2"/>
              </a:rPr>
              <a:t> </a:t>
            </a:r>
            <a:r>
              <a:rPr lang="en-US" dirty="0"/>
              <a:t>Many northern states had outlawed slavery and they were worried that the United States would outlaw slavery in all the states. </a:t>
            </a:r>
          </a:p>
          <a:p>
            <a:r>
              <a:rPr lang="en-US" b="1" dirty="0">
                <a:solidFill>
                  <a:schemeClr val="bg1"/>
                </a:solidFill>
              </a:rPr>
              <a:t>Bonus: </a:t>
            </a:r>
            <a:r>
              <a:rPr lang="en-US" dirty="0">
                <a:solidFill>
                  <a:schemeClr val="bg1"/>
                </a:solidFill>
              </a:rPr>
              <a:t>South Carolina, Mississippi, Florida, Alabama, Georgia, Louisiana, Texas, Virginia, Arkansas, North Carolina, and Tennessee</a:t>
            </a:r>
            <a:br>
              <a:rPr lang="en-US" dirty="0"/>
            </a:b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030FA77-B59A-774A-8A88-DB12BE6011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46821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was the Underground Railroad and who founded it?</a:t>
            </a:r>
          </a:p>
        </p:txBody>
      </p:sp>
    </p:spTree>
    <p:extLst>
      <p:ext uri="{BB962C8B-B14F-4D97-AF65-F5344CB8AC3E}">
        <p14:creationId xmlns:p14="http://schemas.microsoft.com/office/powerpoint/2010/main" val="189515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77500" lnSpcReduction="20000"/>
          </a:bodyPr>
          <a:lstStyle/>
          <a:p>
            <a:r>
              <a:rPr lang="en-US" sz="4000" dirty="0"/>
              <a:t>It was a number of safe homes (called stations) that hid slaves as they traveled north. The people that helped the slaves were called conductors. Slaves would move from station to station at night, hiding in the woods or sneaking onto trains until they finally reached the north and freedom. </a:t>
            </a:r>
          </a:p>
          <a:p>
            <a:r>
              <a:rPr lang="en-US" sz="4000" dirty="0"/>
              <a:t>It was founded by Harriet Tubman. </a:t>
            </a:r>
          </a:p>
          <a:p>
            <a:endParaRPr lang="en-US" dirty="0"/>
          </a:p>
        </p:txBody>
      </p:sp>
      <p:pic>
        <p:nvPicPr>
          <p:cNvPr id="4" name="Graphic 3" descr="House">
            <a:hlinkClick r:id="rId2" action="ppaction://hlinksldjump"/>
            <a:extLst>
              <a:ext uri="{FF2B5EF4-FFF2-40B4-BE49-F238E27FC236}">
                <a16:creationId xmlns:a16="http://schemas.microsoft.com/office/drawing/2014/main" id="{63302F1D-9BA6-7845-A3FA-8DC3DF42858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014911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Cotton Gin? Who invented it? And why was it important?</a:t>
            </a:r>
          </a:p>
        </p:txBody>
      </p:sp>
    </p:spTree>
    <p:extLst>
      <p:ext uri="{BB962C8B-B14F-4D97-AF65-F5344CB8AC3E}">
        <p14:creationId xmlns:p14="http://schemas.microsoft.com/office/powerpoint/2010/main" val="32941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D4C539-B0E2-FC4F-B7EA-0176244DF56F}"/>
              </a:ext>
            </a:extLst>
          </p:cNvPr>
          <p:cNvGraphicFramePr>
            <a:graphicFrameLocks noGrp="1"/>
          </p:cNvGraphicFramePr>
          <p:nvPr>
            <p:extLst>
              <p:ext uri="{D42A27DB-BD31-4B8C-83A1-F6EECF244321}">
                <p14:modId xmlns:p14="http://schemas.microsoft.com/office/powerpoint/2010/main" val="624381844"/>
              </p:ext>
            </p:extLst>
          </p:nvPr>
        </p:nvGraphicFramePr>
        <p:xfrm>
          <a:off x="0" y="1"/>
          <a:ext cx="12192000" cy="7071360"/>
        </p:xfrm>
        <a:graphic>
          <a:graphicData uri="http://schemas.openxmlformats.org/drawingml/2006/table">
            <a:tbl>
              <a:tblPr firstRow="1" bandRow="1">
                <a:tableStyleId>{327F97BB-C833-4FB7-BDE5-3F7075034690}</a:tableStyleId>
              </a:tblPr>
              <a:tblGrid>
                <a:gridCol w="1347537">
                  <a:extLst>
                    <a:ext uri="{9D8B030D-6E8A-4147-A177-3AD203B41FA5}">
                      <a16:colId xmlns:a16="http://schemas.microsoft.com/office/drawing/2014/main" val="2352382685"/>
                    </a:ext>
                  </a:extLst>
                </a:gridCol>
                <a:gridCol w="1299410">
                  <a:extLst>
                    <a:ext uri="{9D8B030D-6E8A-4147-A177-3AD203B41FA5}">
                      <a16:colId xmlns:a16="http://schemas.microsoft.com/office/drawing/2014/main" val="959209814"/>
                    </a:ext>
                  </a:extLst>
                </a:gridCol>
                <a:gridCol w="1443790">
                  <a:extLst>
                    <a:ext uri="{9D8B030D-6E8A-4147-A177-3AD203B41FA5}">
                      <a16:colId xmlns:a16="http://schemas.microsoft.com/office/drawing/2014/main" val="1851427292"/>
                    </a:ext>
                  </a:extLst>
                </a:gridCol>
                <a:gridCol w="1507958">
                  <a:extLst>
                    <a:ext uri="{9D8B030D-6E8A-4147-A177-3AD203B41FA5}">
                      <a16:colId xmlns:a16="http://schemas.microsoft.com/office/drawing/2014/main" val="3100088580"/>
                    </a:ext>
                  </a:extLst>
                </a:gridCol>
                <a:gridCol w="1780673">
                  <a:extLst>
                    <a:ext uri="{9D8B030D-6E8A-4147-A177-3AD203B41FA5}">
                      <a16:colId xmlns:a16="http://schemas.microsoft.com/office/drawing/2014/main" val="2790018750"/>
                    </a:ext>
                  </a:extLst>
                </a:gridCol>
                <a:gridCol w="1748590">
                  <a:extLst>
                    <a:ext uri="{9D8B030D-6E8A-4147-A177-3AD203B41FA5}">
                      <a16:colId xmlns:a16="http://schemas.microsoft.com/office/drawing/2014/main" val="4014052560"/>
                    </a:ext>
                  </a:extLst>
                </a:gridCol>
                <a:gridCol w="1684421">
                  <a:extLst>
                    <a:ext uri="{9D8B030D-6E8A-4147-A177-3AD203B41FA5}">
                      <a16:colId xmlns:a16="http://schemas.microsoft.com/office/drawing/2014/main" val="2144364522"/>
                    </a:ext>
                  </a:extLst>
                </a:gridCol>
                <a:gridCol w="1379621">
                  <a:extLst>
                    <a:ext uri="{9D8B030D-6E8A-4147-A177-3AD203B41FA5}">
                      <a16:colId xmlns:a16="http://schemas.microsoft.com/office/drawing/2014/main" val="2992053154"/>
                    </a:ext>
                  </a:extLst>
                </a:gridCol>
              </a:tblGrid>
              <a:tr h="1635672">
                <a:tc>
                  <a:txBody>
                    <a:bodyPr/>
                    <a:lstStyle/>
                    <a:p>
                      <a:pPr algn="ctr"/>
                      <a:r>
                        <a:rPr lang="en-US" sz="1800" u="none" dirty="0">
                          <a:solidFill>
                            <a:schemeClr val="bg1"/>
                          </a:solidFill>
                        </a:rPr>
                        <a:t>History of the United States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The American Civil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20’s, 30’s and the Great 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Civil Rights Movements: 50’s &amp; 60’s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Civil Rights Movements: Gender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U.S Political Parties &amp; System of Gov’t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u="none" dirty="0">
                          <a:solidFill>
                            <a:schemeClr val="bg1"/>
                          </a:solidFill>
                        </a:rPr>
                        <a:t>Classes in American Society, “American Dream,” Immigration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u="none" dirty="0">
                          <a:solidFill>
                            <a:schemeClr val="bg1"/>
                          </a:solidFill>
                        </a:rPr>
                        <a:t>Education System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3837044845"/>
                  </a:ext>
                </a:extLst>
              </a:tr>
              <a:tr h="1004360">
                <a:tc>
                  <a:txBody>
                    <a:bodyPr/>
                    <a:lstStyle/>
                    <a:p>
                      <a:pPr algn="ctr"/>
                      <a:r>
                        <a:rPr lang="en-US" sz="3200" b="1" u="none" dirty="0">
                          <a:ln>
                            <a:solidFill>
                              <a:schemeClr val="bg1"/>
                            </a:solidFill>
                          </a:ln>
                          <a:solidFill>
                            <a:srgbClr val="FFFF00"/>
                          </a:solidFill>
                          <a:hlinkClick r:id="" action="ppaction://hlinkshowjump?jump=nextslide"/>
                        </a:rPr>
                        <a:t>$10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2"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3"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4"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5"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6"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7"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8"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4707351"/>
                  </a:ext>
                </a:extLst>
              </a:tr>
              <a:tr h="1004360">
                <a:tc>
                  <a:txBody>
                    <a:bodyPr/>
                    <a:lstStyle/>
                    <a:p>
                      <a:pPr algn="ctr"/>
                      <a:r>
                        <a:rPr lang="en-US" sz="3200" b="1" u="none" dirty="0">
                          <a:ln>
                            <a:solidFill>
                              <a:schemeClr val="bg1"/>
                            </a:solidFill>
                          </a:ln>
                          <a:solidFill>
                            <a:srgbClr val="FFFF00"/>
                          </a:solidFill>
                          <a:hlinkClick r:id="rId9" action="ppaction://hlinksldjump"/>
                        </a:rPr>
                        <a:t>$20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0"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1"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2"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3"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4"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5"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6"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149788077"/>
                  </a:ext>
                </a:extLst>
              </a:tr>
              <a:tr h="1004360">
                <a:tc>
                  <a:txBody>
                    <a:bodyPr/>
                    <a:lstStyle/>
                    <a:p>
                      <a:pPr algn="ctr"/>
                      <a:r>
                        <a:rPr lang="en-US" sz="3200" b="1" u="none" dirty="0">
                          <a:ln>
                            <a:solidFill>
                              <a:schemeClr val="bg1"/>
                            </a:solidFill>
                          </a:ln>
                          <a:solidFill>
                            <a:srgbClr val="FFFF00"/>
                          </a:solidFill>
                          <a:hlinkClick r:id="rId17" action="ppaction://hlinksldjump"/>
                        </a:rPr>
                        <a:t>$30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8"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9"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0"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1"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2"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3"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4"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42570377"/>
                  </a:ext>
                </a:extLst>
              </a:tr>
              <a:tr h="1004360">
                <a:tc>
                  <a:txBody>
                    <a:bodyPr/>
                    <a:lstStyle/>
                    <a:p>
                      <a:pPr algn="ctr"/>
                      <a:r>
                        <a:rPr lang="en-US" sz="3200" b="1" u="none" dirty="0">
                          <a:ln>
                            <a:solidFill>
                              <a:schemeClr val="bg1"/>
                            </a:solidFill>
                          </a:ln>
                          <a:solidFill>
                            <a:srgbClr val="FFFF00"/>
                          </a:solidFill>
                          <a:hlinkClick r:id="rId25" action="ppaction://hlinksldjump"/>
                        </a:rPr>
                        <a:t>$40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6"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7"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8"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9"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0"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1"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2"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5044226"/>
                  </a:ext>
                </a:extLst>
              </a:tr>
              <a:tr h="1004360">
                <a:tc>
                  <a:txBody>
                    <a:bodyPr/>
                    <a:lstStyle/>
                    <a:p>
                      <a:pPr algn="ctr"/>
                      <a:r>
                        <a:rPr lang="en-US" sz="3200" b="1" u="none" dirty="0">
                          <a:ln>
                            <a:solidFill>
                              <a:schemeClr val="bg1"/>
                            </a:solidFill>
                          </a:ln>
                          <a:solidFill>
                            <a:srgbClr val="FFFF00"/>
                          </a:solidFill>
                          <a:hlinkClick r:id="rId33" action="ppaction://hlinksldjump"/>
                        </a:rPr>
                        <a:t>$50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4"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5"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6"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7"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8"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9"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40"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753227794"/>
                  </a:ext>
                </a:extLst>
              </a:tr>
            </a:tbl>
          </a:graphicData>
        </a:graphic>
      </p:graphicFrame>
    </p:spTree>
    <p:extLst>
      <p:ext uri="{BB962C8B-B14F-4D97-AF65-F5344CB8AC3E}">
        <p14:creationId xmlns:p14="http://schemas.microsoft.com/office/powerpoint/2010/main" val="1175774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lstStyle/>
          <a:p>
            <a:r>
              <a:rPr lang="en-US" dirty="0"/>
              <a:t>The Cotton Gin is a machine that separates cotton seeds from cotton fiber. </a:t>
            </a:r>
          </a:p>
          <a:p>
            <a:r>
              <a:rPr lang="en-US" dirty="0"/>
              <a:t>It was invented by Eli Whitney.</a:t>
            </a:r>
          </a:p>
          <a:p>
            <a:r>
              <a:rPr lang="en-US" dirty="0"/>
              <a:t>Important </a:t>
            </a:r>
            <a:r>
              <a:rPr lang="en-US" dirty="0">
                <a:sym typeface="Wingdings" pitchFamily="2" charset="2"/>
              </a:rPr>
              <a:t> </a:t>
            </a:r>
            <a:r>
              <a:rPr lang="en-US" dirty="0"/>
              <a:t>it dramatically reduced the amount of time it took to separate cotton seeds from cotton fiber, BUT it did not reduce the need for slaves to grow and pick the cotton because cotton growing was profitable for the planters that it greatly increased their demand for both land and slave labor.</a:t>
            </a:r>
          </a:p>
          <a:p>
            <a:endParaRPr lang="en-US" dirty="0"/>
          </a:p>
        </p:txBody>
      </p:sp>
      <p:pic>
        <p:nvPicPr>
          <p:cNvPr id="4" name="Graphic 3" descr="House">
            <a:hlinkClick r:id="rId2" action="ppaction://hlinksldjump"/>
            <a:extLst>
              <a:ext uri="{FF2B5EF4-FFF2-40B4-BE49-F238E27FC236}">
                <a16:creationId xmlns:a16="http://schemas.microsoft.com/office/drawing/2014/main" id="{17A8CDDF-9C25-BE49-9BCD-A33BAEAD6A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740860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was the Emancipation Proclamation?</a:t>
            </a:r>
          </a:p>
          <a:p>
            <a:r>
              <a:rPr lang="en-US" sz="4400" dirty="0"/>
              <a:t>What were its limitations?</a:t>
            </a:r>
          </a:p>
        </p:txBody>
      </p:sp>
    </p:spTree>
    <p:extLst>
      <p:ext uri="{BB962C8B-B14F-4D97-AF65-F5344CB8AC3E}">
        <p14:creationId xmlns:p14="http://schemas.microsoft.com/office/powerpoint/2010/main" val="3397282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92500" lnSpcReduction="10000"/>
          </a:bodyPr>
          <a:lstStyle/>
          <a:p>
            <a:r>
              <a:rPr lang="en-US" dirty="0"/>
              <a:t>The Emancipation Proclamation was an order given by Abraham Lincoln to free the slaves.</a:t>
            </a:r>
          </a:p>
          <a:p>
            <a:r>
              <a:rPr lang="en-US" b="1" dirty="0"/>
              <a:t>Limitations </a:t>
            </a:r>
            <a:r>
              <a:rPr lang="en-US" b="1" dirty="0">
                <a:sym typeface="Wingdings" pitchFamily="2" charset="2"/>
              </a:rPr>
              <a:t> </a:t>
            </a:r>
            <a:r>
              <a:rPr lang="en-US" dirty="0">
                <a:sym typeface="Wingdings" pitchFamily="2" charset="2"/>
              </a:rPr>
              <a:t>all slaves not freed immediately, </a:t>
            </a:r>
            <a:r>
              <a:rPr lang="en-US" dirty="0"/>
              <a:t>it only freed the slaves in the Confederate States that were not under Union control. There were some areas and border states where slavery was still legal, but were part of the Union. The slaves in these states were not immediately freed. </a:t>
            </a:r>
          </a:p>
          <a:p>
            <a:r>
              <a:rPr lang="en-US" dirty="0"/>
              <a:t>For the rest of the Southern states, the slaves would not be free until the Union was able to defeat the Confederacy. </a:t>
            </a:r>
          </a:p>
          <a:p>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7FD720D-E0E4-3B4F-99B1-F169A261E82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928324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1838-03CD-8A44-AC2C-C2246DF4317E}"/>
              </a:ext>
            </a:extLst>
          </p:cNvPr>
          <p:cNvSpPr>
            <a:spLocks noGrp="1"/>
          </p:cNvSpPr>
          <p:nvPr>
            <p:ph type="title"/>
          </p:nvPr>
        </p:nvSpPr>
        <p:spPr/>
        <p:txBody>
          <a:bodyPr/>
          <a:lstStyle/>
          <a:p>
            <a:r>
              <a:rPr lang="en-US" dirty="0"/>
              <a:t>Question 3 - $10</a:t>
            </a:r>
          </a:p>
        </p:txBody>
      </p:sp>
      <p:sp>
        <p:nvSpPr>
          <p:cNvPr id="3" name="Content Placeholder 2">
            <a:extLst>
              <a:ext uri="{FF2B5EF4-FFF2-40B4-BE49-F238E27FC236}">
                <a16:creationId xmlns:a16="http://schemas.microsoft.com/office/drawing/2014/main" id="{37A2EC6C-B02E-E84E-BA34-CF9B47036946}"/>
              </a:ext>
            </a:extLst>
          </p:cNvPr>
          <p:cNvSpPr>
            <a:spLocks noGrp="1"/>
          </p:cNvSpPr>
          <p:nvPr>
            <p:ph idx="1"/>
          </p:nvPr>
        </p:nvSpPr>
        <p:spPr/>
        <p:txBody>
          <a:bodyPr>
            <a:normAutofit/>
          </a:bodyPr>
          <a:lstStyle/>
          <a:p>
            <a:r>
              <a:rPr lang="en-US" sz="4400" dirty="0"/>
              <a:t>Why were the 1920’s called the “Roaring 20’s?”</a:t>
            </a:r>
          </a:p>
        </p:txBody>
      </p:sp>
    </p:spTree>
    <p:extLst>
      <p:ext uri="{BB962C8B-B14F-4D97-AF65-F5344CB8AC3E}">
        <p14:creationId xmlns:p14="http://schemas.microsoft.com/office/powerpoint/2010/main" val="2744944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17E9-FF44-0E48-920D-E01204590679}"/>
              </a:ext>
            </a:extLst>
          </p:cNvPr>
          <p:cNvSpPr>
            <a:spLocks noGrp="1"/>
          </p:cNvSpPr>
          <p:nvPr>
            <p:ph type="title"/>
          </p:nvPr>
        </p:nvSpPr>
        <p:spPr/>
        <p:txBody>
          <a:bodyPr/>
          <a:lstStyle/>
          <a:p>
            <a:r>
              <a:rPr lang="en-US" dirty="0"/>
              <a:t>Answer question 3 - $10</a:t>
            </a:r>
          </a:p>
        </p:txBody>
      </p:sp>
      <p:sp>
        <p:nvSpPr>
          <p:cNvPr id="3" name="Content Placeholder 2">
            <a:extLst>
              <a:ext uri="{FF2B5EF4-FFF2-40B4-BE49-F238E27FC236}">
                <a16:creationId xmlns:a16="http://schemas.microsoft.com/office/drawing/2014/main" id="{9C135F39-BD0D-D148-87CE-B4F645AB6296}"/>
              </a:ext>
            </a:extLst>
          </p:cNvPr>
          <p:cNvSpPr>
            <a:spLocks noGrp="1"/>
          </p:cNvSpPr>
          <p:nvPr>
            <p:ph idx="1"/>
          </p:nvPr>
        </p:nvSpPr>
        <p:spPr>
          <a:xfrm>
            <a:off x="1141412" y="1804986"/>
            <a:ext cx="10961688" cy="4697413"/>
          </a:xfrm>
        </p:spPr>
        <p:txBody>
          <a:bodyPr>
            <a:noAutofit/>
          </a:bodyPr>
          <a:lstStyle/>
          <a:p>
            <a:r>
              <a:rPr lang="en-US" sz="3200" dirty="0"/>
              <a:t>It was a time of hope, prosperity, and cultural change. The economy and the stock market was booming so people were spending money on entertainment and consumer goods. </a:t>
            </a:r>
          </a:p>
          <a:p>
            <a:r>
              <a:rPr lang="en-US" sz="3200" dirty="0"/>
              <a:t>There was lots of optimism due to the end of  World War I in 1918.</a:t>
            </a:r>
          </a:p>
          <a:p>
            <a:r>
              <a:rPr lang="en-US" sz="3200" dirty="0"/>
              <a:t>Confidence in the U.S. government and the ability of the armed forces to protect freedom was at an all time high.</a:t>
            </a:r>
          </a:p>
        </p:txBody>
      </p:sp>
      <p:pic>
        <p:nvPicPr>
          <p:cNvPr id="4" name="Graphic 3" descr="House">
            <a:hlinkClick r:id="rId2" action="ppaction://hlinksldjump"/>
            <a:extLst>
              <a:ext uri="{FF2B5EF4-FFF2-40B4-BE49-F238E27FC236}">
                <a16:creationId xmlns:a16="http://schemas.microsoft.com/office/drawing/2014/main" id="{897800E6-E1A0-6145-9322-B14D4B7021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149228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C430-BBF6-A043-9054-996D3E0F243E}"/>
              </a:ext>
            </a:extLst>
          </p:cNvPr>
          <p:cNvSpPr>
            <a:spLocks noGrp="1"/>
          </p:cNvSpPr>
          <p:nvPr>
            <p:ph type="title"/>
          </p:nvPr>
        </p:nvSpPr>
        <p:spPr/>
        <p:txBody>
          <a:bodyPr/>
          <a:lstStyle/>
          <a:p>
            <a:r>
              <a:rPr lang="en-US" dirty="0"/>
              <a:t>Question 3 - $20</a:t>
            </a:r>
          </a:p>
        </p:txBody>
      </p:sp>
      <p:sp>
        <p:nvSpPr>
          <p:cNvPr id="3" name="Content Placeholder 2">
            <a:extLst>
              <a:ext uri="{FF2B5EF4-FFF2-40B4-BE49-F238E27FC236}">
                <a16:creationId xmlns:a16="http://schemas.microsoft.com/office/drawing/2014/main" id="{6E06CCCA-1AC6-6F49-8455-99499980866B}"/>
              </a:ext>
            </a:extLst>
          </p:cNvPr>
          <p:cNvSpPr>
            <a:spLocks noGrp="1"/>
          </p:cNvSpPr>
          <p:nvPr>
            <p:ph idx="1"/>
          </p:nvPr>
        </p:nvSpPr>
        <p:spPr/>
        <p:txBody>
          <a:bodyPr/>
          <a:lstStyle/>
          <a:p>
            <a:r>
              <a:rPr lang="en-US" sz="4400" dirty="0"/>
              <a:t>Where did Jazz music it originate from and why was it important during the 1920’s?</a:t>
            </a:r>
          </a:p>
          <a:p>
            <a:endParaRPr lang="en-US" dirty="0"/>
          </a:p>
        </p:txBody>
      </p:sp>
    </p:spTree>
    <p:extLst>
      <p:ext uri="{BB962C8B-B14F-4D97-AF65-F5344CB8AC3E}">
        <p14:creationId xmlns:p14="http://schemas.microsoft.com/office/powerpoint/2010/main" val="3619302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DACD7-16F1-6049-A244-AB631D07DB56}"/>
              </a:ext>
            </a:extLst>
          </p:cNvPr>
          <p:cNvSpPr>
            <a:spLocks noGrp="1"/>
          </p:cNvSpPr>
          <p:nvPr>
            <p:ph type="title"/>
          </p:nvPr>
        </p:nvSpPr>
        <p:spPr/>
        <p:txBody>
          <a:bodyPr/>
          <a:lstStyle/>
          <a:p>
            <a:r>
              <a:rPr lang="en-US" dirty="0"/>
              <a:t>Answer question 3 - $20</a:t>
            </a:r>
          </a:p>
        </p:txBody>
      </p:sp>
      <p:sp>
        <p:nvSpPr>
          <p:cNvPr id="3" name="Content Placeholder 2">
            <a:extLst>
              <a:ext uri="{FF2B5EF4-FFF2-40B4-BE49-F238E27FC236}">
                <a16:creationId xmlns:a16="http://schemas.microsoft.com/office/drawing/2014/main" id="{C46E6AAB-D4F6-9B4C-9F21-A1722A14BDCC}"/>
              </a:ext>
            </a:extLst>
          </p:cNvPr>
          <p:cNvSpPr>
            <a:spLocks noGrp="1"/>
          </p:cNvSpPr>
          <p:nvPr>
            <p:ph idx="1"/>
          </p:nvPr>
        </p:nvSpPr>
        <p:spPr>
          <a:xfrm>
            <a:off x="861218" y="2097088"/>
            <a:ext cx="10466388" cy="4164013"/>
          </a:xfrm>
        </p:spPr>
        <p:txBody>
          <a:bodyPr>
            <a:normAutofit fontScale="77500" lnSpcReduction="20000"/>
          </a:bodyPr>
          <a:lstStyle/>
          <a:p>
            <a:r>
              <a:rPr lang="en-US" sz="4300" dirty="0"/>
              <a:t>Jazz music was first created in New Orleans, Chicago, New York City, and Kansas City </a:t>
            </a:r>
            <a:r>
              <a:rPr lang="en-US" sz="4300" dirty="0">
                <a:sym typeface="Wingdings" pitchFamily="2" charset="2"/>
              </a:rPr>
              <a:t> originated out of African-American culture/communities </a:t>
            </a:r>
          </a:p>
          <a:p>
            <a:r>
              <a:rPr lang="en-US" sz="4300" dirty="0">
                <a:sym typeface="Wingdings" pitchFamily="2" charset="2"/>
              </a:rPr>
              <a:t>Important  </a:t>
            </a:r>
            <a:r>
              <a:rPr lang="en-US" sz="4300" dirty="0"/>
              <a:t>elevated aspects of African American popular culture for the first time in the history of the United States; Young people of the 1920s were influenced by jazz to rebel against the traditional culture of previous generations</a:t>
            </a:r>
          </a:p>
          <a:p>
            <a:endParaRPr lang="en-US" sz="3000" dirty="0"/>
          </a:p>
          <a:p>
            <a:endParaRPr lang="en-US" sz="4400" dirty="0"/>
          </a:p>
        </p:txBody>
      </p:sp>
      <p:pic>
        <p:nvPicPr>
          <p:cNvPr id="4" name="Graphic 3" descr="House">
            <a:hlinkClick r:id="rId2" action="ppaction://hlinksldjump"/>
            <a:extLst>
              <a:ext uri="{FF2B5EF4-FFF2-40B4-BE49-F238E27FC236}">
                <a16:creationId xmlns:a16="http://schemas.microsoft.com/office/drawing/2014/main" id="{692F3FD3-D3C1-DD4B-9925-A525CA498B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803901"/>
            <a:ext cx="914400" cy="914400"/>
          </a:xfrm>
          <a:prstGeom prst="rect">
            <a:avLst/>
          </a:prstGeom>
        </p:spPr>
      </p:pic>
    </p:spTree>
    <p:extLst>
      <p:ext uri="{BB962C8B-B14F-4D97-AF65-F5344CB8AC3E}">
        <p14:creationId xmlns:p14="http://schemas.microsoft.com/office/powerpoint/2010/main" val="139952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C5A8-768C-5347-9687-3055294C7A14}"/>
              </a:ext>
            </a:extLst>
          </p:cNvPr>
          <p:cNvSpPr>
            <a:spLocks noGrp="1"/>
          </p:cNvSpPr>
          <p:nvPr>
            <p:ph type="title"/>
          </p:nvPr>
        </p:nvSpPr>
        <p:spPr/>
        <p:txBody>
          <a:bodyPr/>
          <a:lstStyle/>
          <a:p>
            <a:r>
              <a:rPr lang="en-US" dirty="0"/>
              <a:t>Question 3 - $30</a:t>
            </a:r>
          </a:p>
        </p:txBody>
      </p:sp>
      <p:sp>
        <p:nvSpPr>
          <p:cNvPr id="3" name="Content Placeholder 2">
            <a:extLst>
              <a:ext uri="{FF2B5EF4-FFF2-40B4-BE49-F238E27FC236}">
                <a16:creationId xmlns:a16="http://schemas.microsoft.com/office/drawing/2014/main" id="{1581D1B4-EFEB-1B4C-A960-66C69F553608}"/>
              </a:ext>
            </a:extLst>
          </p:cNvPr>
          <p:cNvSpPr>
            <a:spLocks noGrp="1"/>
          </p:cNvSpPr>
          <p:nvPr>
            <p:ph idx="1"/>
          </p:nvPr>
        </p:nvSpPr>
        <p:spPr/>
        <p:txBody>
          <a:bodyPr>
            <a:normAutofit fontScale="77500" lnSpcReduction="20000"/>
          </a:bodyPr>
          <a:lstStyle/>
          <a:p>
            <a:r>
              <a:rPr lang="en-US" sz="4400" dirty="0"/>
              <a:t>A period of time when it was illegal to sell or make alcoholic beverages like beer, wine, and liquor was known as….?</a:t>
            </a:r>
          </a:p>
          <a:p>
            <a:endParaRPr lang="en-US" sz="4400" dirty="0"/>
          </a:p>
          <a:p>
            <a:r>
              <a:rPr lang="en-US" sz="4400" dirty="0">
                <a:solidFill>
                  <a:schemeClr val="bg1"/>
                </a:solidFill>
              </a:rPr>
              <a:t>Bonus +20: What were “bootleggers?” What were “speakeasies?”</a:t>
            </a:r>
          </a:p>
          <a:p>
            <a:endParaRPr lang="en-US" dirty="0"/>
          </a:p>
          <a:p>
            <a:endParaRPr lang="en-US" dirty="0"/>
          </a:p>
        </p:txBody>
      </p:sp>
    </p:spTree>
    <p:extLst>
      <p:ext uri="{BB962C8B-B14F-4D97-AF65-F5344CB8AC3E}">
        <p14:creationId xmlns:p14="http://schemas.microsoft.com/office/powerpoint/2010/main" val="4167106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CE83-4E48-6043-96CA-B4A95672D8EA}"/>
              </a:ext>
            </a:extLst>
          </p:cNvPr>
          <p:cNvSpPr>
            <a:spLocks noGrp="1"/>
          </p:cNvSpPr>
          <p:nvPr>
            <p:ph type="title"/>
          </p:nvPr>
        </p:nvSpPr>
        <p:spPr/>
        <p:txBody>
          <a:bodyPr/>
          <a:lstStyle/>
          <a:p>
            <a:r>
              <a:rPr lang="en-US" dirty="0"/>
              <a:t>Answer question 3 - $30</a:t>
            </a:r>
          </a:p>
        </p:txBody>
      </p:sp>
      <p:sp>
        <p:nvSpPr>
          <p:cNvPr id="3" name="Content Placeholder 2">
            <a:extLst>
              <a:ext uri="{FF2B5EF4-FFF2-40B4-BE49-F238E27FC236}">
                <a16:creationId xmlns:a16="http://schemas.microsoft.com/office/drawing/2014/main" id="{DAB38F70-CC5A-D545-B04C-41C8EA9EC7DD}"/>
              </a:ext>
            </a:extLst>
          </p:cNvPr>
          <p:cNvSpPr>
            <a:spLocks noGrp="1"/>
          </p:cNvSpPr>
          <p:nvPr>
            <p:ph idx="1"/>
          </p:nvPr>
        </p:nvSpPr>
        <p:spPr>
          <a:xfrm>
            <a:off x="734218" y="2097088"/>
            <a:ext cx="10720388" cy="4468813"/>
          </a:xfrm>
        </p:spPr>
        <p:txBody>
          <a:bodyPr>
            <a:noAutofit/>
          </a:bodyPr>
          <a:lstStyle/>
          <a:p>
            <a:r>
              <a:rPr lang="en-US" sz="2800" dirty="0"/>
              <a:t>Prohibition </a:t>
            </a:r>
          </a:p>
          <a:p>
            <a:r>
              <a:rPr lang="en-US" sz="2800" b="1" dirty="0">
                <a:solidFill>
                  <a:schemeClr val="bg1"/>
                </a:solidFill>
              </a:rPr>
              <a:t>Bonus: </a:t>
            </a:r>
            <a:r>
              <a:rPr lang="en-US" sz="2800" dirty="0">
                <a:solidFill>
                  <a:schemeClr val="bg1"/>
                </a:solidFill>
              </a:rPr>
              <a:t>Bootleggers </a:t>
            </a:r>
            <a:r>
              <a:rPr lang="en-US" sz="2800" dirty="0">
                <a:solidFill>
                  <a:schemeClr val="bg1"/>
                </a:solidFill>
                <a:sym typeface="Wingdings" pitchFamily="2" charset="2"/>
              </a:rPr>
              <a:t> </a:t>
            </a:r>
            <a:r>
              <a:rPr lang="en-US" sz="2800" dirty="0">
                <a:solidFill>
                  <a:schemeClr val="bg1"/>
                </a:solidFill>
              </a:rPr>
              <a:t>people that made alcohol and smuggled it into cities or to bars. Some bootleggers sold homemade whiskey called "moonshine" or "bathtub gin.”</a:t>
            </a:r>
          </a:p>
          <a:p>
            <a:r>
              <a:rPr lang="en-US" sz="2800" dirty="0">
                <a:solidFill>
                  <a:schemeClr val="bg1"/>
                </a:solidFill>
              </a:rPr>
              <a:t>Speakeasies </a:t>
            </a:r>
            <a:r>
              <a:rPr lang="en-US" sz="2800" dirty="0">
                <a:solidFill>
                  <a:schemeClr val="bg1"/>
                </a:solidFill>
                <a:sym typeface="Wingdings" pitchFamily="2" charset="2"/>
              </a:rPr>
              <a:t> </a:t>
            </a:r>
            <a:r>
              <a:rPr lang="en-US" sz="2800" dirty="0">
                <a:solidFill>
                  <a:schemeClr val="bg1"/>
                </a:solidFill>
              </a:rPr>
              <a:t>Speakeasies were secret establishments that sold illegal alcoholic beverages. They usually bought the alcohol from bootleggers. </a:t>
            </a:r>
          </a:p>
        </p:txBody>
      </p:sp>
      <p:pic>
        <p:nvPicPr>
          <p:cNvPr id="4" name="Graphic 3" descr="House">
            <a:hlinkClick r:id="rId2" action="ppaction://hlinksldjump"/>
            <a:extLst>
              <a:ext uri="{FF2B5EF4-FFF2-40B4-BE49-F238E27FC236}">
                <a16:creationId xmlns:a16="http://schemas.microsoft.com/office/drawing/2014/main" id="{20E3DEE3-7B47-E542-9762-74DF409882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912503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5E2A-AE72-D644-B83B-1ED93A6D8B48}"/>
              </a:ext>
            </a:extLst>
          </p:cNvPr>
          <p:cNvSpPr>
            <a:spLocks noGrp="1"/>
          </p:cNvSpPr>
          <p:nvPr>
            <p:ph type="title"/>
          </p:nvPr>
        </p:nvSpPr>
        <p:spPr/>
        <p:txBody>
          <a:bodyPr/>
          <a:lstStyle/>
          <a:p>
            <a:r>
              <a:rPr lang="en-US" dirty="0"/>
              <a:t>Question 3 - $40</a:t>
            </a:r>
          </a:p>
        </p:txBody>
      </p:sp>
      <p:sp>
        <p:nvSpPr>
          <p:cNvPr id="3" name="Content Placeholder 2">
            <a:extLst>
              <a:ext uri="{FF2B5EF4-FFF2-40B4-BE49-F238E27FC236}">
                <a16:creationId xmlns:a16="http://schemas.microsoft.com/office/drawing/2014/main" id="{B821291B-6DA1-CB4C-B77E-F86CC3DAC92F}"/>
              </a:ext>
            </a:extLst>
          </p:cNvPr>
          <p:cNvSpPr>
            <a:spLocks noGrp="1"/>
          </p:cNvSpPr>
          <p:nvPr>
            <p:ph idx="1"/>
          </p:nvPr>
        </p:nvSpPr>
        <p:spPr/>
        <p:txBody>
          <a:bodyPr>
            <a:normAutofit/>
          </a:bodyPr>
          <a:lstStyle/>
          <a:p>
            <a:r>
              <a:rPr lang="en-US" sz="4400" dirty="0"/>
              <a:t>The 1930’s: A time of great economic crisis in the United States; during this time, many people were out of work, hungry, and homeless was known as…?</a:t>
            </a:r>
          </a:p>
          <a:p>
            <a:endParaRPr lang="en-US" sz="4400" dirty="0"/>
          </a:p>
        </p:txBody>
      </p:sp>
    </p:spTree>
    <p:extLst>
      <p:ext uri="{BB962C8B-B14F-4D97-AF65-F5344CB8AC3E}">
        <p14:creationId xmlns:p14="http://schemas.microsoft.com/office/powerpoint/2010/main" val="216628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Who was Christopher Columbus and what was his goal?</a:t>
            </a:r>
          </a:p>
        </p:txBody>
      </p:sp>
    </p:spTree>
    <p:extLst>
      <p:ext uri="{BB962C8B-B14F-4D97-AF65-F5344CB8AC3E}">
        <p14:creationId xmlns:p14="http://schemas.microsoft.com/office/powerpoint/2010/main" val="2983375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A238C-2CB4-5640-BE7E-C27D24D7E4B1}"/>
              </a:ext>
            </a:extLst>
          </p:cNvPr>
          <p:cNvSpPr>
            <a:spLocks noGrp="1"/>
          </p:cNvSpPr>
          <p:nvPr>
            <p:ph type="title"/>
          </p:nvPr>
        </p:nvSpPr>
        <p:spPr/>
        <p:txBody>
          <a:bodyPr/>
          <a:lstStyle/>
          <a:p>
            <a:r>
              <a:rPr lang="en-US" dirty="0"/>
              <a:t>Answer question 3 - $40</a:t>
            </a:r>
          </a:p>
        </p:txBody>
      </p:sp>
      <p:sp>
        <p:nvSpPr>
          <p:cNvPr id="3" name="Content Placeholder 2">
            <a:extLst>
              <a:ext uri="{FF2B5EF4-FFF2-40B4-BE49-F238E27FC236}">
                <a16:creationId xmlns:a16="http://schemas.microsoft.com/office/drawing/2014/main" id="{EC1893DD-622C-6346-9445-B74281E566A0}"/>
              </a:ext>
            </a:extLst>
          </p:cNvPr>
          <p:cNvSpPr>
            <a:spLocks noGrp="1"/>
          </p:cNvSpPr>
          <p:nvPr>
            <p:ph idx="1"/>
          </p:nvPr>
        </p:nvSpPr>
        <p:spPr/>
        <p:txBody>
          <a:bodyPr>
            <a:normAutofit/>
          </a:bodyPr>
          <a:lstStyle/>
          <a:p>
            <a:r>
              <a:rPr lang="en-US" sz="4400" dirty="0"/>
              <a:t>The Great Depression </a:t>
            </a:r>
          </a:p>
        </p:txBody>
      </p:sp>
      <p:pic>
        <p:nvPicPr>
          <p:cNvPr id="4" name="Graphic 3" descr="House">
            <a:hlinkClick r:id="rId2" action="ppaction://hlinksldjump"/>
            <a:extLst>
              <a:ext uri="{FF2B5EF4-FFF2-40B4-BE49-F238E27FC236}">
                <a16:creationId xmlns:a16="http://schemas.microsoft.com/office/drawing/2014/main" id="{F512A745-EF69-8743-9F18-2BB89254D0F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904270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825D-BAC9-FD49-989B-5CFDA9333F84}"/>
              </a:ext>
            </a:extLst>
          </p:cNvPr>
          <p:cNvSpPr>
            <a:spLocks noGrp="1"/>
          </p:cNvSpPr>
          <p:nvPr>
            <p:ph type="title"/>
          </p:nvPr>
        </p:nvSpPr>
        <p:spPr/>
        <p:txBody>
          <a:bodyPr/>
          <a:lstStyle/>
          <a:p>
            <a:r>
              <a:rPr lang="en-US" dirty="0"/>
              <a:t>Question 3 - $50</a:t>
            </a:r>
          </a:p>
        </p:txBody>
      </p:sp>
      <p:sp>
        <p:nvSpPr>
          <p:cNvPr id="3" name="Content Placeholder 2">
            <a:extLst>
              <a:ext uri="{FF2B5EF4-FFF2-40B4-BE49-F238E27FC236}">
                <a16:creationId xmlns:a16="http://schemas.microsoft.com/office/drawing/2014/main" id="{37B50D11-45A4-B640-A672-608C813A4EA4}"/>
              </a:ext>
            </a:extLst>
          </p:cNvPr>
          <p:cNvSpPr>
            <a:spLocks noGrp="1"/>
          </p:cNvSpPr>
          <p:nvPr>
            <p:ph idx="1"/>
          </p:nvPr>
        </p:nvSpPr>
        <p:spPr/>
        <p:txBody>
          <a:bodyPr>
            <a:normAutofit/>
          </a:bodyPr>
          <a:lstStyle/>
          <a:p>
            <a:r>
              <a:rPr lang="en-US" sz="4400" dirty="0"/>
              <a:t>Name some causes of the Great Depression.</a:t>
            </a:r>
          </a:p>
        </p:txBody>
      </p:sp>
    </p:spTree>
    <p:extLst>
      <p:ext uri="{BB962C8B-B14F-4D97-AF65-F5344CB8AC3E}">
        <p14:creationId xmlns:p14="http://schemas.microsoft.com/office/powerpoint/2010/main" val="2588259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43893-B87C-7B48-9F52-428F1FF68C24}"/>
              </a:ext>
            </a:extLst>
          </p:cNvPr>
          <p:cNvSpPr>
            <a:spLocks noGrp="1"/>
          </p:cNvSpPr>
          <p:nvPr>
            <p:ph type="title"/>
          </p:nvPr>
        </p:nvSpPr>
        <p:spPr/>
        <p:txBody>
          <a:bodyPr/>
          <a:lstStyle/>
          <a:p>
            <a:r>
              <a:rPr lang="en-US" dirty="0"/>
              <a:t>Answer question 3 - $50</a:t>
            </a:r>
          </a:p>
        </p:txBody>
      </p:sp>
      <p:sp>
        <p:nvSpPr>
          <p:cNvPr id="3" name="Content Placeholder 2">
            <a:extLst>
              <a:ext uri="{FF2B5EF4-FFF2-40B4-BE49-F238E27FC236}">
                <a16:creationId xmlns:a16="http://schemas.microsoft.com/office/drawing/2014/main" id="{49F383D9-9B8A-2E44-9832-C75FFEEC70F0}"/>
              </a:ext>
            </a:extLst>
          </p:cNvPr>
          <p:cNvSpPr>
            <a:spLocks noGrp="1"/>
          </p:cNvSpPr>
          <p:nvPr>
            <p:ph idx="1"/>
          </p:nvPr>
        </p:nvSpPr>
        <p:spPr/>
        <p:txBody>
          <a:bodyPr>
            <a:normAutofit fontScale="85000" lnSpcReduction="10000"/>
          </a:bodyPr>
          <a:lstStyle/>
          <a:p>
            <a:r>
              <a:rPr lang="en-US" dirty="0"/>
              <a:t>Property and land prices collapsing after a property boom, causing investors to lose money.</a:t>
            </a:r>
          </a:p>
          <a:p>
            <a:r>
              <a:rPr lang="en-US" dirty="0"/>
              <a:t>Too many people speculating on the stock market to try and make money quickly.</a:t>
            </a:r>
          </a:p>
          <a:p>
            <a:r>
              <a:rPr lang="en-US" dirty="0"/>
              <a:t>Unbalanced distribution of wealth: wealthy Americans owned more than a third of all the American assets. When the economy started to struggle, these people started to hoard the money that caused industries to struggle even more.</a:t>
            </a:r>
          </a:p>
          <a:p>
            <a:r>
              <a:rPr lang="en-US" dirty="0"/>
              <a:t>Small banks that didn’t have enough funds to pay out all the people’s savings at once after the stock market crash </a:t>
            </a:r>
            <a:r>
              <a:rPr lang="en-US" dirty="0">
                <a:sym typeface="Wingdings" pitchFamily="2" charset="2"/>
              </a:rPr>
              <a:t> </a:t>
            </a:r>
            <a:r>
              <a:rPr lang="en-US" dirty="0"/>
              <a:t>bank deposits were not insured and when a bank would fail, all the people who banked there, lost their savings.</a:t>
            </a:r>
            <a:br>
              <a:rPr lang="en-US" dirty="0"/>
            </a:b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5B1F1F3F-9938-7F43-BE91-261DFC4EF3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802518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37A74-B4A0-2F4E-B8EE-58290884C393}"/>
              </a:ext>
            </a:extLst>
          </p:cNvPr>
          <p:cNvSpPr>
            <a:spLocks noGrp="1"/>
          </p:cNvSpPr>
          <p:nvPr>
            <p:ph type="title"/>
          </p:nvPr>
        </p:nvSpPr>
        <p:spPr/>
        <p:txBody>
          <a:bodyPr/>
          <a:lstStyle/>
          <a:p>
            <a:r>
              <a:rPr lang="en-US" dirty="0"/>
              <a:t>Question 4 - $10</a:t>
            </a:r>
          </a:p>
        </p:txBody>
      </p:sp>
      <p:sp>
        <p:nvSpPr>
          <p:cNvPr id="3" name="Content Placeholder 2">
            <a:extLst>
              <a:ext uri="{FF2B5EF4-FFF2-40B4-BE49-F238E27FC236}">
                <a16:creationId xmlns:a16="http://schemas.microsoft.com/office/drawing/2014/main" id="{FC4B16C4-B812-0E40-84D7-09ADF7C83591}"/>
              </a:ext>
            </a:extLst>
          </p:cNvPr>
          <p:cNvSpPr>
            <a:spLocks noGrp="1"/>
          </p:cNvSpPr>
          <p:nvPr>
            <p:ph idx="1"/>
          </p:nvPr>
        </p:nvSpPr>
        <p:spPr/>
        <p:txBody>
          <a:bodyPr>
            <a:normAutofit/>
          </a:bodyPr>
          <a:lstStyle/>
          <a:p>
            <a:r>
              <a:rPr lang="en-US" sz="4400" b="1" dirty="0"/>
              <a:t>Explain the Brown vs. Board of Education case.</a:t>
            </a:r>
          </a:p>
        </p:txBody>
      </p:sp>
    </p:spTree>
    <p:extLst>
      <p:ext uri="{BB962C8B-B14F-4D97-AF65-F5344CB8AC3E}">
        <p14:creationId xmlns:p14="http://schemas.microsoft.com/office/powerpoint/2010/main" val="3281176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8AD8-22E1-A441-ACD8-B83AC06AB594}"/>
              </a:ext>
            </a:extLst>
          </p:cNvPr>
          <p:cNvSpPr>
            <a:spLocks noGrp="1"/>
          </p:cNvSpPr>
          <p:nvPr>
            <p:ph type="title"/>
          </p:nvPr>
        </p:nvSpPr>
        <p:spPr/>
        <p:txBody>
          <a:bodyPr/>
          <a:lstStyle/>
          <a:p>
            <a:r>
              <a:rPr lang="en-US" dirty="0"/>
              <a:t>Answer question 4 - $10 </a:t>
            </a:r>
          </a:p>
        </p:txBody>
      </p:sp>
      <p:sp>
        <p:nvSpPr>
          <p:cNvPr id="3" name="Content Placeholder 2">
            <a:extLst>
              <a:ext uri="{FF2B5EF4-FFF2-40B4-BE49-F238E27FC236}">
                <a16:creationId xmlns:a16="http://schemas.microsoft.com/office/drawing/2014/main" id="{F62C9707-DE55-4B48-A5A0-B39ADC32D0AB}"/>
              </a:ext>
            </a:extLst>
          </p:cNvPr>
          <p:cNvSpPr>
            <a:spLocks noGrp="1"/>
          </p:cNvSpPr>
          <p:nvPr>
            <p:ph idx="1"/>
          </p:nvPr>
        </p:nvSpPr>
        <p:spPr/>
        <p:txBody>
          <a:bodyPr>
            <a:normAutofit/>
          </a:bodyPr>
          <a:lstStyle/>
          <a:p>
            <a:pPr marL="285750" indent="-285750"/>
            <a:r>
              <a:rPr lang="en-US" dirty="0"/>
              <a:t>Linda Brown was an African-American third-grader, her father sued the school system in Kansas </a:t>
            </a:r>
            <a:r>
              <a:rPr lang="en-US" dirty="0">
                <a:sym typeface="Wingdings" pitchFamily="2" charset="2"/>
              </a:rPr>
              <a:t> </a:t>
            </a:r>
            <a:r>
              <a:rPr lang="en-US" dirty="0"/>
              <a:t>the school his daughter went to, which had only African-American students, was not equal to the school that only white Americans went to. </a:t>
            </a:r>
          </a:p>
          <a:p>
            <a:pPr marL="285750" indent="-285750"/>
            <a:r>
              <a:rPr lang="en-US" dirty="0"/>
              <a:t>Brown alleged, the school system was discriminating against African-American students in violation of the 14th Amendment, which granted all Americans the right to equal protection and, by extension, the right to an equal education.</a:t>
            </a:r>
          </a:p>
          <a:p>
            <a:endParaRPr lang="en-US" dirty="0"/>
          </a:p>
        </p:txBody>
      </p:sp>
      <p:pic>
        <p:nvPicPr>
          <p:cNvPr id="4" name="Graphic 3" descr="House">
            <a:hlinkClick r:id="rId2" action="ppaction://hlinksldjump"/>
            <a:extLst>
              <a:ext uri="{FF2B5EF4-FFF2-40B4-BE49-F238E27FC236}">
                <a16:creationId xmlns:a16="http://schemas.microsoft.com/office/drawing/2014/main" id="{90768880-4EFD-1840-9514-A78AE1ACE2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421473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48323-C919-8E41-ADC6-A45C2FBFB8D1}"/>
              </a:ext>
            </a:extLst>
          </p:cNvPr>
          <p:cNvSpPr>
            <a:spLocks noGrp="1"/>
          </p:cNvSpPr>
          <p:nvPr>
            <p:ph type="title"/>
          </p:nvPr>
        </p:nvSpPr>
        <p:spPr/>
        <p:txBody>
          <a:bodyPr/>
          <a:lstStyle/>
          <a:p>
            <a:r>
              <a:rPr lang="en-US" dirty="0"/>
              <a:t>Question 4 - $20</a:t>
            </a:r>
          </a:p>
        </p:txBody>
      </p:sp>
      <p:sp>
        <p:nvSpPr>
          <p:cNvPr id="3" name="Content Placeholder 2">
            <a:extLst>
              <a:ext uri="{FF2B5EF4-FFF2-40B4-BE49-F238E27FC236}">
                <a16:creationId xmlns:a16="http://schemas.microsoft.com/office/drawing/2014/main" id="{EF888D39-2AB6-CB4E-AA95-EB885EC8F051}"/>
              </a:ext>
            </a:extLst>
          </p:cNvPr>
          <p:cNvSpPr>
            <a:spLocks noGrp="1"/>
          </p:cNvSpPr>
          <p:nvPr>
            <p:ph idx="1"/>
          </p:nvPr>
        </p:nvSpPr>
        <p:spPr/>
        <p:txBody>
          <a:bodyPr>
            <a:normAutofit/>
          </a:bodyPr>
          <a:lstStyle/>
          <a:p>
            <a:r>
              <a:rPr lang="en-US" sz="4400" dirty="0"/>
              <a:t>Who started the Montgomery Bus Boycott? And what was it?</a:t>
            </a:r>
          </a:p>
        </p:txBody>
      </p:sp>
    </p:spTree>
    <p:extLst>
      <p:ext uri="{BB962C8B-B14F-4D97-AF65-F5344CB8AC3E}">
        <p14:creationId xmlns:p14="http://schemas.microsoft.com/office/powerpoint/2010/main" val="9028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5994-10F2-7D40-8F16-103AAA587DBA}"/>
              </a:ext>
            </a:extLst>
          </p:cNvPr>
          <p:cNvSpPr>
            <a:spLocks noGrp="1"/>
          </p:cNvSpPr>
          <p:nvPr>
            <p:ph type="title"/>
          </p:nvPr>
        </p:nvSpPr>
        <p:spPr/>
        <p:txBody>
          <a:bodyPr/>
          <a:lstStyle/>
          <a:p>
            <a:r>
              <a:rPr lang="en-US" dirty="0"/>
              <a:t>Answer question 4 - $20</a:t>
            </a:r>
          </a:p>
        </p:txBody>
      </p:sp>
      <p:sp>
        <p:nvSpPr>
          <p:cNvPr id="3" name="Content Placeholder 2">
            <a:extLst>
              <a:ext uri="{FF2B5EF4-FFF2-40B4-BE49-F238E27FC236}">
                <a16:creationId xmlns:a16="http://schemas.microsoft.com/office/drawing/2014/main" id="{4E0DAAB3-241A-CE4B-94D2-A90E10CF8332}"/>
              </a:ext>
            </a:extLst>
          </p:cNvPr>
          <p:cNvSpPr>
            <a:spLocks noGrp="1"/>
          </p:cNvSpPr>
          <p:nvPr>
            <p:ph idx="1"/>
          </p:nvPr>
        </p:nvSpPr>
        <p:spPr>
          <a:xfrm>
            <a:off x="1141412" y="2249486"/>
            <a:ext cx="10275888" cy="4125913"/>
          </a:xfrm>
        </p:spPr>
        <p:txBody>
          <a:bodyPr>
            <a:normAutofit fontScale="92500" lnSpcReduction="20000"/>
          </a:bodyPr>
          <a:lstStyle/>
          <a:p>
            <a:r>
              <a:rPr lang="en-US" sz="4400" dirty="0"/>
              <a:t>Rosa Parks, an African-American woman, was arrested and fined for refusing to give up her bus seat to a white man.</a:t>
            </a:r>
          </a:p>
          <a:p>
            <a:r>
              <a:rPr lang="en-US" sz="4400" dirty="0"/>
              <a:t>African Americans refused to ride city buses in Montgomery, Alabama, to protest segregated seating. </a:t>
            </a:r>
          </a:p>
          <a:p>
            <a:pPr marL="0" indent="0">
              <a:buNone/>
            </a:pP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AF575E1-6E9B-7A49-9689-A0FC52F07AD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40332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797F-231D-7B4C-ACBE-4C478EBB6937}"/>
              </a:ext>
            </a:extLst>
          </p:cNvPr>
          <p:cNvSpPr>
            <a:spLocks noGrp="1"/>
          </p:cNvSpPr>
          <p:nvPr>
            <p:ph type="title"/>
          </p:nvPr>
        </p:nvSpPr>
        <p:spPr/>
        <p:txBody>
          <a:bodyPr/>
          <a:lstStyle/>
          <a:p>
            <a:r>
              <a:rPr lang="en-US" dirty="0"/>
              <a:t>Question 4 - $30</a:t>
            </a:r>
          </a:p>
        </p:txBody>
      </p:sp>
      <p:sp>
        <p:nvSpPr>
          <p:cNvPr id="3" name="Content Placeholder 2">
            <a:extLst>
              <a:ext uri="{FF2B5EF4-FFF2-40B4-BE49-F238E27FC236}">
                <a16:creationId xmlns:a16="http://schemas.microsoft.com/office/drawing/2014/main" id="{FD0E8EF5-10E5-7946-B849-0873B1C44166}"/>
              </a:ext>
            </a:extLst>
          </p:cNvPr>
          <p:cNvSpPr>
            <a:spLocks noGrp="1"/>
          </p:cNvSpPr>
          <p:nvPr>
            <p:ph idx="1"/>
          </p:nvPr>
        </p:nvSpPr>
        <p:spPr/>
        <p:txBody>
          <a:bodyPr>
            <a:normAutofit/>
          </a:bodyPr>
          <a:lstStyle/>
          <a:p>
            <a:r>
              <a:rPr lang="en-US" sz="4400" dirty="0"/>
              <a:t>The Sit-ins in Greensboro and the Birmingham Campaign were examples of what kind of protest?</a:t>
            </a:r>
          </a:p>
        </p:txBody>
      </p:sp>
    </p:spTree>
    <p:extLst>
      <p:ext uri="{BB962C8B-B14F-4D97-AF65-F5344CB8AC3E}">
        <p14:creationId xmlns:p14="http://schemas.microsoft.com/office/powerpoint/2010/main" val="1014089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54796-7D85-8D46-8B72-3073EC8FD782}"/>
              </a:ext>
            </a:extLst>
          </p:cNvPr>
          <p:cNvSpPr>
            <a:spLocks noGrp="1"/>
          </p:cNvSpPr>
          <p:nvPr>
            <p:ph type="title"/>
          </p:nvPr>
        </p:nvSpPr>
        <p:spPr/>
        <p:txBody>
          <a:bodyPr/>
          <a:lstStyle/>
          <a:p>
            <a:r>
              <a:rPr lang="en-US" dirty="0"/>
              <a:t>Answer question 4 - $30</a:t>
            </a:r>
          </a:p>
        </p:txBody>
      </p:sp>
      <p:sp>
        <p:nvSpPr>
          <p:cNvPr id="3" name="Content Placeholder 2">
            <a:extLst>
              <a:ext uri="{FF2B5EF4-FFF2-40B4-BE49-F238E27FC236}">
                <a16:creationId xmlns:a16="http://schemas.microsoft.com/office/drawing/2014/main" id="{E663F2C3-E15E-3349-B553-A3FC49B45A43}"/>
              </a:ext>
            </a:extLst>
          </p:cNvPr>
          <p:cNvSpPr>
            <a:spLocks noGrp="1"/>
          </p:cNvSpPr>
          <p:nvPr>
            <p:ph idx="1"/>
          </p:nvPr>
        </p:nvSpPr>
        <p:spPr/>
        <p:txBody>
          <a:bodyPr>
            <a:normAutofit/>
          </a:bodyPr>
          <a:lstStyle/>
          <a:p>
            <a:r>
              <a:rPr lang="en-US" sz="4400" dirty="0"/>
              <a:t>Non-violent protest</a:t>
            </a:r>
          </a:p>
        </p:txBody>
      </p:sp>
      <p:pic>
        <p:nvPicPr>
          <p:cNvPr id="4" name="Graphic 3" descr="House">
            <a:hlinkClick r:id="rId2" action="ppaction://hlinksldjump"/>
            <a:extLst>
              <a:ext uri="{FF2B5EF4-FFF2-40B4-BE49-F238E27FC236}">
                <a16:creationId xmlns:a16="http://schemas.microsoft.com/office/drawing/2014/main" id="{C226A3AE-1D30-6B4A-B9D4-7FAE94C2F7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24178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D586-3DC9-B147-A53F-9F00FE45D3C6}"/>
              </a:ext>
            </a:extLst>
          </p:cNvPr>
          <p:cNvSpPr>
            <a:spLocks noGrp="1"/>
          </p:cNvSpPr>
          <p:nvPr>
            <p:ph type="title"/>
          </p:nvPr>
        </p:nvSpPr>
        <p:spPr/>
        <p:txBody>
          <a:bodyPr/>
          <a:lstStyle/>
          <a:p>
            <a:r>
              <a:rPr lang="en-US" dirty="0"/>
              <a:t>Question 4 - $40</a:t>
            </a:r>
          </a:p>
        </p:txBody>
      </p:sp>
      <p:sp>
        <p:nvSpPr>
          <p:cNvPr id="3" name="Content Placeholder 2">
            <a:extLst>
              <a:ext uri="{FF2B5EF4-FFF2-40B4-BE49-F238E27FC236}">
                <a16:creationId xmlns:a16="http://schemas.microsoft.com/office/drawing/2014/main" id="{29EC5FCD-A5E2-914A-97B6-EAE51BE5F711}"/>
              </a:ext>
            </a:extLst>
          </p:cNvPr>
          <p:cNvSpPr>
            <a:spLocks noGrp="1"/>
          </p:cNvSpPr>
          <p:nvPr>
            <p:ph idx="1"/>
          </p:nvPr>
        </p:nvSpPr>
        <p:spPr/>
        <p:txBody>
          <a:bodyPr>
            <a:normAutofit/>
          </a:bodyPr>
          <a:lstStyle/>
          <a:p>
            <a:r>
              <a:rPr lang="en-US" sz="4400" dirty="0"/>
              <a:t>At what event did Martin Luther King Jr. deliver his famous “ I Have a Dream” speech?</a:t>
            </a:r>
          </a:p>
        </p:txBody>
      </p:sp>
    </p:spTree>
    <p:extLst>
      <p:ext uri="{BB962C8B-B14F-4D97-AF65-F5344CB8AC3E}">
        <p14:creationId xmlns:p14="http://schemas.microsoft.com/office/powerpoint/2010/main" val="243908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92500" lnSpcReduction="10000"/>
          </a:bodyPr>
          <a:lstStyle/>
          <a:p>
            <a:pPr marL="0" indent="0">
              <a:buNone/>
            </a:pPr>
            <a:r>
              <a:rPr lang="en-US" sz="4400" dirty="0"/>
              <a:t>Christopher Columbus was an Italian explorer. His goal was to find gold and resources and find a direct water route west from Europe to Asia, but he never did. He found the America’s also known as the “New World.”</a:t>
            </a:r>
          </a:p>
          <a:p>
            <a:endParaRPr lang="en-US" dirty="0"/>
          </a:p>
        </p:txBody>
      </p:sp>
      <p:pic>
        <p:nvPicPr>
          <p:cNvPr id="5" name="Graphic 4" descr="House">
            <a:hlinkClick r:id="rId2" action="ppaction://hlinksldjump"/>
            <a:extLst>
              <a:ext uri="{FF2B5EF4-FFF2-40B4-BE49-F238E27FC236}">
                <a16:creationId xmlns:a16="http://schemas.microsoft.com/office/drawing/2014/main" id="{764A5453-E837-EB47-8B9F-EE9CCB673F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926275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FF67-5C4B-6849-BBC7-E47FE1725B39}"/>
              </a:ext>
            </a:extLst>
          </p:cNvPr>
          <p:cNvSpPr>
            <a:spLocks noGrp="1"/>
          </p:cNvSpPr>
          <p:nvPr>
            <p:ph type="title"/>
          </p:nvPr>
        </p:nvSpPr>
        <p:spPr/>
        <p:txBody>
          <a:bodyPr/>
          <a:lstStyle/>
          <a:p>
            <a:r>
              <a:rPr lang="en-US" dirty="0"/>
              <a:t>Answer question 4 - $40</a:t>
            </a:r>
          </a:p>
        </p:txBody>
      </p:sp>
      <p:sp>
        <p:nvSpPr>
          <p:cNvPr id="3" name="Content Placeholder 2">
            <a:extLst>
              <a:ext uri="{FF2B5EF4-FFF2-40B4-BE49-F238E27FC236}">
                <a16:creationId xmlns:a16="http://schemas.microsoft.com/office/drawing/2014/main" id="{5C623F9E-EDC0-904B-B334-9BDB1743F7FE}"/>
              </a:ext>
            </a:extLst>
          </p:cNvPr>
          <p:cNvSpPr>
            <a:spLocks noGrp="1"/>
          </p:cNvSpPr>
          <p:nvPr>
            <p:ph idx="1"/>
          </p:nvPr>
        </p:nvSpPr>
        <p:spPr/>
        <p:txBody>
          <a:bodyPr>
            <a:normAutofit/>
          </a:bodyPr>
          <a:lstStyle/>
          <a:p>
            <a:r>
              <a:rPr lang="en-US" sz="4400" dirty="0"/>
              <a:t>The March on Washington (1963) in Washington, D.C.</a:t>
            </a:r>
          </a:p>
        </p:txBody>
      </p:sp>
      <p:pic>
        <p:nvPicPr>
          <p:cNvPr id="4" name="Graphic 3" descr="House">
            <a:hlinkClick r:id="rId2" action="ppaction://hlinksldjump"/>
            <a:extLst>
              <a:ext uri="{FF2B5EF4-FFF2-40B4-BE49-F238E27FC236}">
                <a16:creationId xmlns:a16="http://schemas.microsoft.com/office/drawing/2014/main" id="{4011E672-2EB4-774F-AA7E-0DBB1CB0C3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009355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C20B-6E39-F64A-A17C-54C6847CA57C}"/>
              </a:ext>
            </a:extLst>
          </p:cNvPr>
          <p:cNvSpPr>
            <a:spLocks noGrp="1"/>
          </p:cNvSpPr>
          <p:nvPr>
            <p:ph type="title"/>
          </p:nvPr>
        </p:nvSpPr>
        <p:spPr/>
        <p:txBody>
          <a:bodyPr/>
          <a:lstStyle/>
          <a:p>
            <a:r>
              <a:rPr lang="en-US" dirty="0"/>
              <a:t>Question 4 - $50</a:t>
            </a:r>
          </a:p>
        </p:txBody>
      </p:sp>
      <p:sp>
        <p:nvSpPr>
          <p:cNvPr id="3" name="Content Placeholder 2">
            <a:extLst>
              <a:ext uri="{FF2B5EF4-FFF2-40B4-BE49-F238E27FC236}">
                <a16:creationId xmlns:a16="http://schemas.microsoft.com/office/drawing/2014/main" id="{1425439B-2494-7B46-BC92-FDC48A4FD093}"/>
              </a:ext>
            </a:extLst>
          </p:cNvPr>
          <p:cNvSpPr>
            <a:spLocks noGrp="1"/>
          </p:cNvSpPr>
          <p:nvPr>
            <p:ph idx="1"/>
          </p:nvPr>
        </p:nvSpPr>
        <p:spPr/>
        <p:txBody>
          <a:bodyPr>
            <a:normAutofit/>
          </a:bodyPr>
          <a:lstStyle/>
          <a:p>
            <a:r>
              <a:rPr lang="en-US" sz="4400" dirty="0"/>
              <a:t>What did Martin Luther King Jr. write defending the strategy of nonviolent resistance to racism?</a:t>
            </a:r>
          </a:p>
        </p:txBody>
      </p:sp>
    </p:spTree>
    <p:extLst>
      <p:ext uri="{BB962C8B-B14F-4D97-AF65-F5344CB8AC3E}">
        <p14:creationId xmlns:p14="http://schemas.microsoft.com/office/powerpoint/2010/main" val="39587133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A294-7C37-7849-B57B-2A78BC34327F}"/>
              </a:ext>
            </a:extLst>
          </p:cNvPr>
          <p:cNvSpPr>
            <a:spLocks noGrp="1"/>
          </p:cNvSpPr>
          <p:nvPr>
            <p:ph type="title"/>
          </p:nvPr>
        </p:nvSpPr>
        <p:spPr/>
        <p:txBody>
          <a:bodyPr/>
          <a:lstStyle/>
          <a:p>
            <a:r>
              <a:rPr lang="en-US" dirty="0"/>
              <a:t>Answer question 4 - $50 </a:t>
            </a:r>
          </a:p>
        </p:txBody>
      </p:sp>
      <p:sp>
        <p:nvSpPr>
          <p:cNvPr id="3" name="Content Placeholder 2">
            <a:extLst>
              <a:ext uri="{FF2B5EF4-FFF2-40B4-BE49-F238E27FC236}">
                <a16:creationId xmlns:a16="http://schemas.microsoft.com/office/drawing/2014/main" id="{5AA3E2E9-0EEE-344A-AB5A-489DF2FC97A6}"/>
              </a:ext>
            </a:extLst>
          </p:cNvPr>
          <p:cNvSpPr>
            <a:spLocks noGrp="1"/>
          </p:cNvSpPr>
          <p:nvPr>
            <p:ph idx="1"/>
          </p:nvPr>
        </p:nvSpPr>
        <p:spPr/>
        <p:txBody>
          <a:bodyPr>
            <a:normAutofit/>
          </a:bodyPr>
          <a:lstStyle/>
          <a:p>
            <a:r>
              <a:rPr lang="en-US" sz="4400" dirty="0"/>
              <a:t>Letter from Birmingham Jail </a:t>
            </a:r>
          </a:p>
        </p:txBody>
      </p:sp>
      <p:pic>
        <p:nvPicPr>
          <p:cNvPr id="4" name="Graphic 3" descr="House">
            <a:hlinkClick r:id="rId2" action="ppaction://hlinksldjump"/>
            <a:extLst>
              <a:ext uri="{FF2B5EF4-FFF2-40B4-BE49-F238E27FC236}">
                <a16:creationId xmlns:a16="http://schemas.microsoft.com/office/drawing/2014/main" id="{DC37A742-1C93-3949-825C-A99A059930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741955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A4AE-09AF-E64A-9EE7-9EFC701B7B32}"/>
              </a:ext>
            </a:extLst>
          </p:cNvPr>
          <p:cNvSpPr>
            <a:spLocks noGrp="1"/>
          </p:cNvSpPr>
          <p:nvPr>
            <p:ph type="title"/>
          </p:nvPr>
        </p:nvSpPr>
        <p:spPr/>
        <p:txBody>
          <a:bodyPr/>
          <a:lstStyle/>
          <a:p>
            <a:r>
              <a:rPr lang="en-US" dirty="0"/>
              <a:t>Question 5 - $10</a:t>
            </a:r>
          </a:p>
        </p:txBody>
      </p:sp>
      <p:sp>
        <p:nvSpPr>
          <p:cNvPr id="3" name="Content Placeholder 2">
            <a:extLst>
              <a:ext uri="{FF2B5EF4-FFF2-40B4-BE49-F238E27FC236}">
                <a16:creationId xmlns:a16="http://schemas.microsoft.com/office/drawing/2014/main" id="{665CD888-141D-B844-8EC1-0C9894934A33}"/>
              </a:ext>
            </a:extLst>
          </p:cNvPr>
          <p:cNvSpPr>
            <a:spLocks noGrp="1"/>
          </p:cNvSpPr>
          <p:nvPr>
            <p:ph idx="1"/>
          </p:nvPr>
        </p:nvSpPr>
        <p:spPr/>
        <p:txBody>
          <a:bodyPr>
            <a:normAutofit/>
          </a:bodyPr>
          <a:lstStyle/>
          <a:p>
            <a:r>
              <a:rPr lang="en-US" sz="4400" dirty="0"/>
              <a:t>How many waves of feminism were there?</a:t>
            </a:r>
          </a:p>
        </p:txBody>
      </p:sp>
    </p:spTree>
    <p:extLst>
      <p:ext uri="{BB962C8B-B14F-4D97-AF65-F5344CB8AC3E}">
        <p14:creationId xmlns:p14="http://schemas.microsoft.com/office/powerpoint/2010/main" val="2167700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552D-78C9-9A4A-8CD5-E0805F7B1864}"/>
              </a:ext>
            </a:extLst>
          </p:cNvPr>
          <p:cNvSpPr>
            <a:spLocks noGrp="1"/>
          </p:cNvSpPr>
          <p:nvPr>
            <p:ph type="title"/>
          </p:nvPr>
        </p:nvSpPr>
        <p:spPr/>
        <p:txBody>
          <a:bodyPr/>
          <a:lstStyle/>
          <a:p>
            <a:r>
              <a:rPr lang="en-US" dirty="0"/>
              <a:t>Answer Question 5 - $10</a:t>
            </a:r>
          </a:p>
        </p:txBody>
      </p:sp>
      <p:sp>
        <p:nvSpPr>
          <p:cNvPr id="3" name="Content Placeholder 2">
            <a:extLst>
              <a:ext uri="{FF2B5EF4-FFF2-40B4-BE49-F238E27FC236}">
                <a16:creationId xmlns:a16="http://schemas.microsoft.com/office/drawing/2014/main" id="{773D186F-A469-0E4B-99B4-C314E2451E63}"/>
              </a:ext>
            </a:extLst>
          </p:cNvPr>
          <p:cNvSpPr>
            <a:spLocks noGrp="1"/>
          </p:cNvSpPr>
          <p:nvPr>
            <p:ph idx="1"/>
          </p:nvPr>
        </p:nvSpPr>
        <p:spPr/>
        <p:txBody>
          <a:bodyPr>
            <a:normAutofit lnSpcReduction="10000"/>
          </a:bodyPr>
          <a:lstStyle/>
          <a:p>
            <a:r>
              <a:rPr lang="en-US" sz="4400" dirty="0"/>
              <a:t>Three </a:t>
            </a:r>
          </a:p>
          <a:p>
            <a:r>
              <a:rPr lang="en-US" sz="4400" dirty="0"/>
              <a:t>1</a:t>
            </a:r>
            <a:r>
              <a:rPr lang="en-US" sz="4400" baseline="30000" dirty="0"/>
              <a:t>st</a:t>
            </a:r>
            <a:r>
              <a:rPr lang="en-US" sz="4400" dirty="0"/>
              <a:t>: 1830 to early 1900s</a:t>
            </a:r>
          </a:p>
          <a:p>
            <a:r>
              <a:rPr lang="en-US" sz="4400" dirty="0"/>
              <a:t>2</a:t>
            </a:r>
            <a:r>
              <a:rPr lang="en-US" sz="4400" baseline="30000" dirty="0"/>
              <a:t>nd: </a:t>
            </a:r>
            <a:r>
              <a:rPr lang="en-US" sz="4400" dirty="0"/>
              <a:t>1960s to 1980s</a:t>
            </a:r>
          </a:p>
          <a:p>
            <a:r>
              <a:rPr lang="en-US" sz="4400" dirty="0"/>
              <a:t>3</a:t>
            </a:r>
            <a:r>
              <a:rPr lang="en-US" sz="4400" baseline="30000" dirty="0"/>
              <a:t>rd</a:t>
            </a:r>
            <a:r>
              <a:rPr lang="en-US" sz="4400" dirty="0"/>
              <a:t>: 1990s to present day</a:t>
            </a:r>
          </a:p>
        </p:txBody>
      </p:sp>
      <p:pic>
        <p:nvPicPr>
          <p:cNvPr id="4" name="Graphic 3" descr="House">
            <a:hlinkClick r:id="rId2" action="ppaction://hlinksldjump"/>
            <a:extLst>
              <a:ext uri="{FF2B5EF4-FFF2-40B4-BE49-F238E27FC236}">
                <a16:creationId xmlns:a16="http://schemas.microsoft.com/office/drawing/2014/main" id="{FE1FE91A-6498-F54B-8CB0-FC2BA9D1AD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80117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41F3-7DCF-3349-AE03-4F09BCC126B7}"/>
              </a:ext>
            </a:extLst>
          </p:cNvPr>
          <p:cNvSpPr>
            <a:spLocks noGrp="1"/>
          </p:cNvSpPr>
          <p:nvPr>
            <p:ph type="title"/>
          </p:nvPr>
        </p:nvSpPr>
        <p:spPr/>
        <p:txBody>
          <a:bodyPr/>
          <a:lstStyle/>
          <a:p>
            <a:r>
              <a:rPr lang="en-US" dirty="0"/>
              <a:t>Question 5 - $20</a:t>
            </a:r>
          </a:p>
        </p:txBody>
      </p:sp>
      <p:sp>
        <p:nvSpPr>
          <p:cNvPr id="3" name="Content Placeholder 2">
            <a:extLst>
              <a:ext uri="{FF2B5EF4-FFF2-40B4-BE49-F238E27FC236}">
                <a16:creationId xmlns:a16="http://schemas.microsoft.com/office/drawing/2014/main" id="{958A3DCB-A275-654F-A736-DD5B5D7BCBC6}"/>
              </a:ext>
            </a:extLst>
          </p:cNvPr>
          <p:cNvSpPr>
            <a:spLocks noGrp="1"/>
          </p:cNvSpPr>
          <p:nvPr>
            <p:ph idx="1"/>
          </p:nvPr>
        </p:nvSpPr>
        <p:spPr/>
        <p:txBody>
          <a:bodyPr>
            <a:normAutofit/>
          </a:bodyPr>
          <a:lstStyle/>
          <a:p>
            <a:r>
              <a:rPr lang="en-US" sz="4400" dirty="0"/>
              <a:t>The first wave of feminism was also known as….?</a:t>
            </a:r>
          </a:p>
        </p:txBody>
      </p:sp>
    </p:spTree>
    <p:extLst>
      <p:ext uri="{BB962C8B-B14F-4D97-AF65-F5344CB8AC3E}">
        <p14:creationId xmlns:p14="http://schemas.microsoft.com/office/powerpoint/2010/main" val="2922395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87D4-2048-A14B-909F-6473FA60A4AD}"/>
              </a:ext>
            </a:extLst>
          </p:cNvPr>
          <p:cNvSpPr>
            <a:spLocks noGrp="1"/>
          </p:cNvSpPr>
          <p:nvPr>
            <p:ph type="title"/>
          </p:nvPr>
        </p:nvSpPr>
        <p:spPr/>
        <p:txBody>
          <a:bodyPr/>
          <a:lstStyle/>
          <a:p>
            <a:r>
              <a:rPr lang="en-US" dirty="0"/>
              <a:t>Answer Question 5 - $20</a:t>
            </a:r>
          </a:p>
        </p:txBody>
      </p:sp>
      <p:sp>
        <p:nvSpPr>
          <p:cNvPr id="3" name="Content Placeholder 2">
            <a:extLst>
              <a:ext uri="{FF2B5EF4-FFF2-40B4-BE49-F238E27FC236}">
                <a16:creationId xmlns:a16="http://schemas.microsoft.com/office/drawing/2014/main" id="{75B6E169-61A4-A242-9C1F-8017C62D8A08}"/>
              </a:ext>
            </a:extLst>
          </p:cNvPr>
          <p:cNvSpPr>
            <a:spLocks noGrp="1"/>
          </p:cNvSpPr>
          <p:nvPr>
            <p:ph idx="1"/>
          </p:nvPr>
        </p:nvSpPr>
        <p:spPr/>
        <p:txBody>
          <a:bodyPr>
            <a:normAutofit/>
          </a:bodyPr>
          <a:lstStyle/>
          <a:p>
            <a:r>
              <a:rPr lang="en-US" sz="4400" dirty="0"/>
              <a:t>Suffragette Movement </a:t>
            </a:r>
            <a:r>
              <a:rPr lang="en-US" sz="4400" dirty="0">
                <a:sym typeface="Wingdings" pitchFamily="2" charset="2"/>
              </a:rPr>
              <a:t> </a:t>
            </a:r>
            <a:r>
              <a:rPr lang="en-US" sz="4400" dirty="0"/>
              <a:t>were made to establish equal political power for women. </a:t>
            </a:r>
          </a:p>
        </p:txBody>
      </p:sp>
      <p:pic>
        <p:nvPicPr>
          <p:cNvPr id="4" name="Graphic 3" descr="House">
            <a:hlinkClick r:id="rId2" action="ppaction://hlinksldjump"/>
            <a:extLst>
              <a:ext uri="{FF2B5EF4-FFF2-40B4-BE49-F238E27FC236}">
                <a16:creationId xmlns:a16="http://schemas.microsoft.com/office/drawing/2014/main" id="{73912653-2CE9-9A44-A9B2-734CF9B839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1605666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82F6-6D28-8943-BBEA-1B18E5D5E81C}"/>
              </a:ext>
            </a:extLst>
          </p:cNvPr>
          <p:cNvSpPr>
            <a:spLocks noGrp="1"/>
          </p:cNvSpPr>
          <p:nvPr>
            <p:ph type="title"/>
          </p:nvPr>
        </p:nvSpPr>
        <p:spPr/>
        <p:txBody>
          <a:bodyPr/>
          <a:lstStyle/>
          <a:p>
            <a:r>
              <a:rPr lang="en-US" dirty="0"/>
              <a:t>Question 5 - $30</a:t>
            </a:r>
          </a:p>
        </p:txBody>
      </p:sp>
      <p:sp>
        <p:nvSpPr>
          <p:cNvPr id="3" name="Content Placeholder 2">
            <a:extLst>
              <a:ext uri="{FF2B5EF4-FFF2-40B4-BE49-F238E27FC236}">
                <a16:creationId xmlns:a16="http://schemas.microsoft.com/office/drawing/2014/main" id="{6FF6E2DE-86E9-8A42-BD2E-3F37AFCBFF94}"/>
              </a:ext>
            </a:extLst>
          </p:cNvPr>
          <p:cNvSpPr>
            <a:spLocks noGrp="1"/>
          </p:cNvSpPr>
          <p:nvPr>
            <p:ph idx="1"/>
          </p:nvPr>
        </p:nvSpPr>
        <p:spPr/>
        <p:txBody>
          <a:bodyPr>
            <a:normAutofit/>
          </a:bodyPr>
          <a:lstStyle/>
          <a:p>
            <a:r>
              <a:rPr lang="en-US" sz="4400" dirty="0"/>
              <a:t>This document was modeled after the Declaration of Independence. It is called….? </a:t>
            </a:r>
          </a:p>
        </p:txBody>
      </p:sp>
    </p:spTree>
    <p:extLst>
      <p:ext uri="{BB962C8B-B14F-4D97-AF65-F5344CB8AC3E}">
        <p14:creationId xmlns:p14="http://schemas.microsoft.com/office/powerpoint/2010/main" val="41795434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B951A-0FA4-6941-BD9B-CEC3A08A29CA}"/>
              </a:ext>
            </a:extLst>
          </p:cNvPr>
          <p:cNvSpPr>
            <a:spLocks noGrp="1"/>
          </p:cNvSpPr>
          <p:nvPr>
            <p:ph type="title"/>
          </p:nvPr>
        </p:nvSpPr>
        <p:spPr/>
        <p:txBody>
          <a:bodyPr/>
          <a:lstStyle/>
          <a:p>
            <a:r>
              <a:rPr lang="en-US" dirty="0"/>
              <a:t>Answer question - $30</a:t>
            </a:r>
          </a:p>
        </p:txBody>
      </p:sp>
      <p:sp>
        <p:nvSpPr>
          <p:cNvPr id="3" name="Content Placeholder 2">
            <a:extLst>
              <a:ext uri="{FF2B5EF4-FFF2-40B4-BE49-F238E27FC236}">
                <a16:creationId xmlns:a16="http://schemas.microsoft.com/office/drawing/2014/main" id="{41A6F15D-9396-3946-BB13-EED1F235EBAE}"/>
              </a:ext>
            </a:extLst>
          </p:cNvPr>
          <p:cNvSpPr>
            <a:spLocks noGrp="1"/>
          </p:cNvSpPr>
          <p:nvPr>
            <p:ph idx="1"/>
          </p:nvPr>
        </p:nvSpPr>
        <p:spPr/>
        <p:txBody>
          <a:bodyPr>
            <a:noAutofit/>
          </a:bodyPr>
          <a:lstStyle/>
          <a:p>
            <a:r>
              <a:rPr lang="en-US" sz="4400" dirty="0"/>
              <a:t>The Declaration of Sentiments </a:t>
            </a:r>
            <a:r>
              <a:rPr lang="en-US" sz="4400" dirty="0">
                <a:sym typeface="Wingdings" pitchFamily="2" charset="2"/>
              </a:rPr>
              <a:t> </a:t>
            </a:r>
            <a:r>
              <a:rPr lang="en-US" sz="4400" dirty="0"/>
              <a:t>This women’s declaration outlined the grievances of women across the country and declared that all men and women are created equal</a:t>
            </a:r>
          </a:p>
        </p:txBody>
      </p:sp>
      <p:pic>
        <p:nvPicPr>
          <p:cNvPr id="4" name="Graphic 3" descr="House">
            <a:hlinkClick r:id="rId2" action="ppaction://hlinksldjump"/>
            <a:extLst>
              <a:ext uri="{FF2B5EF4-FFF2-40B4-BE49-F238E27FC236}">
                <a16:creationId xmlns:a16="http://schemas.microsoft.com/office/drawing/2014/main" id="{BDEC6E60-6F34-324F-BA9B-227688B3DA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460599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28129-5AD8-EA48-B459-BD383A9F3558}"/>
              </a:ext>
            </a:extLst>
          </p:cNvPr>
          <p:cNvSpPr>
            <a:spLocks noGrp="1"/>
          </p:cNvSpPr>
          <p:nvPr>
            <p:ph type="title"/>
          </p:nvPr>
        </p:nvSpPr>
        <p:spPr/>
        <p:txBody>
          <a:bodyPr/>
          <a:lstStyle/>
          <a:p>
            <a:r>
              <a:rPr lang="en-US" dirty="0"/>
              <a:t>Question 5 - $40</a:t>
            </a:r>
          </a:p>
        </p:txBody>
      </p:sp>
      <p:sp>
        <p:nvSpPr>
          <p:cNvPr id="3" name="Content Placeholder 2">
            <a:extLst>
              <a:ext uri="{FF2B5EF4-FFF2-40B4-BE49-F238E27FC236}">
                <a16:creationId xmlns:a16="http://schemas.microsoft.com/office/drawing/2014/main" id="{D3F1E0DB-B2E5-3D48-A319-DFFB8EF88D3F}"/>
              </a:ext>
            </a:extLst>
          </p:cNvPr>
          <p:cNvSpPr>
            <a:spLocks noGrp="1"/>
          </p:cNvSpPr>
          <p:nvPr>
            <p:ph idx="1"/>
          </p:nvPr>
        </p:nvSpPr>
        <p:spPr/>
        <p:txBody>
          <a:bodyPr>
            <a:normAutofit/>
          </a:bodyPr>
          <a:lstStyle/>
          <a:p>
            <a:r>
              <a:rPr lang="en-US" sz="4400" dirty="0"/>
              <a:t>Define what “Nuclear Family” is and how has the image of the “Nuclear Family" image changed today?</a:t>
            </a:r>
          </a:p>
        </p:txBody>
      </p:sp>
    </p:spTree>
    <p:extLst>
      <p:ext uri="{BB962C8B-B14F-4D97-AF65-F5344CB8AC3E}">
        <p14:creationId xmlns:p14="http://schemas.microsoft.com/office/powerpoint/2010/main" val="331977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Why were the 13 colonies established? And who wanted to establish them?</a:t>
            </a:r>
          </a:p>
        </p:txBody>
      </p:sp>
    </p:spTree>
    <p:extLst>
      <p:ext uri="{BB962C8B-B14F-4D97-AF65-F5344CB8AC3E}">
        <p14:creationId xmlns:p14="http://schemas.microsoft.com/office/powerpoint/2010/main" val="315216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B8E5-D4AF-674C-BAC4-B0FF80A9F7A7}"/>
              </a:ext>
            </a:extLst>
          </p:cNvPr>
          <p:cNvSpPr>
            <a:spLocks noGrp="1"/>
          </p:cNvSpPr>
          <p:nvPr>
            <p:ph type="title"/>
          </p:nvPr>
        </p:nvSpPr>
        <p:spPr/>
        <p:txBody>
          <a:bodyPr/>
          <a:lstStyle/>
          <a:p>
            <a:r>
              <a:rPr lang="en-US" dirty="0"/>
              <a:t>Answer question 5 - $40</a:t>
            </a:r>
          </a:p>
        </p:txBody>
      </p:sp>
      <p:sp>
        <p:nvSpPr>
          <p:cNvPr id="3" name="Content Placeholder 2">
            <a:extLst>
              <a:ext uri="{FF2B5EF4-FFF2-40B4-BE49-F238E27FC236}">
                <a16:creationId xmlns:a16="http://schemas.microsoft.com/office/drawing/2014/main" id="{BB2A1231-8E12-8641-B4F3-F49C43A964D2}"/>
              </a:ext>
            </a:extLst>
          </p:cNvPr>
          <p:cNvSpPr>
            <a:spLocks noGrp="1"/>
          </p:cNvSpPr>
          <p:nvPr>
            <p:ph idx="1"/>
          </p:nvPr>
        </p:nvSpPr>
        <p:spPr/>
        <p:txBody>
          <a:bodyPr>
            <a:normAutofit/>
          </a:bodyPr>
          <a:lstStyle/>
          <a:p>
            <a:r>
              <a:rPr lang="en-US" sz="4400" dirty="0"/>
              <a:t>Nuclear family </a:t>
            </a:r>
            <a:r>
              <a:rPr lang="en-US" sz="4400" dirty="0">
                <a:sym typeface="Wingdings" pitchFamily="2" charset="2"/>
              </a:rPr>
              <a:t> </a:t>
            </a:r>
            <a:r>
              <a:rPr lang="en-US" sz="4400" dirty="0"/>
              <a:t> a family unit that includes two married parents of opposite genders and their biological or adopted children living in the same residence. </a:t>
            </a:r>
          </a:p>
          <a:p>
            <a:endParaRPr lang="en-US" dirty="0"/>
          </a:p>
        </p:txBody>
      </p:sp>
      <p:pic>
        <p:nvPicPr>
          <p:cNvPr id="4" name="Graphic 3" descr="House">
            <a:hlinkClick r:id="rId2" action="ppaction://hlinksldjump"/>
            <a:extLst>
              <a:ext uri="{FF2B5EF4-FFF2-40B4-BE49-F238E27FC236}">
                <a16:creationId xmlns:a16="http://schemas.microsoft.com/office/drawing/2014/main" id="{DFDFBE01-FC4E-704C-803D-8BC3D6D5BE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82099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415C-BB0F-2043-9B9A-97F15FDB0D32}"/>
              </a:ext>
            </a:extLst>
          </p:cNvPr>
          <p:cNvSpPr>
            <a:spLocks noGrp="1"/>
          </p:cNvSpPr>
          <p:nvPr>
            <p:ph type="title"/>
          </p:nvPr>
        </p:nvSpPr>
        <p:spPr/>
        <p:txBody>
          <a:bodyPr/>
          <a:lstStyle/>
          <a:p>
            <a:r>
              <a:rPr lang="en-US" dirty="0"/>
              <a:t>Question 5 - $50</a:t>
            </a:r>
          </a:p>
        </p:txBody>
      </p:sp>
      <p:sp>
        <p:nvSpPr>
          <p:cNvPr id="3" name="Content Placeholder 2">
            <a:extLst>
              <a:ext uri="{FF2B5EF4-FFF2-40B4-BE49-F238E27FC236}">
                <a16:creationId xmlns:a16="http://schemas.microsoft.com/office/drawing/2014/main" id="{2514BF2B-057E-204E-905F-C0F12AA6235F}"/>
              </a:ext>
            </a:extLst>
          </p:cNvPr>
          <p:cNvSpPr>
            <a:spLocks noGrp="1"/>
          </p:cNvSpPr>
          <p:nvPr>
            <p:ph idx="1"/>
          </p:nvPr>
        </p:nvSpPr>
        <p:spPr/>
        <p:txBody>
          <a:bodyPr>
            <a:normAutofit/>
          </a:bodyPr>
          <a:lstStyle/>
          <a:p>
            <a:r>
              <a:rPr lang="en-US" sz="4400" dirty="0"/>
              <a:t>What is the aim of the third wave of feminism?</a:t>
            </a:r>
          </a:p>
        </p:txBody>
      </p:sp>
    </p:spTree>
    <p:extLst>
      <p:ext uri="{BB962C8B-B14F-4D97-AF65-F5344CB8AC3E}">
        <p14:creationId xmlns:p14="http://schemas.microsoft.com/office/powerpoint/2010/main" val="3672567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EBA9C-40E9-C648-8248-4A34AD4ABCD0}"/>
              </a:ext>
            </a:extLst>
          </p:cNvPr>
          <p:cNvSpPr>
            <a:spLocks noGrp="1"/>
          </p:cNvSpPr>
          <p:nvPr>
            <p:ph type="title"/>
          </p:nvPr>
        </p:nvSpPr>
        <p:spPr/>
        <p:txBody>
          <a:bodyPr/>
          <a:lstStyle/>
          <a:p>
            <a:r>
              <a:rPr lang="en-US" dirty="0"/>
              <a:t>Answer question 5 - $50</a:t>
            </a:r>
          </a:p>
        </p:txBody>
      </p:sp>
      <p:sp>
        <p:nvSpPr>
          <p:cNvPr id="3" name="Content Placeholder 2">
            <a:extLst>
              <a:ext uri="{FF2B5EF4-FFF2-40B4-BE49-F238E27FC236}">
                <a16:creationId xmlns:a16="http://schemas.microsoft.com/office/drawing/2014/main" id="{4C6E66F4-3FF9-BB45-A866-1301DF186897}"/>
              </a:ext>
            </a:extLst>
          </p:cNvPr>
          <p:cNvSpPr>
            <a:spLocks noGrp="1"/>
          </p:cNvSpPr>
          <p:nvPr>
            <p:ph idx="1"/>
          </p:nvPr>
        </p:nvSpPr>
        <p:spPr/>
        <p:txBody>
          <a:bodyPr>
            <a:normAutofit fontScale="85000" lnSpcReduction="10000"/>
          </a:bodyPr>
          <a:lstStyle/>
          <a:p>
            <a:r>
              <a:rPr lang="en-US" sz="4400" dirty="0"/>
              <a:t>Fight for the rights and equality of the sexes around the world.</a:t>
            </a:r>
          </a:p>
          <a:p>
            <a:r>
              <a:rPr lang="en-US" sz="4400" dirty="0"/>
              <a:t>Unifying and inclusive movement that champions individuality. The third wave is about everyone finding an individual place in the larger picture.</a:t>
            </a:r>
          </a:p>
        </p:txBody>
      </p:sp>
      <p:pic>
        <p:nvPicPr>
          <p:cNvPr id="4" name="Graphic 3" descr="House">
            <a:hlinkClick r:id="rId2" action="ppaction://hlinksldjump"/>
            <a:extLst>
              <a:ext uri="{FF2B5EF4-FFF2-40B4-BE49-F238E27FC236}">
                <a16:creationId xmlns:a16="http://schemas.microsoft.com/office/drawing/2014/main" id="{65F41CA4-A45C-1D40-BD3E-EC21C3F12C5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82569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724B7-9EED-1F47-8C6A-4A5BF3553268}"/>
              </a:ext>
            </a:extLst>
          </p:cNvPr>
          <p:cNvSpPr>
            <a:spLocks noGrp="1"/>
          </p:cNvSpPr>
          <p:nvPr>
            <p:ph type="title"/>
          </p:nvPr>
        </p:nvSpPr>
        <p:spPr/>
        <p:txBody>
          <a:bodyPr/>
          <a:lstStyle/>
          <a:p>
            <a:r>
              <a:rPr lang="en-US" dirty="0"/>
              <a:t>Question 6 - $10</a:t>
            </a:r>
          </a:p>
        </p:txBody>
      </p:sp>
      <p:sp>
        <p:nvSpPr>
          <p:cNvPr id="3" name="Content Placeholder 2">
            <a:extLst>
              <a:ext uri="{FF2B5EF4-FFF2-40B4-BE49-F238E27FC236}">
                <a16:creationId xmlns:a16="http://schemas.microsoft.com/office/drawing/2014/main" id="{221AA732-AD6A-DC4D-AC74-CAA068DA09FF}"/>
              </a:ext>
            </a:extLst>
          </p:cNvPr>
          <p:cNvSpPr>
            <a:spLocks noGrp="1"/>
          </p:cNvSpPr>
          <p:nvPr>
            <p:ph idx="1"/>
          </p:nvPr>
        </p:nvSpPr>
        <p:spPr/>
        <p:txBody>
          <a:bodyPr>
            <a:noAutofit/>
          </a:bodyPr>
          <a:lstStyle/>
          <a:p>
            <a:r>
              <a:rPr lang="en-US" sz="4400" dirty="0"/>
              <a:t>What are the two main political parties in the United States and their mascots?</a:t>
            </a:r>
          </a:p>
          <a:p>
            <a:endParaRPr lang="en-US" sz="4400" dirty="0"/>
          </a:p>
          <a:p>
            <a:r>
              <a:rPr lang="en-US" sz="4400" b="1" dirty="0">
                <a:solidFill>
                  <a:schemeClr val="bg1"/>
                </a:solidFill>
              </a:rPr>
              <a:t>Bonus +10: </a:t>
            </a:r>
            <a:r>
              <a:rPr lang="en-US" sz="4400" dirty="0">
                <a:solidFill>
                  <a:schemeClr val="bg1"/>
                </a:solidFill>
              </a:rPr>
              <a:t>Name one other political party that is not as popular.</a:t>
            </a:r>
          </a:p>
        </p:txBody>
      </p:sp>
    </p:spTree>
    <p:extLst>
      <p:ext uri="{BB962C8B-B14F-4D97-AF65-F5344CB8AC3E}">
        <p14:creationId xmlns:p14="http://schemas.microsoft.com/office/powerpoint/2010/main" val="1337651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1FA6-06E2-C147-90DD-A8459EF2F772}"/>
              </a:ext>
            </a:extLst>
          </p:cNvPr>
          <p:cNvSpPr>
            <a:spLocks noGrp="1"/>
          </p:cNvSpPr>
          <p:nvPr>
            <p:ph type="title"/>
          </p:nvPr>
        </p:nvSpPr>
        <p:spPr/>
        <p:txBody>
          <a:bodyPr/>
          <a:lstStyle/>
          <a:p>
            <a:r>
              <a:rPr lang="en-US" dirty="0"/>
              <a:t>Answer question 6 - $10</a:t>
            </a:r>
          </a:p>
        </p:txBody>
      </p:sp>
      <p:sp>
        <p:nvSpPr>
          <p:cNvPr id="3" name="Content Placeholder 2">
            <a:extLst>
              <a:ext uri="{FF2B5EF4-FFF2-40B4-BE49-F238E27FC236}">
                <a16:creationId xmlns:a16="http://schemas.microsoft.com/office/drawing/2014/main" id="{59DA94E5-14CD-DD4E-8982-12F8499FCD20}"/>
              </a:ext>
            </a:extLst>
          </p:cNvPr>
          <p:cNvSpPr>
            <a:spLocks noGrp="1"/>
          </p:cNvSpPr>
          <p:nvPr>
            <p:ph idx="1"/>
          </p:nvPr>
        </p:nvSpPr>
        <p:spPr/>
        <p:txBody>
          <a:bodyPr>
            <a:noAutofit/>
          </a:bodyPr>
          <a:lstStyle/>
          <a:p>
            <a:r>
              <a:rPr lang="en-US" sz="4400" dirty="0"/>
              <a:t>Democrats </a:t>
            </a:r>
            <a:r>
              <a:rPr lang="en-US" sz="4400" dirty="0">
                <a:sym typeface="Wingdings" pitchFamily="2" charset="2"/>
              </a:rPr>
              <a:t> Donkey</a:t>
            </a:r>
          </a:p>
          <a:p>
            <a:r>
              <a:rPr lang="en-US" sz="4400" dirty="0">
                <a:sym typeface="Wingdings" pitchFamily="2" charset="2"/>
              </a:rPr>
              <a:t>Republicans  Elephant </a:t>
            </a:r>
          </a:p>
          <a:p>
            <a:endParaRPr lang="en-US" sz="4400" dirty="0">
              <a:sym typeface="Wingdings" pitchFamily="2" charset="2"/>
            </a:endParaRPr>
          </a:p>
          <a:p>
            <a:r>
              <a:rPr lang="en-US" sz="4400" b="1" dirty="0">
                <a:solidFill>
                  <a:schemeClr val="bg1"/>
                </a:solidFill>
                <a:sym typeface="Wingdings" pitchFamily="2" charset="2"/>
              </a:rPr>
              <a:t>Bonus +10: </a:t>
            </a:r>
            <a:r>
              <a:rPr lang="en-US" sz="4400" dirty="0">
                <a:solidFill>
                  <a:schemeClr val="bg1"/>
                </a:solidFill>
                <a:sym typeface="Wingdings" pitchFamily="2" charset="2"/>
              </a:rPr>
              <a:t>Green Party, Libertarian Party, Constitution Party </a:t>
            </a:r>
          </a:p>
        </p:txBody>
      </p:sp>
      <p:pic>
        <p:nvPicPr>
          <p:cNvPr id="4" name="Graphic 3" descr="House">
            <a:hlinkClick r:id="rId2" action="ppaction://hlinksldjump"/>
            <a:extLst>
              <a:ext uri="{FF2B5EF4-FFF2-40B4-BE49-F238E27FC236}">
                <a16:creationId xmlns:a16="http://schemas.microsoft.com/office/drawing/2014/main" id="{B10B6C83-D78A-514A-962D-2E1AC7AF8E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710567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4FEB-E1FE-8F43-A61B-AD62234CDAF9}"/>
              </a:ext>
            </a:extLst>
          </p:cNvPr>
          <p:cNvSpPr>
            <a:spLocks noGrp="1"/>
          </p:cNvSpPr>
          <p:nvPr>
            <p:ph type="title"/>
          </p:nvPr>
        </p:nvSpPr>
        <p:spPr/>
        <p:txBody>
          <a:bodyPr/>
          <a:lstStyle/>
          <a:p>
            <a:r>
              <a:rPr lang="en-US" dirty="0"/>
              <a:t>Question 6 - $20</a:t>
            </a:r>
          </a:p>
        </p:txBody>
      </p:sp>
      <p:sp>
        <p:nvSpPr>
          <p:cNvPr id="3" name="Content Placeholder 2">
            <a:extLst>
              <a:ext uri="{FF2B5EF4-FFF2-40B4-BE49-F238E27FC236}">
                <a16:creationId xmlns:a16="http://schemas.microsoft.com/office/drawing/2014/main" id="{9B9532D8-42B4-B242-80B8-A8FADBA5E982}"/>
              </a:ext>
            </a:extLst>
          </p:cNvPr>
          <p:cNvSpPr>
            <a:spLocks noGrp="1"/>
          </p:cNvSpPr>
          <p:nvPr>
            <p:ph idx="1"/>
          </p:nvPr>
        </p:nvSpPr>
        <p:spPr/>
        <p:txBody>
          <a:bodyPr>
            <a:normAutofit/>
          </a:bodyPr>
          <a:lstStyle/>
          <a:p>
            <a:r>
              <a:rPr lang="en-US" sz="4400" dirty="0"/>
              <a:t>What is an advantage and disadvantage of a two-party system?</a:t>
            </a:r>
          </a:p>
        </p:txBody>
      </p:sp>
    </p:spTree>
    <p:extLst>
      <p:ext uri="{BB962C8B-B14F-4D97-AF65-F5344CB8AC3E}">
        <p14:creationId xmlns:p14="http://schemas.microsoft.com/office/powerpoint/2010/main" val="15240442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55E8D-FC72-F04F-9B09-9F7016ACE198}"/>
              </a:ext>
            </a:extLst>
          </p:cNvPr>
          <p:cNvSpPr>
            <a:spLocks noGrp="1"/>
          </p:cNvSpPr>
          <p:nvPr>
            <p:ph type="title"/>
          </p:nvPr>
        </p:nvSpPr>
        <p:spPr/>
        <p:txBody>
          <a:bodyPr/>
          <a:lstStyle/>
          <a:p>
            <a:r>
              <a:rPr lang="en-US" dirty="0"/>
              <a:t>Answer question 6 - $20</a:t>
            </a:r>
          </a:p>
        </p:txBody>
      </p:sp>
      <p:sp>
        <p:nvSpPr>
          <p:cNvPr id="3" name="Content Placeholder 2">
            <a:extLst>
              <a:ext uri="{FF2B5EF4-FFF2-40B4-BE49-F238E27FC236}">
                <a16:creationId xmlns:a16="http://schemas.microsoft.com/office/drawing/2014/main" id="{0789EF5D-FA44-644F-BDF2-6D20D5A8F6A9}"/>
              </a:ext>
            </a:extLst>
          </p:cNvPr>
          <p:cNvSpPr>
            <a:spLocks noGrp="1"/>
          </p:cNvSpPr>
          <p:nvPr>
            <p:ph idx="1"/>
          </p:nvPr>
        </p:nvSpPr>
        <p:spPr/>
        <p:txBody>
          <a:bodyPr/>
          <a:lstStyle/>
          <a:p>
            <a:r>
              <a:rPr lang="en-US" b="1" dirty="0"/>
              <a:t>Positives: </a:t>
            </a:r>
            <a:r>
              <a:rPr lang="en-US" dirty="0"/>
              <a:t>having only two parties helps the government to run smoother. Two-party systems can lead to a more stable government and less radical politics. </a:t>
            </a:r>
          </a:p>
          <a:p>
            <a:r>
              <a:rPr lang="en-US" b="1" dirty="0"/>
              <a:t>Negatives: </a:t>
            </a:r>
            <a:r>
              <a:rPr lang="en-US" dirty="0"/>
              <a:t>two-party systems give the voters only two choices. Voters start to think that their vote doesn't count for much, causing them not to participate. It also makes it difficult for people with new ideas to have an influence in the government</a:t>
            </a:r>
          </a:p>
        </p:txBody>
      </p:sp>
      <p:pic>
        <p:nvPicPr>
          <p:cNvPr id="4" name="Graphic 3" descr="House">
            <a:hlinkClick r:id="rId2" action="ppaction://hlinksldjump"/>
            <a:extLst>
              <a:ext uri="{FF2B5EF4-FFF2-40B4-BE49-F238E27FC236}">
                <a16:creationId xmlns:a16="http://schemas.microsoft.com/office/drawing/2014/main" id="{1550DCFD-A32E-DB42-B16D-A8A7C81299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3961882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B2BB-F2B1-F447-93BD-B243C15589E6}"/>
              </a:ext>
            </a:extLst>
          </p:cNvPr>
          <p:cNvSpPr>
            <a:spLocks noGrp="1"/>
          </p:cNvSpPr>
          <p:nvPr>
            <p:ph type="title"/>
          </p:nvPr>
        </p:nvSpPr>
        <p:spPr/>
        <p:txBody>
          <a:bodyPr/>
          <a:lstStyle/>
          <a:p>
            <a:r>
              <a:rPr lang="en-US" dirty="0"/>
              <a:t>Question 6 - $30</a:t>
            </a:r>
          </a:p>
        </p:txBody>
      </p:sp>
      <p:sp>
        <p:nvSpPr>
          <p:cNvPr id="3" name="Content Placeholder 2">
            <a:extLst>
              <a:ext uri="{FF2B5EF4-FFF2-40B4-BE49-F238E27FC236}">
                <a16:creationId xmlns:a16="http://schemas.microsoft.com/office/drawing/2014/main" id="{7CC2F06D-6A90-4B47-9CEB-5113FCE73A7F}"/>
              </a:ext>
            </a:extLst>
          </p:cNvPr>
          <p:cNvSpPr>
            <a:spLocks noGrp="1"/>
          </p:cNvSpPr>
          <p:nvPr>
            <p:ph idx="1"/>
          </p:nvPr>
        </p:nvSpPr>
        <p:spPr/>
        <p:txBody>
          <a:bodyPr>
            <a:normAutofit/>
          </a:bodyPr>
          <a:lstStyle/>
          <a:p>
            <a:r>
              <a:rPr lang="en-US" sz="4400" dirty="0"/>
              <a:t>Name the three branches of government and their functions.</a:t>
            </a:r>
          </a:p>
        </p:txBody>
      </p:sp>
    </p:spTree>
    <p:extLst>
      <p:ext uri="{BB962C8B-B14F-4D97-AF65-F5344CB8AC3E}">
        <p14:creationId xmlns:p14="http://schemas.microsoft.com/office/powerpoint/2010/main" val="20797483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3DAE-77D4-B746-B47B-1FF6C5A8E0FA}"/>
              </a:ext>
            </a:extLst>
          </p:cNvPr>
          <p:cNvSpPr>
            <a:spLocks noGrp="1"/>
          </p:cNvSpPr>
          <p:nvPr>
            <p:ph type="title"/>
          </p:nvPr>
        </p:nvSpPr>
        <p:spPr/>
        <p:txBody>
          <a:bodyPr/>
          <a:lstStyle/>
          <a:p>
            <a:r>
              <a:rPr lang="en-US" dirty="0"/>
              <a:t>Answer question 6 - $30</a:t>
            </a:r>
          </a:p>
        </p:txBody>
      </p:sp>
      <p:sp>
        <p:nvSpPr>
          <p:cNvPr id="3" name="Content Placeholder 2">
            <a:extLst>
              <a:ext uri="{FF2B5EF4-FFF2-40B4-BE49-F238E27FC236}">
                <a16:creationId xmlns:a16="http://schemas.microsoft.com/office/drawing/2014/main" id="{45E38B25-A34D-344F-A0AF-06037651BC8A}"/>
              </a:ext>
            </a:extLst>
          </p:cNvPr>
          <p:cNvSpPr>
            <a:spLocks noGrp="1"/>
          </p:cNvSpPr>
          <p:nvPr>
            <p:ph idx="1"/>
          </p:nvPr>
        </p:nvSpPr>
        <p:spPr/>
        <p:txBody>
          <a:bodyPr>
            <a:normAutofit/>
          </a:bodyPr>
          <a:lstStyle/>
          <a:p>
            <a:r>
              <a:rPr lang="en-US" sz="4400" dirty="0"/>
              <a:t>Legislative </a:t>
            </a:r>
            <a:r>
              <a:rPr lang="en-US" sz="4400" dirty="0">
                <a:sym typeface="Wingdings" pitchFamily="2" charset="2"/>
              </a:rPr>
              <a:t> Makes laws </a:t>
            </a:r>
          </a:p>
          <a:p>
            <a:r>
              <a:rPr lang="en-US" sz="4400" dirty="0">
                <a:sym typeface="Wingdings" pitchFamily="2" charset="2"/>
              </a:rPr>
              <a:t>Executive  carries out laws</a:t>
            </a:r>
          </a:p>
          <a:p>
            <a:r>
              <a:rPr lang="en-US" sz="4400" dirty="0">
                <a:sym typeface="Wingdings" pitchFamily="2" charset="2"/>
              </a:rPr>
              <a:t>Judicial  interprets laws </a:t>
            </a:r>
            <a:endParaRPr lang="en-US" sz="4400" dirty="0"/>
          </a:p>
        </p:txBody>
      </p:sp>
      <p:pic>
        <p:nvPicPr>
          <p:cNvPr id="4" name="Graphic 3" descr="House">
            <a:hlinkClick r:id="rId2" action="ppaction://hlinksldjump"/>
            <a:extLst>
              <a:ext uri="{FF2B5EF4-FFF2-40B4-BE49-F238E27FC236}">
                <a16:creationId xmlns:a16="http://schemas.microsoft.com/office/drawing/2014/main" id="{6E7968F6-25E4-B949-8CE0-1BD1C3C8DE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0523823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43D4-B30D-5A49-BCBB-BA02A0CAA4D9}"/>
              </a:ext>
            </a:extLst>
          </p:cNvPr>
          <p:cNvSpPr>
            <a:spLocks noGrp="1"/>
          </p:cNvSpPr>
          <p:nvPr>
            <p:ph type="title"/>
          </p:nvPr>
        </p:nvSpPr>
        <p:spPr/>
        <p:txBody>
          <a:bodyPr/>
          <a:lstStyle/>
          <a:p>
            <a:r>
              <a:rPr lang="en-US" dirty="0"/>
              <a:t>Question 6 - $40</a:t>
            </a:r>
          </a:p>
        </p:txBody>
      </p:sp>
      <p:sp>
        <p:nvSpPr>
          <p:cNvPr id="3" name="Content Placeholder 2">
            <a:extLst>
              <a:ext uri="{FF2B5EF4-FFF2-40B4-BE49-F238E27FC236}">
                <a16:creationId xmlns:a16="http://schemas.microsoft.com/office/drawing/2014/main" id="{88D15C03-5195-9048-9F69-F03CF84537E6}"/>
              </a:ext>
            </a:extLst>
          </p:cNvPr>
          <p:cNvSpPr>
            <a:spLocks noGrp="1"/>
          </p:cNvSpPr>
          <p:nvPr>
            <p:ph idx="1"/>
          </p:nvPr>
        </p:nvSpPr>
        <p:spPr/>
        <p:txBody>
          <a:bodyPr>
            <a:normAutofit/>
          </a:bodyPr>
          <a:lstStyle/>
          <a:p>
            <a:r>
              <a:rPr lang="en-US" sz="4400" dirty="0"/>
              <a:t>True or False: The American people directly elect the President of the United States.</a:t>
            </a:r>
          </a:p>
        </p:txBody>
      </p:sp>
    </p:spTree>
    <p:extLst>
      <p:ext uri="{BB962C8B-B14F-4D97-AF65-F5344CB8AC3E}">
        <p14:creationId xmlns:p14="http://schemas.microsoft.com/office/powerpoint/2010/main" val="158953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77500" lnSpcReduction="20000"/>
          </a:bodyPr>
          <a:lstStyle/>
          <a:p>
            <a:pPr marL="0" indent="0">
              <a:buNone/>
            </a:pPr>
            <a:r>
              <a:rPr lang="en-US" sz="4400" dirty="0"/>
              <a:t>Queen Elizabeth wanted to establish 13 colonies in the Americas in order to grow the British Empire and to counter the Spanish. </a:t>
            </a:r>
          </a:p>
          <a:p>
            <a:pPr marL="0" indent="0">
              <a:buNone/>
            </a:pPr>
            <a:endParaRPr lang="en-US" sz="4400" dirty="0"/>
          </a:p>
          <a:p>
            <a:pPr marL="0" indent="0">
              <a:buNone/>
            </a:pPr>
            <a:r>
              <a:rPr lang="en-US" sz="4400" dirty="0"/>
              <a:t>The English hoped to find wealth, create new jobs, and establish trade ports along the coast of the Americas. </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7FF233E4-06F5-5E4B-B91C-5C0859CBA0A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8998912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075C-116D-BD4F-98A7-D69D176056DE}"/>
              </a:ext>
            </a:extLst>
          </p:cNvPr>
          <p:cNvSpPr>
            <a:spLocks noGrp="1"/>
          </p:cNvSpPr>
          <p:nvPr>
            <p:ph type="title"/>
          </p:nvPr>
        </p:nvSpPr>
        <p:spPr/>
        <p:txBody>
          <a:bodyPr/>
          <a:lstStyle/>
          <a:p>
            <a:r>
              <a:rPr lang="en-US" dirty="0"/>
              <a:t>Answer question 6 - $40</a:t>
            </a:r>
          </a:p>
        </p:txBody>
      </p:sp>
      <p:sp>
        <p:nvSpPr>
          <p:cNvPr id="3" name="Content Placeholder 2">
            <a:extLst>
              <a:ext uri="{FF2B5EF4-FFF2-40B4-BE49-F238E27FC236}">
                <a16:creationId xmlns:a16="http://schemas.microsoft.com/office/drawing/2014/main" id="{9B96017F-5C52-3140-BDE5-AA120443939B}"/>
              </a:ext>
            </a:extLst>
          </p:cNvPr>
          <p:cNvSpPr>
            <a:spLocks noGrp="1"/>
          </p:cNvSpPr>
          <p:nvPr>
            <p:ph idx="1"/>
          </p:nvPr>
        </p:nvSpPr>
        <p:spPr/>
        <p:txBody>
          <a:bodyPr>
            <a:noAutofit/>
          </a:bodyPr>
          <a:lstStyle/>
          <a:p>
            <a:r>
              <a:rPr lang="en-US" sz="4400" dirty="0"/>
              <a:t>False </a:t>
            </a:r>
            <a:r>
              <a:rPr lang="en-US" sz="4400" dirty="0">
                <a:sym typeface="Wingdings" pitchFamily="2" charset="2"/>
              </a:rPr>
              <a:t> </a:t>
            </a:r>
            <a:r>
              <a:rPr lang="en-US" sz="4400" dirty="0"/>
              <a:t>A U.S. president is elected via the Electoral College system.</a:t>
            </a:r>
          </a:p>
          <a:p>
            <a:r>
              <a:rPr lang="en-US" sz="4400" dirty="0"/>
              <a:t>"College" is really just a way to name a group of 538 people who are the formal electors who cast an electoral vote.</a:t>
            </a:r>
          </a:p>
        </p:txBody>
      </p:sp>
      <p:pic>
        <p:nvPicPr>
          <p:cNvPr id="4" name="Graphic 3" descr="House">
            <a:hlinkClick r:id="rId2" action="ppaction://hlinksldjump"/>
            <a:extLst>
              <a:ext uri="{FF2B5EF4-FFF2-40B4-BE49-F238E27FC236}">
                <a16:creationId xmlns:a16="http://schemas.microsoft.com/office/drawing/2014/main" id="{7AA1BD3E-A6CE-F64A-A90A-7F9FB629B3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242914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756D-8DE4-4F4E-A9CE-C9830F653368}"/>
              </a:ext>
            </a:extLst>
          </p:cNvPr>
          <p:cNvSpPr>
            <a:spLocks noGrp="1"/>
          </p:cNvSpPr>
          <p:nvPr>
            <p:ph type="title"/>
          </p:nvPr>
        </p:nvSpPr>
        <p:spPr/>
        <p:txBody>
          <a:bodyPr/>
          <a:lstStyle/>
          <a:p>
            <a:r>
              <a:rPr lang="en-US" dirty="0"/>
              <a:t>Question 6 - $50</a:t>
            </a:r>
          </a:p>
        </p:txBody>
      </p:sp>
      <p:sp>
        <p:nvSpPr>
          <p:cNvPr id="3" name="Content Placeholder 2">
            <a:extLst>
              <a:ext uri="{FF2B5EF4-FFF2-40B4-BE49-F238E27FC236}">
                <a16:creationId xmlns:a16="http://schemas.microsoft.com/office/drawing/2014/main" id="{EE5B85D0-D6DE-6548-835E-5F01835CF486}"/>
              </a:ext>
            </a:extLst>
          </p:cNvPr>
          <p:cNvSpPr>
            <a:spLocks noGrp="1"/>
          </p:cNvSpPr>
          <p:nvPr>
            <p:ph idx="1"/>
          </p:nvPr>
        </p:nvSpPr>
        <p:spPr/>
        <p:txBody>
          <a:bodyPr>
            <a:normAutofit/>
          </a:bodyPr>
          <a:lstStyle/>
          <a:p>
            <a:r>
              <a:rPr lang="en-US" sz="4400" dirty="0"/>
              <a:t>Name two states which tend to be </a:t>
            </a:r>
            <a:r>
              <a:rPr lang="en-US" sz="4400" dirty="0">
                <a:solidFill>
                  <a:srgbClr val="0070C0"/>
                </a:solidFill>
              </a:rPr>
              <a:t>BLUE</a:t>
            </a:r>
            <a:r>
              <a:rPr lang="en-US" sz="4400" dirty="0"/>
              <a:t> states and two states which tend to be </a:t>
            </a:r>
            <a:r>
              <a:rPr lang="en-US" sz="4400" dirty="0">
                <a:solidFill>
                  <a:srgbClr val="FF0000"/>
                </a:solidFill>
              </a:rPr>
              <a:t>RED </a:t>
            </a:r>
            <a:r>
              <a:rPr lang="en-US" sz="4400" dirty="0"/>
              <a:t>states.</a:t>
            </a:r>
          </a:p>
        </p:txBody>
      </p:sp>
    </p:spTree>
    <p:extLst>
      <p:ext uri="{BB962C8B-B14F-4D97-AF65-F5344CB8AC3E}">
        <p14:creationId xmlns:p14="http://schemas.microsoft.com/office/powerpoint/2010/main" val="41927963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F94F-46D2-7649-993E-773DB6F9F609}"/>
              </a:ext>
            </a:extLst>
          </p:cNvPr>
          <p:cNvSpPr>
            <a:spLocks noGrp="1"/>
          </p:cNvSpPr>
          <p:nvPr>
            <p:ph type="title"/>
          </p:nvPr>
        </p:nvSpPr>
        <p:spPr/>
        <p:txBody>
          <a:bodyPr/>
          <a:lstStyle/>
          <a:p>
            <a:r>
              <a:rPr lang="en-US" dirty="0"/>
              <a:t>Answer question 6 - $50</a:t>
            </a:r>
          </a:p>
        </p:txBody>
      </p:sp>
      <p:sp>
        <p:nvSpPr>
          <p:cNvPr id="3" name="Content Placeholder 2">
            <a:extLst>
              <a:ext uri="{FF2B5EF4-FFF2-40B4-BE49-F238E27FC236}">
                <a16:creationId xmlns:a16="http://schemas.microsoft.com/office/drawing/2014/main" id="{4CFA8BA5-08CB-434A-ABDF-A10A200CCA5F}"/>
              </a:ext>
            </a:extLst>
          </p:cNvPr>
          <p:cNvSpPr>
            <a:spLocks noGrp="1"/>
          </p:cNvSpPr>
          <p:nvPr>
            <p:ph idx="1"/>
          </p:nvPr>
        </p:nvSpPr>
        <p:spPr/>
        <p:txBody>
          <a:bodyPr>
            <a:normAutofit/>
          </a:bodyPr>
          <a:lstStyle/>
          <a:p>
            <a:r>
              <a:rPr lang="en-US" sz="4400" dirty="0"/>
              <a:t>Blue </a:t>
            </a:r>
            <a:r>
              <a:rPr lang="en-US" sz="4400" dirty="0">
                <a:sym typeface="Wingdings" pitchFamily="2" charset="2"/>
              </a:rPr>
              <a:t> California, Oregon, Nevada, New York, Virginia Maryland </a:t>
            </a:r>
            <a:r>
              <a:rPr lang="en-US" sz="4400" dirty="0" err="1">
                <a:sym typeface="Wingdings" pitchFamily="2" charset="2"/>
              </a:rPr>
              <a:t>etc</a:t>
            </a:r>
            <a:r>
              <a:rPr lang="en-US" sz="4400" dirty="0">
                <a:sym typeface="Wingdings" pitchFamily="2" charset="2"/>
              </a:rPr>
              <a:t>…</a:t>
            </a:r>
          </a:p>
          <a:p>
            <a:r>
              <a:rPr lang="en-US" sz="4400" dirty="0">
                <a:sym typeface="Wingdings" pitchFamily="2" charset="2"/>
              </a:rPr>
              <a:t>Red  Texas, Alabama, Georgia, South Carolina, North Carolina </a:t>
            </a:r>
            <a:r>
              <a:rPr lang="en-US" sz="4400" dirty="0" err="1">
                <a:sym typeface="Wingdings" pitchFamily="2" charset="2"/>
              </a:rPr>
              <a:t>etc</a:t>
            </a:r>
            <a:r>
              <a:rPr lang="en-US" sz="4400" dirty="0">
                <a:sym typeface="Wingdings" pitchFamily="2" charset="2"/>
              </a:rPr>
              <a:t>…</a:t>
            </a:r>
            <a:endParaRPr lang="en-US" sz="4400" dirty="0"/>
          </a:p>
        </p:txBody>
      </p:sp>
      <p:pic>
        <p:nvPicPr>
          <p:cNvPr id="4" name="Graphic 3" descr="House">
            <a:hlinkClick r:id="rId2" action="ppaction://hlinksldjump"/>
            <a:extLst>
              <a:ext uri="{FF2B5EF4-FFF2-40B4-BE49-F238E27FC236}">
                <a16:creationId xmlns:a16="http://schemas.microsoft.com/office/drawing/2014/main" id="{7B3D6CC2-14C0-5F4F-B51C-68B6C5DF376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478509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9D8F-93C4-2042-8897-90970C0A15ED}"/>
              </a:ext>
            </a:extLst>
          </p:cNvPr>
          <p:cNvSpPr>
            <a:spLocks noGrp="1"/>
          </p:cNvSpPr>
          <p:nvPr>
            <p:ph type="title"/>
          </p:nvPr>
        </p:nvSpPr>
        <p:spPr/>
        <p:txBody>
          <a:bodyPr/>
          <a:lstStyle/>
          <a:p>
            <a:r>
              <a:rPr lang="en-US" dirty="0"/>
              <a:t>Question 7 - $10</a:t>
            </a:r>
          </a:p>
        </p:txBody>
      </p:sp>
      <p:sp>
        <p:nvSpPr>
          <p:cNvPr id="3" name="Content Placeholder 2">
            <a:extLst>
              <a:ext uri="{FF2B5EF4-FFF2-40B4-BE49-F238E27FC236}">
                <a16:creationId xmlns:a16="http://schemas.microsoft.com/office/drawing/2014/main" id="{30AF52D5-BCF1-2847-A4F9-F0D9D6738154}"/>
              </a:ext>
            </a:extLst>
          </p:cNvPr>
          <p:cNvSpPr>
            <a:spLocks noGrp="1"/>
          </p:cNvSpPr>
          <p:nvPr>
            <p:ph idx="1"/>
          </p:nvPr>
        </p:nvSpPr>
        <p:spPr/>
        <p:txBody>
          <a:bodyPr>
            <a:normAutofit/>
          </a:bodyPr>
          <a:lstStyle/>
          <a:p>
            <a:r>
              <a:rPr lang="en-US" sz="4400" dirty="0"/>
              <a:t>Define socioeconomic class.</a:t>
            </a:r>
          </a:p>
        </p:txBody>
      </p:sp>
    </p:spTree>
    <p:extLst>
      <p:ext uri="{BB962C8B-B14F-4D97-AF65-F5344CB8AC3E}">
        <p14:creationId xmlns:p14="http://schemas.microsoft.com/office/powerpoint/2010/main" val="3414362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484F6-323A-2947-AD0D-F5E214AE3EB6}"/>
              </a:ext>
            </a:extLst>
          </p:cNvPr>
          <p:cNvSpPr>
            <a:spLocks noGrp="1"/>
          </p:cNvSpPr>
          <p:nvPr>
            <p:ph type="title"/>
          </p:nvPr>
        </p:nvSpPr>
        <p:spPr/>
        <p:txBody>
          <a:bodyPr/>
          <a:lstStyle/>
          <a:p>
            <a:r>
              <a:rPr lang="en-US" dirty="0"/>
              <a:t>Answer question 7 - $10</a:t>
            </a:r>
          </a:p>
        </p:txBody>
      </p:sp>
      <p:sp>
        <p:nvSpPr>
          <p:cNvPr id="3" name="Content Placeholder 2">
            <a:extLst>
              <a:ext uri="{FF2B5EF4-FFF2-40B4-BE49-F238E27FC236}">
                <a16:creationId xmlns:a16="http://schemas.microsoft.com/office/drawing/2014/main" id="{837D1B4E-245F-D44F-B30B-BF17B5719B1A}"/>
              </a:ext>
            </a:extLst>
          </p:cNvPr>
          <p:cNvSpPr>
            <a:spLocks noGrp="1"/>
          </p:cNvSpPr>
          <p:nvPr>
            <p:ph idx="1"/>
          </p:nvPr>
        </p:nvSpPr>
        <p:spPr/>
        <p:txBody>
          <a:bodyPr/>
          <a:lstStyle/>
          <a:p>
            <a:r>
              <a:rPr lang="en-US" sz="4400" dirty="0"/>
              <a:t>Socioeconomic status is the social standing or class of an individual or group. It is often measured as a combination of education, income and occupation.</a:t>
            </a:r>
          </a:p>
          <a:p>
            <a:endParaRPr lang="en-US" dirty="0"/>
          </a:p>
        </p:txBody>
      </p:sp>
      <p:pic>
        <p:nvPicPr>
          <p:cNvPr id="4" name="Graphic 3" descr="House">
            <a:hlinkClick r:id="rId2" action="ppaction://hlinksldjump"/>
            <a:extLst>
              <a:ext uri="{FF2B5EF4-FFF2-40B4-BE49-F238E27FC236}">
                <a16:creationId xmlns:a16="http://schemas.microsoft.com/office/drawing/2014/main" id="{45592CBF-15BB-1E47-9FAE-A74CBF23EC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259534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9934-B91F-414B-8596-388219E25660}"/>
              </a:ext>
            </a:extLst>
          </p:cNvPr>
          <p:cNvSpPr>
            <a:spLocks noGrp="1"/>
          </p:cNvSpPr>
          <p:nvPr>
            <p:ph type="title"/>
          </p:nvPr>
        </p:nvSpPr>
        <p:spPr/>
        <p:txBody>
          <a:bodyPr/>
          <a:lstStyle/>
          <a:p>
            <a:r>
              <a:rPr lang="en-US" dirty="0"/>
              <a:t>Question 7 - $20</a:t>
            </a:r>
          </a:p>
        </p:txBody>
      </p:sp>
      <p:sp>
        <p:nvSpPr>
          <p:cNvPr id="3" name="Content Placeholder 2">
            <a:extLst>
              <a:ext uri="{FF2B5EF4-FFF2-40B4-BE49-F238E27FC236}">
                <a16:creationId xmlns:a16="http://schemas.microsoft.com/office/drawing/2014/main" id="{7A42FCA5-629D-2249-BBE8-A1F71A167045}"/>
              </a:ext>
            </a:extLst>
          </p:cNvPr>
          <p:cNvSpPr>
            <a:spLocks noGrp="1"/>
          </p:cNvSpPr>
          <p:nvPr>
            <p:ph idx="1"/>
          </p:nvPr>
        </p:nvSpPr>
        <p:spPr/>
        <p:txBody>
          <a:bodyPr>
            <a:normAutofit/>
          </a:bodyPr>
          <a:lstStyle/>
          <a:p>
            <a:r>
              <a:rPr lang="en-US" sz="4400" dirty="0"/>
              <a:t>What is the difference between “old money” and “new money?”</a:t>
            </a:r>
          </a:p>
        </p:txBody>
      </p:sp>
    </p:spTree>
    <p:extLst>
      <p:ext uri="{BB962C8B-B14F-4D97-AF65-F5344CB8AC3E}">
        <p14:creationId xmlns:p14="http://schemas.microsoft.com/office/powerpoint/2010/main" val="11297673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9CB9-F6EA-BC4D-AA6F-D7EC93437F87}"/>
              </a:ext>
            </a:extLst>
          </p:cNvPr>
          <p:cNvSpPr>
            <a:spLocks noGrp="1"/>
          </p:cNvSpPr>
          <p:nvPr>
            <p:ph type="title"/>
          </p:nvPr>
        </p:nvSpPr>
        <p:spPr/>
        <p:txBody>
          <a:bodyPr/>
          <a:lstStyle/>
          <a:p>
            <a:r>
              <a:rPr lang="en-US" dirty="0"/>
              <a:t>Answer question 7 - $20</a:t>
            </a:r>
          </a:p>
        </p:txBody>
      </p:sp>
      <p:sp>
        <p:nvSpPr>
          <p:cNvPr id="3" name="Content Placeholder 2">
            <a:extLst>
              <a:ext uri="{FF2B5EF4-FFF2-40B4-BE49-F238E27FC236}">
                <a16:creationId xmlns:a16="http://schemas.microsoft.com/office/drawing/2014/main" id="{1F59C706-41B2-E94F-8CFC-904E85A0C5EA}"/>
              </a:ext>
            </a:extLst>
          </p:cNvPr>
          <p:cNvSpPr>
            <a:spLocks noGrp="1"/>
          </p:cNvSpPr>
          <p:nvPr>
            <p:ph idx="1"/>
          </p:nvPr>
        </p:nvSpPr>
        <p:spPr/>
        <p:txBody>
          <a:bodyPr/>
          <a:lstStyle/>
          <a:p>
            <a:r>
              <a:rPr lang="en-US" dirty="0"/>
              <a:t>Old money </a:t>
            </a:r>
            <a:r>
              <a:rPr lang="en-US" dirty="0">
                <a:sym typeface="Wingdings" pitchFamily="2" charset="2"/>
              </a:rPr>
              <a:t> people who have inherited wealth from generation to generation </a:t>
            </a:r>
          </a:p>
          <a:p>
            <a:r>
              <a:rPr lang="en-US" dirty="0">
                <a:sym typeface="Wingdings" pitchFamily="2" charset="2"/>
              </a:rPr>
              <a:t>New money  those whose wealth has only been around for a generation or two; wealth is acquired and not inherited; family is not associated with old money </a:t>
            </a:r>
            <a:endParaRPr lang="en-US" dirty="0"/>
          </a:p>
        </p:txBody>
      </p:sp>
      <p:pic>
        <p:nvPicPr>
          <p:cNvPr id="4" name="Graphic 3" descr="House">
            <a:hlinkClick r:id="rId2" action="ppaction://hlinksldjump"/>
            <a:extLst>
              <a:ext uri="{FF2B5EF4-FFF2-40B4-BE49-F238E27FC236}">
                <a16:creationId xmlns:a16="http://schemas.microsoft.com/office/drawing/2014/main" id="{E3C51478-727D-3A4A-B674-571F9A4196F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9698503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59986-872C-D043-875A-06F599DAF0DC}"/>
              </a:ext>
            </a:extLst>
          </p:cNvPr>
          <p:cNvSpPr>
            <a:spLocks noGrp="1"/>
          </p:cNvSpPr>
          <p:nvPr>
            <p:ph type="title"/>
          </p:nvPr>
        </p:nvSpPr>
        <p:spPr/>
        <p:txBody>
          <a:bodyPr/>
          <a:lstStyle/>
          <a:p>
            <a:r>
              <a:rPr lang="en-US" dirty="0"/>
              <a:t>Question 7 - $30</a:t>
            </a:r>
          </a:p>
        </p:txBody>
      </p:sp>
      <p:sp>
        <p:nvSpPr>
          <p:cNvPr id="3" name="Content Placeholder 2">
            <a:extLst>
              <a:ext uri="{FF2B5EF4-FFF2-40B4-BE49-F238E27FC236}">
                <a16:creationId xmlns:a16="http://schemas.microsoft.com/office/drawing/2014/main" id="{4B9554EC-43B6-B444-8186-A61BD314D1B3}"/>
              </a:ext>
            </a:extLst>
          </p:cNvPr>
          <p:cNvSpPr>
            <a:spLocks noGrp="1"/>
          </p:cNvSpPr>
          <p:nvPr>
            <p:ph idx="1"/>
          </p:nvPr>
        </p:nvSpPr>
        <p:spPr/>
        <p:txBody>
          <a:bodyPr>
            <a:normAutofit/>
          </a:bodyPr>
          <a:lstStyle/>
          <a:p>
            <a:r>
              <a:rPr lang="en-US" sz="4400" dirty="0"/>
              <a:t>What is the ”American Dream?”</a:t>
            </a:r>
          </a:p>
        </p:txBody>
      </p:sp>
    </p:spTree>
    <p:extLst>
      <p:ext uri="{BB962C8B-B14F-4D97-AF65-F5344CB8AC3E}">
        <p14:creationId xmlns:p14="http://schemas.microsoft.com/office/powerpoint/2010/main" val="42739521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37B5-247B-3544-B4D7-A26D9F0981AF}"/>
              </a:ext>
            </a:extLst>
          </p:cNvPr>
          <p:cNvSpPr>
            <a:spLocks noGrp="1"/>
          </p:cNvSpPr>
          <p:nvPr>
            <p:ph type="title"/>
          </p:nvPr>
        </p:nvSpPr>
        <p:spPr/>
        <p:txBody>
          <a:bodyPr/>
          <a:lstStyle/>
          <a:p>
            <a:r>
              <a:rPr lang="en-US" dirty="0"/>
              <a:t>Answer question 7 - $30</a:t>
            </a:r>
          </a:p>
        </p:txBody>
      </p:sp>
      <p:sp>
        <p:nvSpPr>
          <p:cNvPr id="3" name="Content Placeholder 2">
            <a:extLst>
              <a:ext uri="{FF2B5EF4-FFF2-40B4-BE49-F238E27FC236}">
                <a16:creationId xmlns:a16="http://schemas.microsoft.com/office/drawing/2014/main" id="{0A90F0D5-135A-B246-9E8A-37DB8FAC925A}"/>
              </a:ext>
            </a:extLst>
          </p:cNvPr>
          <p:cNvSpPr>
            <a:spLocks noGrp="1"/>
          </p:cNvSpPr>
          <p:nvPr>
            <p:ph idx="1"/>
          </p:nvPr>
        </p:nvSpPr>
        <p:spPr>
          <a:xfrm>
            <a:off x="1141412" y="1804987"/>
            <a:ext cx="9905999" cy="3541714"/>
          </a:xfrm>
        </p:spPr>
        <p:txBody>
          <a:bodyPr>
            <a:noAutofit/>
          </a:bodyPr>
          <a:lstStyle/>
          <a:p>
            <a:r>
              <a:rPr lang="en-US" sz="4400" dirty="0"/>
              <a:t>The “</a:t>
            </a:r>
            <a:r>
              <a:rPr lang="en-US" sz="4400" b="1" dirty="0"/>
              <a:t>American Dream</a:t>
            </a:r>
            <a:r>
              <a:rPr lang="en-US" sz="4400" dirty="0"/>
              <a:t>” is the belief that anyone, regardless of where they were born or what class they were born into, can attain their own version of success in a society where upward mobility is possible for everyone. </a:t>
            </a:r>
          </a:p>
        </p:txBody>
      </p:sp>
      <p:pic>
        <p:nvPicPr>
          <p:cNvPr id="4" name="Graphic 3" descr="House">
            <a:hlinkClick r:id="rId2" action="ppaction://hlinksldjump"/>
            <a:extLst>
              <a:ext uri="{FF2B5EF4-FFF2-40B4-BE49-F238E27FC236}">
                <a16:creationId xmlns:a16="http://schemas.microsoft.com/office/drawing/2014/main" id="{2489F34E-E3AD-2846-931C-A71035F13B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7439825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2268-163C-4E4F-B2F2-347422F273AD}"/>
              </a:ext>
            </a:extLst>
          </p:cNvPr>
          <p:cNvSpPr>
            <a:spLocks noGrp="1"/>
          </p:cNvSpPr>
          <p:nvPr>
            <p:ph type="title"/>
          </p:nvPr>
        </p:nvSpPr>
        <p:spPr/>
        <p:txBody>
          <a:bodyPr/>
          <a:lstStyle/>
          <a:p>
            <a:r>
              <a:rPr lang="en-US" dirty="0"/>
              <a:t>Question 7 - $40</a:t>
            </a:r>
          </a:p>
        </p:txBody>
      </p:sp>
      <p:sp>
        <p:nvSpPr>
          <p:cNvPr id="3" name="Content Placeholder 2">
            <a:extLst>
              <a:ext uri="{FF2B5EF4-FFF2-40B4-BE49-F238E27FC236}">
                <a16:creationId xmlns:a16="http://schemas.microsoft.com/office/drawing/2014/main" id="{C31CB887-12A8-E849-97A7-AFB6DFEE054E}"/>
              </a:ext>
            </a:extLst>
          </p:cNvPr>
          <p:cNvSpPr>
            <a:spLocks noGrp="1"/>
          </p:cNvSpPr>
          <p:nvPr>
            <p:ph idx="1"/>
          </p:nvPr>
        </p:nvSpPr>
        <p:spPr/>
        <p:txBody>
          <a:bodyPr>
            <a:normAutofit/>
          </a:bodyPr>
          <a:lstStyle/>
          <a:p>
            <a:r>
              <a:rPr lang="en-US" sz="4400" dirty="0"/>
              <a:t>What was the name of the largest immigration station?</a:t>
            </a:r>
          </a:p>
          <a:p>
            <a:r>
              <a:rPr lang="en-US" sz="4400" b="1" dirty="0">
                <a:solidFill>
                  <a:schemeClr val="bg1"/>
                </a:solidFill>
              </a:rPr>
              <a:t>Bonus +10: </a:t>
            </a:r>
            <a:r>
              <a:rPr lang="en-US" sz="4400" dirty="0">
                <a:solidFill>
                  <a:schemeClr val="bg1"/>
                </a:solidFill>
              </a:rPr>
              <a:t>Name an immigration policy under the Trump administration.</a:t>
            </a:r>
          </a:p>
        </p:txBody>
      </p:sp>
    </p:spTree>
    <p:extLst>
      <p:ext uri="{BB962C8B-B14F-4D97-AF65-F5344CB8AC3E}">
        <p14:creationId xmlns:p14="http://schemas.microsoft.com/office/powerpoint/2010/main" val="310153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Name and explain an unfair tax imposed on the American colonies.</a:t>
            </a:r>
          </a:p>
        </p:txBody>
      </p:sp>
    </p:spTree>
    <p:extLst>
      <p:ext uri="{BB962C8B-B14F-4D97-AF65-F5344CB8AC3E}">
        <p14:creationId xmlns:p14="http://schemas.microsoft.com/office/powerpoint/2010/main" val="22557201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A1DE-2844-694F-82C4-D2B76FD5C557}"/>
              </a:ext>
            </a:extLst>
          </p:cNvPr>
          <p:cNvSpPr>
            <a:spLocks noGrp="1"/>
          </p:cNvSpPr>
          <p:nvPr>
            <p:ph type="title"/>
          </p:nvPr>
        </p:nvSpPr>
        <p:spPr/>
        <p:txBody>
          <a:bodyPr/>
          <a:lstStyle/>
          <a:p>
            <a:r>
              <a:rPr lang="en-US" dirty="0"/>
              <a:t>Answer question 7 - $40</a:t>
            </a:r>
          </a:p>
        </p:txBody>
      </p:sp>
      <p:sp>
        <p:nvSpPr>
          <p:cNvPr id="3" name="Content Placeholder 2">
            <a:extLst>
              <a:ext uri="{FF2B5EF4-FFF2-40B4-BE49-F238E27FC236}">
                <a16:creationId xmlns:a16="http://schemas.microsoft.com/office/drawing/2014/main" id="{B07216B1-6D02-D54B-AB2E-15166ED87FE1}"/>
              </a:ext>
            </a:extLst>
          </p:cNvPr>
          <p:cNvSpPr>
            <a:spLocks noGrp="1"/>
          </p:cNvSpPr>
          <p:nvPr>
            <p:ph idx="1"/>
          </p:nvPr>
        </p:nvSpPr>
        <p:spPr/>
        <p:txBody>
          <a:bodyPr>
            <a:normAutofit/>
          </a:bodyPr>
          <a:lstStyle/>
          <a:p>
            <a:r>
              <a:rPr lang="en-US" sz="4400" dirty="0"/>
              <a:t>Ellis Island </a:t>
            </a:r>
            <a:r>
              <a:rPr lang="en-US" sz="4400" dirty="0">
                <a:sym typeface="Wingdings" pitchFamily="2" charset="2"/>
              </a:rPr>
              <a:t> </a:t>
            </a:r>
            <a:r>
              <a:rPr lang="en-US" sz="4400" dirty="0"/>
              <a:t>Over 12 million immigrants came through Ellis Island; immigrants came to America in hopes of a better life. </a:t>
            </a:r>
          </a:p>
          <a:p>
            <a:r>
              <a:rPr lang="en-US" b="1" dirty="0">
                <a:solidFill>
                  <a:schemeClr val="bg1"/>
                </a:solidFill>
              </a:rPr>
              <a:t>Bonus +10: </a:t>
            </a:r>
            <a:r>
              <a:rPr lang="en-US" dirty="0">
                <a:solidFill>
                  <a:schemeClr val="bg1"/>
                </a:solidFill>
              </a:rPr>
              <a:t>Mexico Border Wall, Travel Ban, Refugee Ban, abolishing DACA</a:t>
            </a:r>
            <a:br>
              <a:rPr lang="en-US" dirty="0"/>
            </a:br>
            <a:endParaRPr lang="en-US" dirty="0"/>
          </a:p>
        </p:txBody>
      </p:sp>
      <p:pic>
        <p:nvPicPr>
          <p:cNvPr id="4" name="Graphic 3" descr="House">
            <a:hlinkClick r:id="rId2" action="ppaction://hlinksldjump"/>
            <a:extLst>
              <a:ext uri="{FF2B5EF4-FFF2-40B4-BE49-F238E27FC236}">
                <a16:creationId xmlns:a16="http://schemas.microsoft.com/office/drawing/2014/main" id="{39F46043-BA1D-0D4E-88BC-DB4B0A12BA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8437175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F88B-2AD3-894D-AAA5-BA83583F2F96}"/>
              </a:ext>
            </a:extLst>
          </p:cNvPr>
          <p:cNvSpPr>
            <a:spLocks noGrp="1"/>
          </p:cNvSpPr>
          <p:nvPr>
            <p:ph type="title"/>
          </p:nvPr>
        </p:nvSpPr>
        <p:spPr/>
        <p:txBody>
          <a:bodyPr/>
          <a:lstStyle/>
          <a:p>
            <a:r>
              <a:rPr lang="en-US" dirty="0"/>
              <a:t>Question 7 - $50</a:t>
            </a:r>
          </a:p>
        </p:txBody>
      </p:sp>
      <p:sp>
        <p:nvSpPr>
          <p:cNvPr id="3" name="Content Placeholder 2">
            <a:extLst>
              <a:ext uri="{FF2B5EF4-FFF2-40B4-BE49-F238E27FC236}">
                <a16:creationId xmlns:a16="http://schemas.microsoft.com/office/drawing/2014/main" id="{6F98C94D-4B6A-1145-9EF1-A128C92750AE}"/>
              </a:ext>
            </a:extLst>
          </p:cNvPr>
          <p:cNvSpPr>
            <a:spLocks noGrp="1"/>
          </p:cNvSpPr>
          <p:nvPr>
            <p:ph idx="1"/>
          </p:nvPr>
        </p:nvSpPr>
        <p:spPr/>
        <p:txBody>
          <a:bodyPr>
            <a:normAutofit/>
          </a:bodyPr>
          <a:lstStyle/>
          <a:p>
            <a:r>
              <a:rPr lang="en-US" sz="4400" dirty="0"/>
              <a:t>Define “Naturalized Citizen.”</a:t>
            </a:r>
          </a:p>
        </p:txBody>
      </p:sp>
    </p:spTree>
    <p:extLst>
      <p:ext uri="{BB962C8B-B14F-4D97-AF65-F5344CB8AC3E}">
        <p14:creationId xmlns:p14="http://schemas.microsoft.com/office/powerpoint/2010/main" val="36919158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981F-0149-7B4B-BA52-4D6F6775FF26}"/>
              </a:ext>
            </a:extLst>
          </p:cNvPr>
          <p:cNvSpPr>
            <a:spLocks noGrp="1"/>
          </p:cNvSpPr>
          <p:nvPr>
            <p:ph type="title"/>
          </p:nvPr>
        </p:nvSpPr>
        <p:spPr/>
        <p:txBody>
          <a:bodyPr/>
          <a:lstStyle/>
          <a:p>
            <a:r>
              <a:rPr lang="en-US" dirty="0"/>
              <a:t>Answer question 7 - $50</a:t>
            </a:r>
          </a:p>
        </p:txBody>
      </p:sp>
      <p:sp>
        <p:nvSpPr>
          <p:cNvPr id="3" name="Content Placeholder 2">
            <a:extLst>
              <a:ext uri="{FF2B5EF4-FFF2-40B4-BE49-F238E27FC236}">
                <a16:creationId xmlns:a16="http://schemas.microsoft.com/office/drawing/2014/main" id="{DEF0CD69-A9A4-7845-96A2-D26F40727BC1}"/>
              </a:ext>
            </a:extLst>
          </p:cNvPr>
          <p:cNvSpPr>
            <a:spLocks noGrp="1"/>
          </p:cNvSpPr>
          <p:nvPr>
            <p:ph idx="1"/>
          </p:nvPr>
        </p:nvSpPr>
        <p:spPr/>
        <p:txBody>
          <a:bodyPr>
            <a:normAutofit fontScale="92500"/>
          </a:bodyPr>
          <a:lstStyle/>
          <a:p>
            <a:r>
              <a:rPr lang="en-US" sz="4400" dirty="0"/>
              <a:t>Naturalized citizen </a:t>
            </a:r>
            <a:r>
              <a:rPr lang="en-US" sz="4400" dirty="0">
                <a:sym typeface="Wingdings" pitchFamily="2" charset="2"/>
              </a:rPr>
              <a:t> </a:t>
            </a:r>
            <a:r>
              <a:rPr lang="en-US" sz="4400" dirty="0"/>
              <a:t>a naturalized citizen is a person who was born an alien, but has lawfully become a citizen of the United States under the U.S. Constitution and laws</a:t>
            </a:r>
          </a:p>
          <a:p>
            <a:endParaRPr lang="en-US" dirty="0"/>
          </a:p>
        </p:txBody>
      </p:sp>
      <p:pic>
        <p:nvPicPr>
          <p:cNvPr id="4" name="Graphic 3" descr="House">
            <a:hlinkClick r:id="rId2" action="ppaction://hlinksldjump"/>
            <a:extLst>
              <a:ext uri="{FF2B5EF4-FFF2-40B4-BE49-F238E27FC236}">
                <a16:creationId xmlns:a16="http://schemas.microsoft.com/office/drawing/2014/main" id="{F706F7E7-8D2D-DB4E-9839-D946DC53276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6547074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DE1E-1BF1-474E-990C-9268793030B2}"/>
              </a:ext>
            </a:extLst>
          </p:cNvPr>
          <p:cNvSpPr>
            <a:spLocks noGrp="1"/>
          </p:cNvSpPr>
          <p:nvPr>
            <p:ph type="title"/>
          </p:nvPr>
        </p:nvSpPr>
        <p:spPr/>
        <p:txBody>
          <a:bodyPr/>
          <a:lstStyle/>
          <a:p>
            <a:r>
              <a:rPr lang="en-US" dirty="0"/>
              <a:t>Question 8 - $10</a:t>
            </a:r>
          </a:p>
        </p:txBody>
      </p:sp>
      <p:sp>
        <p:nvSpPr>
          <p:cNvPr id="3" name="Content Placeholder 2">
            <a:extLst>
              <a:ext uri="{FF2B5EF4-FFF2-40B4-BE49-F238E27FC236}">
                <a16:creationId xmlns:a16="http://schemas.microsoft.com/office/drawing/2014/main" id="{6978D782-83CA-4843-A434-EBE67F3193C7}"/>
              </a:ext>
            </a:extLst>
          </p:cNvPr>
          <p:cNvSpPr>
            <a:spLocks noGrp="1"/>
          </p:cNvSpPr>
          <p:nvPr>
            <p:ph idx="1"/>
          </p:nvPr>
        </p:nvSpPr>
        <p:spPr/>
        <p:txBody>
          <a:bodyPr>
            <a:normAutofit/>
          </a:bodyPr>
          <a:lstStyle/>
          <a:p>
            <a:r>
              <a:rPr lang="en-US" sz="4400" dirty="0"/>
              <a:t>Who is known as the “Father of Common Education?”</a:t>
            </a:r>
          </a:p>
        </p:txBody>
      </p:sp>
    </p:spTree>
    <p:extLst>
      <p:ext uri="{BB962C8B-B14F-4D97-AF65-F5344CB8AC3E}">
        <p14:creationId xmlns:p14="http://schemas.microsoft.com/office/powerpoint/2010/main" val="23174290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282B-37C1-A543-9FE2-AC1CE73C70CA}"/>
              </a:ext>
            </a:extLst>
          </p:cNvPr>
          <p:cNvSpPr>
            <a:spLocks noGrp="1"/>
          </p:cNvSpPr>
          <p:nvPr>
            <p:ph type="title"/>
          </p:nvPr>
        </p:nvSpPr>
        <p:spPr/>
        <p:txBody>
          <a:bodyPr/>
          <a:lstStyle/>
          <a:p>
            <a:r>
              <a:rPr lang="en-US" dirty="0"/>
              <a:t>Answer Question 8 - $10</a:t>
            </a:r>
          </a:p>
        </p:txBody>
      </p:sp>
      <p:sp>
        <p:nvSpPr>
          <p:cNvPr id="3" name="Content Placeholder 2">
            <a:extLst>
              <a:ext uri="{FF2B5EF4-FFF2-40B4-BE49-F238E27FC236}">
                <a16:creationId xmlns:a16="http://schemas.microsoft.com/office/drawing/2014/main" id="{E69FA245-9D22-824A-A3B3-38687DD6812B}"/>
              </a:ext>
            </a:extLst>
          </p:cNvPr>
          <p:cNvSpPr>
            <a:spLocks noGrp="1"/>
          </p:cNvSpPr>
          <p:nvPr>
            <p:ph idx="1"/>
          </p:nvPr>
        </p:nvSpPr>
        <p:spPr/>
        <p:txBody>
          <a:bodyPr/>
          <a:lstStyle/>
          <a:p>
            <a:r>
              <a:rPr lang="en-US" sz="4400" b="1" dirty="0"/>
              <a:t>Horace Mann </a:t>
            </a:r>
            <a:r>
              <a:rPr lang="en-US" sz="4400" b="1" dirty="0">
                <a:sym typeface="Wingdings" pitchFamily="2" charset="2"/>
              </a:rPr>
              <a:t> </a:t>
            </a:r>
            <a:r>
              <a:rPr lang="en-US" sz="4400" dirty="0"/>
              <a:t>Wanted to create universal, secular education in the U.S. </a:t>
            </a:r>
          </a:p>
          <a:p>
            <a:r>
              <a:rPr lang="en-US" sz="4400" dirty="0"/>
              <a:t>His idea was that all kids should receive a basic education funded by local taxes</a:t>
            </a:r>
          </a:p>
          <a:p>
            <a:endParaRPr lang="en-US" dirty="0"/>
          </a:p>
        </p:txBody>
      </p:sp>
      <p:pic>
        <p:nvPicPr>
          <p:cNvPr id="4" name="Graphic 3" descr="House">
            <a:hlinkClick r:id="rId2" action="ppaction://hlinksldjump"/>
            <a:extLst>
              <a:ext uri="{FF2B5EF4-FFF2-40B4-BE49-F238E27FC236}">
                <a16:creationId xmlns:a16="http://schemas.microsoft.com/office/drawing/2014/main" id="{9CE4E4B1-9A62-5E44-A899-AE2D807E3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8383638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5026-19B0-3D45-8899-CE072A61B433}"/>
              </a:ext>
            </a:extLst>
          </p:cNvPr>
          <p:cNvSpPr>
            <a:spLocks noGrp="1"/>
          </p:cNvSpPr>
          <p:nvPr>
            <p:ph type="title"/>
          </p:nvPr>
        </p:nvSpPr>
        <p:spPr/>
        <p:txBody>
          <a:bodyPr/>
          <a:lstStyle/>
          <a:p>
            <a:r>
              <a:rPr lang="en-US" dirty="0"/>
              <a:t>Question 8 - $20</a:t>
            </a:r>
          </a:p>
        </p:txBody>
      </p:sp>
      <p:sp>
        <p:nvSpPr>
          <p:cNvPr id="3" name="Content Placeholder 2">
            <a:extLst>
              <a:ext uri="{FF2B5EF4-FFF2-40B4-BE49-F238E27FC236}">
                <a16:creationId xmlns:a16="http://schemas.microsoft.com/office/drawing/2014/main" id="{EE54EC3D-3E62-F74F-9E36-1F1DE8117B0D}"/>
              </a:ext>
            </a:extLst>
          </p:cNvPr>
          <p:cNvSpPr>
            <a:spLocks noGrp="1"/>
          </p:cNvSpPr>
          <p:nvPr>
            <p:ph idx="1"/>
          </p:nvPr>
        </p:nvSpPr>
        <p:spPr/>
        <p:txBody>
          <a:bodyPr>
            <a:normAutofit/>
          </a:bodyPr>
          <a:lstStyle/>
          <a:p>
            <a:r>
              <a:rPr lang="en-US" sz="4400" dirty="0"/>
              <a:t>Name the three types of schools in the U.S. (for grades K-12) and how they differ.</a:t>
            </a:r>
          </a:p>
        </p:txBody>
      </p:sp>
    </p:spTree>
    <p:extLst>
      <p:ext uri="{BB962C8B-B14F-4D97-AF65-F5344CB8AC3E}">
        <p14:creationId xmlns:p14="http://schemas.microsoft.com/office/powerpoint/2010/main" val="36037801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9534-806E-0644-9B5E-B5A0EBCC1658}"/>
              </a:ext>
            </a:extLst>
          </p:cNvPr>
          <p:cNvSpPr>
            <a:spLocks noGrp="1"/>
          </p:cNvSpPr>
          <p:nvPr>
            <p:ph type="title"/>
          </p:nvPr>
        </p:nvSpPr>
        <p:spPr/>
        <p:txBody>
          <a:bodyPr/>
          <a:lstStyle/>
          <a:p>
            <a:r>
              <a:rPr lang="en-US" dirty="0"/>
              <a:t>Answer question 8 - $20</a:t>
            </a:r>
          </a:p>
        </p:txBody>
      </p:sp>
      <p:sp>
        <p:nvSpPr>
          <p:cNvPr id="3" name="Content Placeholder 2">
            <a:extLst>
              <a:ext uri="{FF2B5EF4-FFF2-40B4-BE49-F238E27FC236}">
                <a16:creationId xmlns:a16="http://schemas.microsoft.com/office/drawing/2014/main" id="{06A7CE44-CD99-5E47-8B29-490C09A13896}"/>
              </a:ext>
            </a:extLst>
          </p:cNvPr>
          <p:cNvSpPr>
            <a:spLocks noGrp="1"/>
          </p:cNvSpPr>
          <p:nvPr>
            <p:ph idx="1"/>
          </p:nvPr>
        </p:nvSpPr>
        <p:spPr>
          <a:xfrm>
            <a:off x="1293812" y="2035176"/>
            <a:ext cx="9905999" cy="3541714"/>
          </a:xfrm>
        </p:spPr>
        <p:txBody>
          <a:bodyPr>
            <a:noAutofit/>
          </a:bodyPr>
          <a:lstStyle/>
          <a:p>
            <a:r>
              <a:rPr lang="en-US" sz="4400" dirty="0"/>
              <a:t>Public – basic education, tuition free</a:t>
            </a:r>
          </a:p>
          <a:p>
            <a:r>
              <a:rPr lang="en-US" sz="4400" dirty="0"/>
              <a:t>Charter – mission based education, tuition free </a:t>
            </a:r>
          </a:p>
          <a:p>
            <a:r>
              <a:rPr lang="en-US" sz="4400" dirty="0"/>
              <a:t>Private – privately funded education sometimes for specific purposes</a:t>
            </a:r>
          </a:p>
        </p:txBody>
      </p:sp>
      <p:pic>
        <p:nvPicPr>
          <p:cNvPr id="4" name="Graphic 3" descr="House">
            <a:hlinkClick r:id="rId2" action="ppaction://hlinksldjump"/>
            <a:extLst>
              <a:ext uri="{FF2B5EF4-FFF2-40B4-BE49-F238E27FC236}">
                <a16:creationId xmlns:a16="http://schemas.microsoft.com/office/drawing/2014/main" id="{351ABF2C-C763-EB41-BD8C-11DE61F9A6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842839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4DA84-6FA1-C948-A5EF-4E77C3C1D147}"/>
              </a:ext>
            </a:extLst>
          </p:cNvPr>
          <p:cNvSpPr>
            <a:spLocks noGrp="1"/>
          </p:cNvSpPr>
          <p:nvPr>
            <p:ph type="title"/>
          </p:nvPr>
        </p:nvSpPr>
        <p:spPr/>
        <p:txBody>
          <a:bodyPr/>
          <a:lstStyle/>
          <a:p>
            <a:r>
              <a:rPr lang="en-US" dirty="0"/>
              <a:t>Question 8 - $30</a:t>
            </a:r>
          </a:p>
        </p:txBody>
      </p:sp>
      <p:sp>
        <p:nvSpPr>
          <p:cNvPr id="3" name="Content Placeholder 2">
            <a:extLst>
              <a:ext uri="{FF2B5EF4-FFF2-40B4-BE49-F238E27FC236}">
                <a16:creationId xmlns:a16="http://schemas.microsoft.com/office/drawing/2014/main" id="{176D2F33-CA7A-F14F-BAB3-3B3AE8601455}"/>
              </a:ext>
            </a:extLst>
          </p:cNvPr>
          <p:cNvSpPr>
            <a:spLocks noGrp="1"/>
          </p:cNvSpPr>
          <p:nvPr>
            <p:ph idx="1"/>
          </p:nvPr>
        </p:nvSpPr>
        <p:spPr/>
        <p:txBody>
          <a:bodyPr/>
          <a:lstStyle/>
          <a:p>
            <a:r>
              <a:rPr lang="en-US" sz="4400" dirty="0"/>
              <a:t>What is the official language of the United States?</a:t>
            </a:r>
          </a:p>
          <a:p>
            <a:endParaRPr lang="en-US" dirty="0"/>
          </a:p>
        </p:txBody>
      </p:sp>
    </p:spTree>
    <p:extLst>
      <p:ext uri="{BB962C8B-B14F-4D97-AF65-F5344CB8AC3E}">
        <p14:creationId xmlns:p14="http://schemas.microsoft.com/office/powerpoint/2010/main" val="30150685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3F94-1931-824D-8CD0-05B6E7BE3B5C}"/>
              </a:ext>
            </a:extLst>
          </p:cNvPr>
          <p:cNvSpPr>
            <a:spLocks noGrp="1"/>
          </p:cNvSpPr>
          <p:nvPr>
            <p:ph type="title"/>
          </p:nvPr>
        </p:nvSpPr>
        <p:spPr/>
        <p:txBody>
          <a:bodyPr/>
          <a:lstStyle/>
          <a:p>
            <a:r>
              <a:rPr lang="en-US" dirty="0"/>
              <a:t>Answer question 8 - $30</a:t>
            </a:r>
          </a:p>
        </p:txBody>
      </p:sp>
      <p:sp>
        <p:nvSpPr>
          <p:cNvPr id="3" name="Content Placeholder 2">
            <a:extLst>
              <a:ext uri="{FF2B5EF4-FFF2-40B4-BE49-F238E27FC236}">
                <a16:creationId xmlns:a16="http://schemas.microsoft.com/office/drawing/2014/main" id="{5AB252F3-6918-2942-AB2C-E8D4AC34B188}"/>
              </a:ext>
            </a:extLst>
          </p:cNvPr>
          <p:cNvSpPr>
            <a:spLocks noGrp="1"/>
          </p:cNvSpPr>
          <p:nvPr>
            <p:ph idx="1"/>
          </p:nvPr>
        </p:nvSpPr>
        <p:spPr/>
        <p:txBody>
          <a:bodyPr>
            <a:normAutofit lnSpcReduction="10000"/>
          </a:bodyPr>
          <a:lstStyle/>
          <a:p>
            <a:r>
              <a:rPr lang="en-US" sz="4400" dirty="0"/>
              <a:t>There is no official language!</a:t>
            </a:r>
          </a:p>
          <a:p>
            <a:r>
              <a:rPr lang="en-US" sz="4400" dirty="0"/>
              <a:t>28 States have English only policies</a:t>
            </a:r>
          </a:p>
          <a:p>
            <a:r>
              <a:rPr lang="en-US" sz="4400" dirty="0"/>
              <a:t>States like New Mexico and Hawaii have two official languages </a:t>
            </a:r>
          </a:p>
          <a:p>
            <a:endParaRPr lang="en-US" sz="4400" dirty="0"/>
          </a:p>
        </p:txBody>
      </p:sp>
      <p:pic>
        <p:nvPicPr>
          <p:cNvPr id="4" name="Graphic 3" descr="House">
            <a:hlinkClick r:id="rId2" action="ppaction://hlinksldjump"/>
            <a:extLst>
              <a:ext uri="{FF2B5EF4-FFF2-40B4-BE49-F238E27FC236}">
                <a16:creationId xmlns:a16="http://schemas.microsoft.com/office/drawing/2014/main" id="{CF18F7B7-486D-D64F-BFBE-158E73332B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695817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8F929-9388-2E4A-BCE1-40E6A5C497D8}"/>
              </a:ext>
            </a:extLst>
          </p:cNvPr>
          <p:cNvSpPr>
            <a:spLocks noGrp="1"/>
          </p:cNvSpPr>
          <p:nvPr>
            <p:ph type="title"/>
          </p:nvPr>
        </p:nvSpPr>
        <p:spPr/>
        <p:txBody>
          <a:bodyPr/>
          <a:lstStyle/>
          <a:p>
            <a:r>
              <a:rPr lang="en-US" dirty="0"/>
              <a:t>Question 8 - $40</a:t>
            </a:r>
          </a:p>
        </p:txBody>
      </p:sp>
      <p:sp>
        <p:nvSpPr>
          <p:cNvPr id="3" name="Content Placeholder 2">
            <a:extLst>
              <a:ext uri="{FF2B5EF4-FFF2-40B4-BE49-F238E27FC236}">
                <a16:creationId xmlns:a16="http://schemas.microsoft.com/office/drawing/2014/main" id="{11CE0354-55DF-5C45-AC7B-01A0AF9D383D}"/>
              </a:ext>
            </a:extLst>
          </p:cNvPr>
          <p:cNvSpPr>
            <a:spLocks noGrp="1"/>
          </p:cNvSpPr>
          <p:nvPr>
            <p:ph idx="1"/>
          </p:nvPr>
        </p:nvSpPr>
        <p:spPr/>
        <p:txBody>
          <a:bodyPr>
            <a:normAutofit/>
          </a:bodyPr>
          <a:lstStyle/>
          <a:p>
            <a:r>
              <a:rPr lang="en-US" sz="4400" dirty="0"/>
              <a:t>What is the difference between public and private institutions in regards to university?</a:t>
            </a:r>
          </a:p>
        </p:txBody>
      </p:sp>
    </p:spTree>
    <p:extLst>
      <p:ext uri="{BB962C8B-B14F-4D97-AF65-F5344CB8AC3E}">
        <p14:creationId xmlns:p14="http://schemas.microsoft.com/office/powerpoint/2010/main" val="228245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533400" y="1917700"/>
            <a:ext cx="11353800" cy="4229100"/>
          </a:xfrm>
        </p:spPr>
        <p:txBody>
          <a:bodyPr>
            <a:normAutofit fontScale="92500" lnSpcReduction="20000"/>
          </a:bodyPr>
          <a:lstStyle/>
          <a:p>
            <a:r>
              <a:rPr lang="en-US" sz="2600" b="1" dirty="0"/>
              <a:t>The Sugar Act (Revenue Act) </a:t>
            </a:r>
            <a:r>
              <a:rPr lang="en-US" sz="2600" b="1" dirty="0">
                <a:sym typeface="Wingdings" pitchFamily="2" charset="2"/>
              </a:rPr>
              <a:t> </a:t>
            </a:r>
            <a:r>
              <a:rPr lang="en-US" sz="2600" dirty="0"/>
              <a:t>aimed at ending the smuggling trade of sugar and molasses from the French and Dutch and West Indies and providing more  revenue to fund the British Empire after French and Indian War </a:t>
            </a:r>
          </a:p>
          <a:p>
            <a:r>
              <a:rPr lang="en-US" sz="2600" b="1" dirty="0"/>
              <a:t>The Stamp Act </a:t>
            </a:r>
            <a:r>
              <a:rPr lang="en-US" sz="2600" b="1" dirty="0">
                <a:sym typeface="Wingdings" pitchFamily="2" charset="2"/>
              </a:rPr>
              <a:t> </a:t>
            </a:r>
            <a:r>
              <a:rPr lang="en-US" sz="2600" dirty="0"/>
              <a:t>pay a tax on every piece of printed paper they used. (Ship's papers, legal documents, licenses, newspapers, other publications, and even playing cards were taxed)</a:t>
            </a:r>
          </a:p>
          <a:p>
            <a:r>
              <a:rPr lang="en-US" sz="2600" b="1" dirty="0"/>
              <a:t>Townshend Acts </a:t>
            </a:r>
            <a:r>
              <a:rPr lang="en-US" sz="2600" b="1" dirty="0">
                <a:sym typeface="Wingdings" pitchFamily="2" charset="2"/>
              </a:rPr>
              <a:t> </a:t>
            </a:r>
            <a:r>
              <a:rPr lang="en-US" sz="2600" dirty="0"/>
              <a:t>series of laws which set new import taxes on British goods including paint, paper, lead, glass and tea and used revenues to maintain British troops in America and to pay the salaries of some royal officials who were appointed to work in the American colonies.</a:t>
            </a:r>
            <a:endParaRPr lang="en-US" sz="2600" dirty="0">
              <a:solidFill>
                <a:srgbClr val="FF0000"/>
              </a:solidFill>
            </a:endParaRPr>
          </a:p>
          <a:p>
            <a:endParaRPr lang="en-US" dirty="0"/>
          </a:p>
        </p:txBody>
      </p:sp>
      <p:pic>
        <p:nvPicPr>
          <p:cNvPr id="4" name="Graphic 3" descr="House">
            <a:hlinkClick r:id="rId2" action="ppaction://hlinksldjump"/>
            <a:extLst>
              <a:ext uri="{FF2B5EF4-FFF2-40B4-BE49-F238E27FC236}">
                <a16:creationId xmlns:a16="http://schemas.microsoft.com/office/drawing/2014/main" id="{2E71383E-C7BD-A141-BD8C-4BE1D7D605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866723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14B9-AD99-464D-A577-2A4EA1897199}"/>
              </a:ext>
            </a:extLst>
          </p:cNvPr>
          <p:cNvSpPr>
            <a:spLocks noGrp="1"/>
          </p:cNvSpPr>
          <p:nvPr>
            <p:ph type="title"/>
          </p:nvPr>
        </p:nvSpPr>
        <p:spPr/>
        <p:txBody>
          <a:bodyPr/>
          <a:lstStyle/>
          <a:p>
            <a:r>
              <a:rPr lang="en-US" dirty="0"/>
              <a:t>Answer question - $40</a:t>
            </a:r>
          </a:p>
        </p:txBody>
      </p:sp>
      <p:sp>
        <p:nvSpPr>
          <p:cNvPr id="3" name="Content Placeholder 2">
            <a:extLst>
              <a:ext uri="{FF2B5EF4-FFF2-40B4-BE49-F238E27FC236}">
                <a16:creationId xmlns:a16="http://schemas.microsoft.com/office/drawing/2014/main" id="{8747570C-3FC6-7E44-9124-C0E0E13EC9E7}"/>
              </a:ext>
            </a:extLst>
          </p:cNvPr>
          <p:cNvSpPr>
            <a:spLocks noGrp="1"/>
          </p:cNvSpPr>
          <p:nvPr>
            <p:ph idx="1"/>
          </p:nvPr>
        </p:nvSpPr>
        <p:spPr/>
        <p:txBody>
          <a:bodyPr>
            <a:normAutofit fontScale="92500" lnSpcReduction="20000"/>
          </a:bodyPr>
          <a:lstStyle/>
          <a:p>
            <a:r>
              <a:rPr lang="en-US" sz="4400" dirty="0"/>
              <a:t>Public University </a:t>
            </a:r>
            <a:r>
              <a:rPr lang="en-US" sz="4400" dirty="0">
                <a:sym typeface="Wingdings" pitchFamily="2" charset="2"/>
              </a:rPr>
              <a:t> </a:t>
            </a:r>
            <a:r>
              <a:rPr lang="en-US" sz="4400" dirty="0"/>
              <a:t>systems run and funded by the state, In-state tuition lower </a:t>
            </a:r>
          </a:p>
          <a:p>
            <a:r>
              <a:rPr lang="en-US" sz="4400" dirty="0"/>
              <a:t>Private </a:t>
            </a:r>
            <a:r>
              <a:rPr lang="en-US" sz="4400" dirty="0">
                <a:sym typeface="Wingdings" pitchFamily="2" charset="2"/>
              </a:rPr>
              <a:t> </a:t>
            </a:r>
            <a:r>
              <a:rPr lang="en-US" sz="4400" dirty="0"/>
              <a:t>Run and funded by private corporations, very high tuition,  Elite (Harvard, Yale, Princeton)</a:t>
            </a:r>
          </a:p>
        </p:txBody>
      </p:sp>
      <p:pic>
        <p:nvPicPr>
          <p:cNvPr id="4" name="Graphic 3" descr="House">
            <a:hlinkClick r:id="rId2" action="ppaction://hlinksldjump"/>
            <a:extLst>
              <a:ext uri="{FF2B5EF4-FFF2-40B4-BE49-F238E27FC236}">
                <a16:creationId xmlns:a16="http://schemas.microsoft.com/office/drawing/2014/main" id="{4E575D2E-42E1-334C-87BF-5FAA6461180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8055869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7175-5B6F-FA42-83F9-3C7E27D9F6D1}"/>
              </a:ext>
            </a:extLst>
          </p:cNvPr>
          <p:cNvSpPr>
            <a:spLocks noGrp="1"/>
          </p:cNvSpPr>
          <p:nvPr>
            <p:ph type="title"/>
          </p:nvPr>
        </p:nvSpPr>
        <p:spPr/>
        <p:txBody>
          <a:bodyPr/>
          <a:lstStyle/>
          <a:p>
            <a:r>
              <a:rPr lang="en-US" dirty="0"/>
              <a:t>Question 8 - $50</a:t>
            </a:r>
          </a:p>
        </p:txBody>
      </p:sp>
      <p:sp>
        <p:nvSpPr>
          <p:cNvPr id="3" name="Content Placeholder 2">
            <a:extLst>
              <a:ext uri="{FF2B5EF4-FFF2-40B4-BE49-F238E27FC236}">
                <a16:creationId xmlns:a16="http://schemas.microsoft.com/office/drawing/2014/main" id="{4460DB8D-CCEC-F746-BF6F-CF4EFB06F04A}"/>
              </a:ext>
            </a:extLst>
          </p:cNvPr>
          <p:cNvSpPr>
            <a:spLocks noGrp="1"/>
          </p:cNvSpPr>
          <p:nvPr>
            <p:ph idx="1"/>
          </p:nvPr>
        </p:nvSpPr>
        <p:spPr/>
        <p:txBody>
          <a:bodyPr/>
          <a:lstStyle/>
          <a:p>
            <a:r>
              <a:rPr lang="en-US" sz="4400" dirty="0"/>
              <a:t>True or False. States have Authority over the Federal government when it comes to Education </a:t>
            </a:r>
          </a:p>
          <a:p>
            <a:endParaRPr lang="en-US" dirty="0"/>
          </a:p>
        </p:txBody>
      </p:sp>
    </p:spTree>
    <p:extLst>
      <p:ext uri="{BB962C8B-B14F-4D97-AF65-F5344CB8AC3E}">
        <p14:creationId xmlns:p14="http://schemas.microsoft.com/office/powerpoint/2010/main" val="4369308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06A8-7DA7-0742-9A34-2950052271D0}"/>
              </a:ext>
            </a:extLst>
          </p:cNvPr>
          <p:cNvSpPr>
            <a:spLocks noGrp="1"/>
          </p:cNvSpPr>
          <p:nvPr>
            <p:ph type="title"/>
          </p:nvPr>
        </p:nvSpPr>
        <p:spPr/>
        <p:txBody>
          <a:bodyPr/>
          <a:lstStyle/>
          <a:p>
            <a:r>
              <a:rPr lang="en-US" dirty="0"/>
              <a:t>Answer question 8 - $50</a:t>
            </a:r>
          </a:p>
        </p:txBody>
      </p:sp>
      <p:sp>
        <p:nvSpPr>
          <p:cNvPr id="3" name="Content Placeholder 2">
            <a:extLst>
              <a:ext uri="{FF2B5EF4-FFF2-40B4-BE49-F238E27FC236}">
                <a16:creationId xmlns:a16="http://schemas.microsoft.com/office/drawing/2014/main" id="{56A0D337-4248-BE42-9F53-D2650EC53070}"/>
              </a:ext>
            </a:extLst>
          </p:cNvPr>
          <p:cNvSpPr>
            <a:spLocks noGrp="1"/>
          </p:cNvSpPr>
          <p:nvPr>
            <p:ph idx="1"/>
          </p:nvPr>
        </p:nvSpPr>
        <p:spPr/>
        <p:txBody>
          <a:bodyPr>
            <a:normAutofit fontScale="85000" lnSpcReduction="10000"/>
          </a:bodyPr>
          <a:lstStyle/>
          <a:p>
            <a:r>
              <a:rPr lang="en-US" sz="4400" dirty="0"/>
              <a:t>True </a:t>
            </a:r>
            <a:r>
              <a:rPr lang="en-US" sz="4400" dirty="0">
                <a:sym typeface="Wingdings" pitchFamily="2" charset="2"/>
              </a:rPr>
              <a:t> </a:t>
            </a:r>
            <a:r>
              <a:rPr lang="en-US" sz="4400" dirty="0"/>
              <a:t>Federal government can exercise control through aid money but the majority of funding for education comes from the state itself </a:t>
            </a:r>
          </a:p>
          <a:p>
            <a:r>
              <a:rPr lang="en-US" sz="4400" dirty="0"/>
              <a:t>Each state has different standards and curriculum</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43B50C44-2920-9E42-ADAF-F5E8809BCA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313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were the 13 colonies?</a:t>
            </a:r>
          </a:p>
        </p:txBody>
      </p:sp>
    </p:spTree>
    <p:extLst>
      <p:ext uri="{BB962C8B-B14F-4D97-AF65-F5344CB8AC3E}">
        <p14:creationId xmlns:p14="http://schemas.microsoft.com/office/powerpoint/2010/main" val="1283544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856</TotalTime>
  <Words>2782</Words>
  <Application>Microsoft Macintosh PowerPoint</Application>
  <PresentationFormat>Widescreen</PresentationFormat>
  <Paragraphs>292</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Trebuchet MS</vt:lpstr>
      <vt:lpstr>Tw Cen MT</vt:lpstr>
      <vt:lpstr>Wingdings</vt:lpstr>
      <vt:lpstr>Circuit</vt:lpstr>
      <vt:lpstr>U.S Culture &amp; Society Exam Review</vt:lpstr>
      <vt:lpstr>PowerPoint Presentation</vt:lpstr>
      <vt:lpstr>Question 1 - $10</vt:lpstr>
      <vt:lpstr>Answer Question 1 - $10</vt:lpstr>
      <vt:lpstr>Question 1 - $20</vt:lpstr>
      <vt:lpstr>Answer Question 1 - $20</vt:lpstr>
      <vt:lpstr>Question 1 - $30</vt:lpstr>
      <vt:lpstr>Answer Question 1 - $30</vt:lpstr>
      <vt:lpstr>Question 1 - $40</vt:lpstr>
      <vt:lpstr>Answer question 1 - $40 </vt:lpstr>
      <vt:lpstr>Question 1 - $50</vt:lpstr>
      <vt:lpstr>Answer question 1 - $50</vt:lpstr>
      <vt:lpstr>Question 2 - $10</vt:lpstr>
      <vt:lpstr>Answer question 2 - $10</vt:lpstr>
      <vt:lpstr>Question 2 - $20</vt:lpstr>
      <vt:lpstr>Answer question 2 - $20</vt:lpstr>
      <vt:lpstr>Question 2 - $30</vt:lpstr>
      <vt:lpstr>Answer question 2 - $30</vt:lpstr>
      <vt:lpstr>Question 2 - $40</vt:lpstr>
      <vt:lpstr>Answer question 2 - $40</vt:lpstr>
      <vt:lpstr>Question 2 - $50</vt:lpstr>
      <vt:lpstr>Answer question 2 - $50</vt:lpstr>
      <vt:lpstr>Question 3 - $10</vt:lpstr>
      <vt:lpstr>Answer question 3 - $10</vt:lpstr>
      <vt:lpstr>Question 3 - $20</vt:lpstr>
      <vt:lpstr>Answer question 3 - $20</vt:lpstr>
      <vt:lpstr>Question 3 - $30</vt:lpstr>
      <vt:lpstr>Answer question 3 - $30</vt:lpstr>
      <vt:lpstr>Question 3 - $40</vt:lpstr>
      <vt:lpstr>Answer question 3 - $40</vt:lpstr>
      <vt:lpstr>Question 3 - $50</vt:lpstr>
      <vt:lpstr>Answer question 3 - $50</vt:lpstr>
      <vt:lpstr>Question 4 - $10</vt:lpstr>
      <vt:lpstr>Answer question 4 - $10 </vt:lpstr>
      <vt:lpstr>Question 4 - $20</vt:lpstr>
      <vt:lpstr>Answer question 4 - $20</vt:lpstr>
      <vt:lpstr>Question 4 - $30</vt:lpstr>
      <vt:lpstr>Answer question 4 - $30</vt:lpstr>
      <vt:lpstr>Question 4 - $40</vt:lpstr>
      <vt:lpstr>Answer question 4 - $40</vt:lpstr>
      <vt:lpstr>Question 4 - $50</vt:lpstr>
      <vt:lpstr>Answer question 4 - $50 </vt:lpstr>
      <vt:lpstr>Question 5 - $10</vt:lpstr>
      <vt:lpstr>Answer Question 5 - $10</vt:lpstr>
      <vt:lpstr>Question 5 - $20</vt:lpstr>
      <vt:lpstr>Answer Question 5 - $20</vt:lpstr>
      <vt:lpstr>Question 5 - $30</vt:lpstr>
      <vt:lpstr>Answer question - $30</vt:lpstr>
      <vt:lpstr>Question 5 - $40</vt:lpstr>
      <vt:lpstr>Answer question 5 - $40</vt:lpstr>
      <vt:lpstr>Question 5 - $50</vt:lpstr>
      <vt:lpstr>Answer question 5 - $50</vt:lpstr>
      <vt:lpstr>Question 6 - $10</vt:lpstr>
      <vt:lpstr>Answer question 6 - $10</vt:lpstr>
      <vt:lpstr>Question 6 - $20</vt:lpstr>
      <vt:lpstr>Answer question 6 - $20</vt:lpstr>
      <vt:lpstr>Question 6 - $30</vt:lpstr>
      <vt:lpstr>Answer question 6 - $30</vt:lpstr>
      <vt:lpstr>Question 6 - $40</vt:lpstr>
      <vt:lpstr>Answer question 6 - $40</vt:lpstr>
      <vt:lpstr>Question 6 - $50</vt:lpstr>
      <vt:lpstr>Answer question 6 - $50</vt:lpstr>
      <vt:lpstr>Question 7 - $10</vt:lpstr>
      <vt:lpstr>Answer question 7 - $10</vt:lpstr>
      <vt:lpstr>Question 7 - $20</vt:lpstr>
      <vt:lpstr>Answer question 7 - $20</vt:lpstr>
      <vt:lpstr>Question 7 - $30</vt:lpstr>
      <vt:lpstr>Answer question 7 - $30</vt:lpstr>
      <vt:lpstr>Question 7 - $40</vt:lpstr>
      <vt:lpstr>Answer question 7 - $40</vt:lpstr>
      <vt:lpstr>Question 7 - $50</vt:lpstr>
      <vt:lpstr>Answer question 7 - $50</vt:lpstr>
      <vt:lpstr>Question 8 - $10</vt:lpstr>
      <vt:lpstr>Answer Question 8 - $10</vt:lpstr>
      <vt:lpstr>Question 8 - $20</vt:lpstr>
      <vt:lpstr>Answer question 8 - $20</vt:lpstr>
      <vt:lpstr>Question 8 - $30</vt:lpstr>
      <vt:lpstr>Answer question 8 - $30</vt:lpstr>
      <vt:lpstr>Question 8 - $40</vt:lpstr>
      <vt:lpstr>Answer question - $40</vt:lpstr>
      <vt:lpstr>Question 8 - $50</vt:lpstr>
      <vt:lpstr>Answer question 8 - $50</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Culture &amp; Society Exam Review  </dc:title>
  <dc:creator>Oumama Kabli</dc:creator>
  <cp:lastModifiedBy>Oumama Kabli</cp:lastModifiedBy>
  <cp:revision>112</cp:revision>
  <dcterms:created xsi:type="dcterms:W3CDTF">2018-12-02T22:07:07Z</dcterms:created>
  <dcterms:modified xsi:type="dcterms:W3CDTF">2018-12-03T12:23:18Z</dcterms:modified>
</cp:coreProperties>
</file>