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9" r:id="rId5"/>
    <p:sldId id="258" r:id="rId6"/>
    <p:sldId id="262" r:id="rId7"/>
    <p:sldId id="264" r:id="rId8"/>
    <p:sldId id="265" r:id="rId9"/>
    <p:sldId id="263" r:id="rId10"/>
    <p:sldId id="266" r:id="rId11"/>
    <p:sldId id="267" r:id="rId12"/>
    <p:sldId id="268" r:id="rId13"/>
    <p:sldId id="270" r:id="rId14"/>
    <p:sldId id="273" r:id="rId15"/>
    <p:sldId id="269" r:id="rId16"/>
    <p:sldId id="271" r:id="rId17"/>
    <p:sldId id="272" r:id="rId18"/>
    <p:sldId id="274" r:id="rId19"/>
    <p:sldId id="276" r:id="rId20"/>
    <p:sldId id="26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18"/>
    <p:restoredTop sz="94698"/>
  </p:normalViewPr>
  <p:slideViewPr>
    <p:cSldViewPr snapToGrid="0" snapToObjects="1">
      <p:cViewPr varScale="1">
        <p:scale>
          <a:sx n="100" d="100"/>
          <a:sy n="100" d="100"/>
        </p:scale>
        <p:origin x="2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3/12/19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3/12/19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3/12/19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3/12/19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3/12/19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3/12/19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businesstopia.net/communication/non-verbal-communication-different-cultures" TargetMode="External"/><Relationship Id="rId2" Type="http://schemas.openxmlformats.org/officeDocument/2006/relationships/hyperlink" Target="https://www.skillsyouneed.com/ips/nonverbal-communica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6FDD-FF55-8646-8C48-97E010ECB792}"/>
              </a:ext>
            </a:extLst>
          </p:cNvPr>
          <p:cNvSpPr>
            <a:spLocks noGrp="1"/>
          </p:cNvSpPr>
          <p:nvPr>
            <p:ph type="ctrTitle"/>
          </p:nvPr>
        </p:nvSpPr>
        <p:spPr>
          <a:xfrm>
            <a:off x="140676" y="2763689"/>
            <a:ext cx="11511678" cy="1373070"/>
          </a:xfrm>
        </p:spPr>
        <p:txBody>
          <a:bodyPr/>
          <a:lstStyle/>
          <a:p>
            <a:pPr algn="l"/>
            <a:r>
              <a:rPr lang="en-US" b="1" dirty="0"/>
              <a:t>Using Non-Verbal Communication in Oral Communication</a:t>
            </a:r>
          </a:p>
        </p:txBody>
      </p:sp>
      <p:sp>
        <p:nvSpPr>
          <p:cNvPr id="3" name="Subtitle 2">
            <a:extLst>
              <a:ext uri="{FF2B5EF4-FFF2-40B4-BE49-F238E27FC236}">
                <a16:creationId xmlns:a16="http://schemas.microsoft.com/office/drawing/2014/main" id="{0ECA897A-27E1-4B4B-B670-190EE9335C40}"/>
              </a:ext>
            </a:extLst>
          </p:cNvPr>
          <p:cNvSpPr>
            <a:spLocks noGrp="1"/>
          </p:cNvSpPr>
          <p:nvPr>
            <p:ph type="subTitle" idx="1"/>
          </p:nvPr>
        </p:nvSpPr>
        <p:spPr/>
        <p:txBody>
          <a:bodyPr/>
          <a:lstStyle/>
          <a:p>
            <a:pPr algn="ctr"/>
            <a:r>
              <a:rPr lang="en-US" b="1" dirty="0"/>
              <a:t>Professor </a:t>
            </a:r>
            <a:r>
              <a:rPr lang="en-US" b="1" dirty="0" err="1"/>
              <a:t>Oumama</a:t>
            </a:r>
            <a:r>
              <a:rPr lang="en-US" b="1" dirty="0"/>
              <a:t> </a:t>
            </a:r>
            <a:r>
              <a:rPr lang="en-US" b="1" dirty="0" err="1"/>
              <a:t>Kabli</a:t>
            </a:r>
            <a:endParaRPr lang="en-US" b="1" dirty="0"/>
          </a:p>
          <a:p>
            <a:pPr algn="ctr"/>
            <a:r>
              <a:rPr lang="en-US" b="1" dirty="0"/>
              <a:t>March 13, 2019</a:t>
            </a:r>
          </a:p>
        </p:txBody>
      </p:sp>
      <p:pic>
        <p:nvPicPr>
          <p:cNvPr id="7" name="Picture 6">
            <a:extLst>
              <a:ext uri="{FF2B5EF4-FFF2-40B4-BE49-F238E27FC236}">
                <a16:creationId xmlns:a16="http://schemas.microsoft.com/office/drawing/2014/main" id="{05F52593-95BD-6E43-9DCF-6CBFB964199F}"/>
              </a:ext>
            </a:extLst>
          </p:cNvPr>
          <p:cNvPicPr>
            <a:picLocks noChangeAspect="1"/>
          </p:cNvPicPr>
          <p:nvPr/>
        </p:nvPicPr>
        <p:blipFill>
          <a:blip r:embed="rId2"/>
          <a:stretch>
            <a:fillRect/>
          </a:stretch>
        </p:blipFill>
        <p:spPr>
          <a:xfrm>
            <a:off x="-1" y="-1"/>
            <a:ext cx="5426439" cy="2623279"/>
          </a:xfrm>
          <a:prstGeom prst="rect">
            <a:avLst/>
          </a:prstGeom>
        </p:spPr>
      </p:pic>
    </p:spTree>
    <p:extLst>
      <p:ext uri="{BB962C8B-B14F-4D97-AF65-F5344CB8AC3E}">
        <p14:creationId xmlns:p14="http://schemas.microsoft.com/office/powerpoint/2010/main" val="549887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F5636-1BD6-0B4F-9CA2-ED5E174162E6}"/>
              </a:ext>
            </a:extLst>
          </p:cNvPr>
          <p:cNvSpPr>
            <a:spLocks noGrp="1"/>
          </p:cNvSpPr>
          <p:nvPr>
            <p:ph type="title"/>
          </p:nvPr>
        </p:nvSpPr>
        <p:spPr/>
        <p:txBody>
          <a:bodyPr/>
          <a:lstStyle/>
          <a:p>
            <a:pPr algn="ctr"/>
            <a:r>
              <a:rPr lang="en-US" b="1" dirty="0"/>
              <a:t>How does Non-Verbal Communication help people?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9AFDDCFD-9CB7-E142-97B9-C3B4F548D597}"/>
              </a:ext>
            </a:extLst>
          </p:cNvPr>
          <p:cNvSpPr>
            <a:spLocks noGrp="1"/>
          </p:cNvSpPr>
          <p:nvPr>
            <p:ph idx="1"/>
          </p:nvPr>
        </p:nvSpPr>
        <p:spPr>
          <a:xfrm>
            <a:off x="680321" y="2336872"/>
            <a:ext cx="11086958" cy="4018957"/>
          </a:xfrm>
        </p:spPr>
        <p:txBody>
          <a:bodyPr>
            <a:normAutofit/>
          </a:bodyPr>
          <a:lstStyle/>
          <a:p>
            <a:pPr marL="0" indent="0">
              <a:buNone/>
            </a:pPr>
            <a:r>
              <a:rPr lang="en-US" sz="3200" b="1" dirty="0">
                <a:solidFill>
                  <a:schemeClr val="bg1"/>
                </a:solidFill>
              </a:rPr>
              <a:t>Regulate the flow of communication</a:t>
            </a:r>
          </a:p>
          <a:p>
            <a:r>
              <a:rPr lang="en-US" sz="3200" dirty="0"/>
              <a:t>There are a number of signals that we use to tell people that we have finished speaking, or that we wish to speak.</a:t>
            </a:r>
          </a:p>
          <a:p>
            <a:r>
              <a:rPr lang="en-US" sz="3200" dirty="0"/>
              <a:t> A firm closing of the lips indicates that we have nothing more to say.</a:t>
            </a:r>
          </a:p>
          <a:p>
            <a:r>
              <a:rPr lang="en-US" sz="3200" dirty="0"/>
              <a:t>Making eye contact with someone during a meeting and nodding slightly will indicate that you wish to speak.</a:t>
            </a:r>
          </a:p>
          <a:p>
            <a:pPr marL="0" indent="0">
              <a:buNone/>
            </a:pPr>
            <a:endParaRPr lang="en-US" dirty="0"/>
          </a:p>
        </p:txBody>
      </p:sp>
    </p:spTree>
    <p:extLst>
      <p:ext uri="{BB962C8B-B14F-4D97-AF65-F5344CB8AC3E}">
        <p14:creationId xmlns:p14="http://schemas.microsoft.com/office/powerpoint/2010/main" val="317294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8017B-D443-1B46-BBA6-AED2AA5F4C27}"/>
              </a:ext>
            </a:extLst>
          </p:cNvPr>
          <p:cNvSpPr>
            <a:spLocks noGrp="1"/>
          </p:cNvSpPr>
          <p:nvPr>
            <p:ph type="title"/>
          </p:nvPr>
        </p:nvSpPr>
        <p:spPr/>
        <p:txBody>
          <a:bodyPr/>
          <a:lstStyle/>
          <a:p>
            <a:pPr algn="ctr"/>
            <a:r>
              <a:rPr lang="en-US" b="1" dirty="0"/>
              <a:t>Forms of Non-Verbal Communication</a:t>
            </a:r>
          </a:p>
        </p:txBody>
      </p:sp>
      <p:sp>
        <p:nvSpPr>
          <p:cNvPr id="3" name="Content Placeholder 2">
            <a:extLst>
              <a:ext uri="{FF2B5EF4-FFF2-40B4-BE49-F238E27FC236}">
                <a16:creationId xmlns:a16="http://schemas.microsoft.com/office/drawing/2014/main" id="{7DA1199D-962A-E641-BDF1-A065638D57BC}"/>
              </a:ext>
            </a:extLst>
          </p:cNvPr>
          <p:cNvSpPr>
            <a:spLocks noGrp="1"/>
          </p:cNvSpPr>
          <p:nvPr>
            <p:ph idx="1"/>
          </p:nvPr>
        </p:nvSpPr>
        <p:spPr>
          <a:xfrm>
            <a:off x="680321" y="2351862"/>
            <a:ext cx="10397410" cy="4093907"/>
          </a:xfrm>
        </p:spPr>
        <p:txBody>
          <a:bodyPr>
            <a:normAutofit lnSpcReduction="10000"/>
          </a:bodyPr>
          <a:lstStyle/>
          <a:p>
            <a:r>
              <a:rPr lang="en-US" sz="3200" b="1" dirty="0"/>
              <a:t>Body movements (</a:t>
            </a:r>
            <a:r>
              <a:rPr lang="en-US" sz="3200" dirty="0"/>
              <a:t>hand gestures or nodding or shaking the head)</a:t>
            </a:r>
          </a:p>
          <a:p>
            <a:r>
              <a:rPr lang="en-US" sz="3200" b="1" dirty="0"/>
              <a:t>Posture</a:t>
            </a:r>
            <a:r>
              <a:rPr lang="en-US" sz="3200" dirty="0"/>
              <a:t>, or how you stand or sit, whether your arms are crossed, and so on</a:t>
            </a:r>
          </a:p>
          <a:p>
            <a:r>
              <a:rPr lang="en-US" sz="3200" b="1" dirty="0"/>
              <a:t>Eye contact</a:t>
            </a:r>
            <a:r>
              <a:rPr lang="en-US" sz="3200" dirty="0"/>
              <a:t>, where the amount of eye contact often determines the level of trust and trustworthiness</a:t>
            </a:r>
          </a:p>
          <a:p>
            <a:r>
              <a:rPr lang="en-US" sz="3200" b="1" dirty="0"/>
              <a:t>Para-language</a:t>
            </a:r>
            <a:r>
              <a:rPr lang="en-US" sz="3200" dirty="0"/>
              <a:t>, or aspects of the voice apart from speech, such as pitch, tone, and speed of speaking</a:t>
            </a:r>
            <a:br>
              <a:rPr lang="en-US" dirty="0"/>
            </a:br>
            <a:endParaRPr lang="en-US" dirty="0"/>
          </a:p>
        </p:txBody>
      </p:sp>
    </p:spTree>
    <p:extLst>
      <p:ext uri="{BB962C8B-B14F-4D97-AF65-F5344CB8AC3E}">
        <p14:creationId xmlns:p14="http://schemas.microsoft.com/office/powerpoint/2010/main" val="2324361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EF4B5-36B7-414E-952E-700D1545D677}"/>
              </a:ext>
            </a:extLst>
          </p:cNvPr>
          <p:cNvSpPr>
            <a:spLocks noGrp="1"/>
          </p:cNvSpPr>
          <p:nvPr>
            <p:ph type="title"/>
          </p:nvPr>
        </p:nvSpPr>
        <p:spPr/>
        <p:txBody>
          <a:bodyPr/>
          <a:lstStyle/>
          <a:p>
            <a:pPr algn="ctr"/>
            <a:r>
              <a:rPr lang="en-US" b="1" dirty="0"/>
              <a:t>Forms of Non-Verbal Communication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9E2F82FD-D145-7E41-8D3F-7A38AE572B5E}"/>
              </a:ext>
            </a:extLst>
          </p:cNvPr>
          <p:cNvSpPr>
            <a:spLocks noGrp="1"/>
          </p:cNvSpPr>
          <p:nvPr>
            <p:ph idx="1"/>
          </p:nvPr>
        </p:nvSpPr>
        <p:spPr>
          <a:xfrm>
            <a:off x="380518" y="2321883"/>
            <a:ext cx="11041987" cy="4153868"/>
          </a:xfrm>
        </p:spPr>
        <p:txBody>
          <a:bodyPr>
            <a:normAutofit fontScale="92500" lnSpcReduction="10000"/>
          </a:bodyPr>
          <a:lstStyle/>
          <a:p>
            <a:r>
              <a:rPr lang="en-US" sz="3200" b="1" dirty="0"/>
              <a:t>Closeness or personal space (</a:t>
            </a:r>
            <a:r>
              <a:rPr lang="en-US" sz="3200" dirty="0"/>
              <a:t>determines the level of intimacy, and which varies very much by culture)</a:t>
            </a:r>
          </a:p>
          <a:p>
            <a:r>
              <a:rPr lang="en-US" sz="3200" b="1" dirty="0"/>
              <a:t>Facial expressions (</a:t>
            </a:r>
            <a:r>
              <a:rPr lang="en-US" sz="3200" dirty="0"/>
              <a:t>including smiling, frowning and blinking; facial expressions that show strong emotions, such as fear, anger, and happiness)</a:t>
            </a:r>
          </a:p>
          <a:p>
            <a:r>
              <a:rPr lang="en-US" sz="3200" b="1" dirty="0"/>
              <a:t>Physiological changes (</a:t>
            </a:r>
            <a:r>
              <a:rPr lang="en-US" sz="3200" dirty="0"/>
              <a:t>you may sweat or blink more when you are nervous, and your heart rate is also likely to increase)</a:t>
            </a:r>
            <a:br>
              <a:rPr lang="en-US" sz="3200" dirty="0"/>
            </a:br>
            <a:br>
              <a:rPr lang="en-US" dirty="0"/>
            </a:br>
            <a:br>
              <a:rPr lang="en-US" dirty="0"/>
            </a:br>
            <a:endParaRPr lang="en-US" dirty="0"/>
          </a:p>
        </p:txBody>
      </p:sp>
    </p:spTree>
    <p:extLst>
      <p:ext uri="{BB962C8B-B14F-4D97-AF65-F5344CB8AC3E}">
        <p14:creationId xmlns:p14="http://schemas.microsoft.com/office/powerpoint/2010/main" val="1463722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F55F1-641B-6D47-9A5F-53C1D57F9750}"/>
              </a:ext>
            </a:extLst>
          </p:cNvPr>
          <p:cNvSpPr>
            <a:spLocks noGrp="1"/>
          </p:cNvSpPr>
          <p:nvPr>
            <p:ph type="title"/>
          </p:nvPr>
        </p:nvSpPr>
        <p:spPr/>
        <p:txBody>
          <a:bodyPr/>
          <a:lstStyle/>
          <a:p>
            <a:pPr algn="ctr"/>
            <a:r>
              <a:rPr lang="en-US" b="1" dirty="0"/>
              <a:t>The Cultural Context</a:t>
            </a:r>
          </a:p>
        </p:txBody>
      </p:sp>
      <p:sp>
        <p:nvSpPr>
          <p:cNvPr id="3" name="Content Placeholder 2">
            <a:extLst>
              <a:ext uri="{FF2B5EF4-FFF2-40B4-BE49-F238E27FC236}">
                <a16:creationId xmlns:a16="http://schemas.microsoft.com/office/drawing/2014/main" id="{6218D327-1434-F842-BBD5-FE8EAD3DF1C6}"/>
              </a:ext>
            </a:extLst>
          </p:cNvPr>
          <p:cNvSpPr>
            <a:spLocks noGrp="1"/>
          </p:cNvSpPr>
          <p:nvPr>
            <p:ph idx="1"/>
          </p:nvPr>
        </p:nvSpPr>
        <p:spPr>
          <a:xfrm>
            <a:off x="0" y="2711628"/>
            <a:ext cx="9613861" cy="3599316"/>
          </a:xfrm>
        </p:spPr>
        <p:txBody>
          <a:bodyPr>
            <a:normAutofit/>
          </a:bodyPr>
          <a:lstStyle/>
          <a:p>
            <a:r>
              <a:rPr lang="en-US" sz="3600" b="1" dirty="0"/>
              <a:t>Most of us learn to interpret non-verbal communication as we grow up and develop. </a:t>
            </a:r>
          </a:p>
          <a:p>
            <a:r>
              <a:rPr lang="en-US" sz="3600" b="1" dirty="0"/>
              <a:t>It is a normal part of how we communicate with other people, and most of us both use it and interpret it differently.</a:t>
            </a:r>
            <a:endParaRPr lang="en-US" sz="3600" dirty="0"/>
          </a:p>
        </p:txBody>
      </p:sp>
      <p:pic>
        <p:nvPicPr>
          <p:cNvPr id="5" name="Picture 4">
            <a:extLst>
              <a:ext uri="{FF2B5EF4-FFF2-40B4-BE49-F238E27FC236}">
                <a16:creationId xmlns:a16="http://schemas.microsoft.com/office/drawing/2014/main" id="{872FE965-6417-7640-97BB-6651ECA94440}"/>
              </a:ext>
            </a:extLst>
          </p:cNvPr>
          <p:cNvPicPr>
            <a:picLocks noChangeAspect="1"/>
          </p:cNvPicPr>
          <p:nvPr/>
        </p:nvPicPr>
        <p:blipFill>
          <a:blip r:embed="rId2"/>
          <a:stretch>
            <a:fillRect/>
          </a:stretch>
        </p:blipFill>
        <p:spPr>
          <a:xfrm>
            <a:off x="8979108" y="0"/>
            <a:ext cx="3212892" cy="3209072"/>
          </a:xfrm>
          <a:prstGeom prst="rect">
            <a:avLst/>
          </a:prstGeom>
        </p:spPr>
      </p:pic>
    </p:spTree>
    <p:extLst>
      <p:ext uri="{BB962C8B-B14F-4D97-AF65-F5344CB8AC3E}">
        <p14:creationId xmlns:p14="http://schemas.microsoft.com/office/powerpoint/2010/main" val="3467068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42F18-7ED2-6F4B-9B66-644D9E62201E}"/>
              </a:ext>
            </a:extLst>
          </p:cNvPr>
          <p:cNvSpPr>
            <a:spLocks noGrp="1"/>
          </p:cNvSpPr>
          <p:nvPr>
            <p:ph type="title"/>
          </p:nvPr>
        </p:nvSpPr>
        <p:spPr/>
        <p:txBody>
          <a:bodyPr/>
          <a:lstStyle/>
          <a:p>
            <a:pPr algn="ctr"/>
            <a:r>
              <a:rPr lang="en-US" b="1" dirty="0"/>
              <a:t>Activity #1- Charades</a:t>
            </a:r>
          </a:p>
        </p:txBody>
      </p:sp>
      <p:sp>
        <p:nvSpPr>
          <p:cNvPr id="3" name="Content Placeholder 2">
            <a:extLst>
              <a:ext uri="{FF2B5EF4-FFF2-40B4-BE49-F238E27FC236}">
                <a16:creationId xmlns:a16="http://schemas.microsoft.com/office/drawing/2014/main" id="{8E6EA0B9-466F-294A-B397-4F4FFBEECE2B}"/>
              </a:ext>
            </a:extLst>
          </p:cNvPr>
          <p:cNvSpPr>
            <a:spLocks noGrp="1"/>
          </p:cNvSpPr>
          <p:nvPr>
            <p:ph idx="1"/>
          </p:nvPr>
        </p:nvSpPr>
        <p:spPr>
          <a:xfrm>
            <a:off x="680321" y="2336873"/>
            <a:ext cx="10609979" cy="3599316"/>
          </a:xfrm>
        </p:spPr>
        <p:txBody>
          <a:bodyPr>
            <a:noAutofit/>
          </a:bodyPr>
          <a:lstStyle/>
          <a:p>
            <a:r>
              <a:rPr lang="en-US" sz="3600" dirty="0"/>
              <a:t>I will give students a scenario or an emotion and they must act it out in the front of the class.</a:t>
            </a:r>
          </a:p>
          <a:p>
            <a:r>
              <a:rPr lang="en-US" sz="3600" dirty="0"/>
              <a:t>You cannot use words or sounds to give away what you are doing.</a:t>
            </a:r>
          </a:p>
          <a:p>
            <a:r>
              <a:rPr lang="en-US" sz="3600" dirty="0"/>
              <a:t>The rest of the class must guess what you are doing!</a:t>
            </a:r>
          </a:p>
        </p:txBody>
      </p:sp>
    </p:spTree>
    <p:extLst>
      <p:ext uri="{BB962C8B-B14F-4D97-AF65-F5344CB8AC3E}">
        <p14:creationId xmlns:p14="http://schemas.microsoft.com/office/powerpoint/2010/main" val="1520420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B2898-7524-1749-8592-DD4076D05B06}"/>
              </a:ext>
            </a:extLst>
          </p:cNvPr>
          <p:cNvSpPr>
            <a:spLocks noGrp="1"/>
          </p:cNvSpPr>
          <p:nvPr>
            <p:ph type="title"/>
          </p:nvPr>
        </p:nvSpPr>
        <p:spPr/>
        <p:txBody>
          <a:bodyPr/>
          <a:lstStyle/>
          <a:p>
            <a:pPr algn="ctr"/>
            <a:r>
              <a:rPr lang="en-US" b="1" dirty="0"/>
              <a:t>The Cultural Context: Examples</a:t>
            </a:r>
            <a:endParaRPr lang="en-US" dirty="0"/>
          </a:p>
        </p:txBody>
      </p:sp>
      <p:sp>
        <p:nvSpPr>
          <p:cNvPr id="3" name="Content Placeholder 2">
            <a:extLst>
              <a:ext uri="{FF2B5EF4-FFF2-40B4-BE49-F238E27FC236}">
                <a16:creationId xmlns:a16="http://schemas.microsoft.com/office/drawing/2014/main" id="{BE257F6F-6F7C-BF4C-A292-4E8D20B20950}"/>
              </a:ext>
            </a:extLst>
          </p:cNvPr>
          <p:cNvSpPr>
            <a:spLocks noGrp="1"/>
          </p:cNvSpPr>
          <p:nvPr>
            <p:ph idx="1"/>
          </p:nvPr>
        </p:nvSpPr>
        <p:spPr>
          <a:xfrm>
            <a:off x="275587" y="2261921"/>
            <a:ext cx="11341790" cy="4213829"/>
          </a:xfrm>
        </p:spPr>
        <p:txBody>
          <a:bodyPr>
            <a:noAutofit/>
          </a:bodyPr>
          <a:lstStyle/>
          <a:p>
            <a:r>
              <a:rPr lang="en-US" sz="3200" dirty="0"/>
              <a:t>Western cultures mostly consider eye contact to be a good gesture </a:t>
            </a:r>
            <a:r>
              <a:rPr lang="en-US" sz="3200" dirty="0">
                <a:sym typeface="Wingdings" pitchFamily="2" charset="2"/>
              </a:rPr>
              <a:t> </a:t>
            </a:r>
            <a:r>
              <a:rPr lang="en-US" sz="3200" dirty="0"/>
              <a:t>Asian, Middle Eastern, Hispanic and Native American do not take it as a good expression. It is taken as a rude and offensive expression.</a:t>
            </a:r>
          </a:p>
          <a:p>
            <a:r>
              <a:rPr lang="en-US" sz="3200" dirty="0"/>
              <a:t>In Eastern cultures women should especially not have eye contact with men as it shows power or sexual interest. In some cultures, whereas, gazes are taken as a way of expression. Staring is taken as rude in most cultures.</a:t>
            </a:r>
          </a:p>
        </p:txBody>
      </p:sp>
    </p:spTree>
    <p:extLst>
      <p:ext uri="{BB962C8B-B14F-4D97-AF65-F5344CB8AC3E}">
        <p14:creationId xmlns:p14="http://schemas.microsoft.com/office/powerpoint/2010/main" val="2523099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69CA-A62B-F342-8FA4-318B21D64489}"/>
              </a:ext>
            </a:extLst>
          </p:cNvPr>
          <p:cNvSpPr>
            <a:spLocks noGrp="1"/>
          </p:cNvSpPr>
          <p:nvPr>
            <p:ph type="title"/>
          </p:nvPr>
        </p:nvSpPr>
        <p:spPr/>
        <p:txBody>
          <a:bodyPr/>
          <a:lstStyle/>
          <a:p>
            <a:pPr algn="ctr"/>
            <a:r>
              <a:rPr lang="en-US" b="1" dirty="0"/>
              <a:t>The Cultural Context: Examples</a:t>
            </a:r>
            <a:endParaRPr lang="en-US" dirty="0"/>
          </a:p>
        </p:txBody>
      </p:sp>
      <p:sp>
        <p:nvSpPr>
          <p:cNvPr id="3" name="Content Placeholder 2">
            <a:extLst>
              <a:ext uri="{FF2B5EF4-FFF2-40B4-BE49-F238E27FC236}">
                <a16:creationId xmlns:a16="http://schemas.microsoft.com/office/drawing/2014/main" id="{204B41CC-CF93-A949-A05B-1A955D0459F9}"/>
              </a:ext>
            </a:extLst>
          </p:cNvPr>
          <p:cNvSpPr>
            <a:spLocks noGrp="1"/>
          </p:cNvSpPr>
          <p:nvPr>
            <p:ph idx="1"/>
          </p:nvPr>
        </p:nvSpPr>
        <p:spPr>
          <a:xfrm>
            <a:off x="470459" y="2291901"/>
            <a:ext cx="10937056" cy="4213829"/>
          </a:xfrm>
        </p:spPr>
        <p:txBody>
          <a:bodyPr>
            <a:normAutofit/>
          </a:bodyPr>
          <a:lstStyle/>
          <a:p>
            <a:r>
              <a:rPr lang="en-US" sz="3600" dirty="0"/>
              <a:t>Gestures such as thumbs up can be interpreted differently in different cultures. </a:t>
            </a:r>
          </a:p>
          <a:p>
            <a:r>
              <a:rPr lang="en-US" sz="3600" dirty="0"/>
              <a:t>It is taken as “Okay” sign in many cultures whereas is taken as a vulgarism in others like Latin American cultures and in Japan some even take it as money.</a:t>
            </a:r>
          </a:p>
        </p:txBody>
      </p:sp>
    </p:spTree>
    <p:extLst>
      <p:ext uri="{BB962C8B-B14F-4D97-AF65-F5344CB8AC3E}">
        <p14:creationId xmlns:p14="http://schemas.microsoft.com/office/powerpoint/2010/main" val="965185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144B9-CC89-914D-9C08-EA9BB8487F04}"/>
              </a:ext>
            </a:extLst>
          </p:cNvPr>
          <p:cNvSpPr>
            <a:spLocks noGrp="1"/>
          </p:cNvSpPr>
          <p:nvPr>
            <p:ph type="title"/>
          </p:nvPr>
        </p:nvSpPr>
        <p:spPr/>
        <p:txBody>
          <a:bodyPr/>
          <a:lstStyle/>
          <a:p>
            <a:pPr algn="ctr"/>
            <a:r>
              <a:rPr lang="en-US" b="1" dirty="0"/>
              <a:t>The Cultural Context: Examples</a:t>
            </a:r>
            <a:endParaRPr lang="en-US" dirty="0"/>
          </a:p>
        </p:txBody>
      </p:sp>
      <p:sp>
        <p:nvSpPr>
          <p:cNvPr id="3" name="Content Placeholder 2">
            <a:extLst>
              <a:ext uri="{FF2B5EF4-FFF2-40B4-BE49-F238E27FC236}">
                <a16:creationId xmlns:a16="http://schemas.microsoft.com/office/drawing/2014/main" id="{3D836913-E791-7F40-BE0F-11496F7A0CCF}"/>
              </a:ext>
            </a:extLst>
          </p:cNvPr>
          <p:cNvSpPr>
            <a:spLocks noGrp="1"/>
          </p:cNvSpPr>
          <p:nvPr>
            <p:ph idx="1"/>
          </p:nvPr>
        </p:nvSpPr>
        <p:spPr>
          <a:xfrm>
            <a:off x="230616" y="2007090"/>
            <a:ext cx="11281830" cy="4723494"/>
          </a:xfrm>
        </p:spPr>
        <p:txBody>
          <a:bodyPr>
            <a:noAutofit/>
          </a:bodyPr>
          <a:lstStyle/>
          <a:p>
            <a:r>
              <a:rPr lang="en-US" sz="3600" dirty="0"/>
              <a:t>Snapping fingers to get the attention of a waiter as alright whereas some take it as disrespect and very offensive. </a:t>
            </a:r>
          </a:p>
          <a:p>
            <a:r>
              <a:rPr lang="en-US" sz="3600" dirty="0"/>
              <a:t>Showing feet is taken as offensive in some Middle Eastern cultures. </a:t>
            </a:r>
          </a:p>
          <a:p>
            <a:r>
              <a:rPr lang="en-US" sz="3600" dirty="0"/>
              <a:t>Some cultures take pointing fingers as insulting too. In Polynesia, people stick out their tongue to greet people which is taken as a sign of mockery in most of other cultures.</a:t>
            </a:r>
          </a:p>
        </p:txBody>
      </p:sp>
    </p:spTree>
    <p:extLst>
      <p:ext uri="{BB962C8B-B14F-4D97-AF65-F5344CB8AC3E}">
        <p14:creationId xmlns:p14="http://schemas.microsoft.com/office/powerpoint/2010/main" val="2491552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8C11A7-C7D4-A246-B9EB-212C97B37B22}"/>
              </a:ext>
            </a:extLst>
          </p:cNvPr>
          <p:cNvSpPr txBox="1"/>
          <p:nvPr/>
        </p:nvSpPr>
        <p:spPr>
          <a:xfrm>
            <a:off x="104931" y="839450"/>
            <a:ext cx="12087069" cy="5170646"/>
          </a:xfrm>
          <a:prstGeom prst="rect">
            <a:avLst/>
          </a:prstGeom>
          <a:noFill/>
        </p:spPr>
        <p:txBody>
          <a:bodyPr wrap="square" rtlCol="0">
            <a:spAutoFit/>
          </a:bodyPr>
          <a:lstStyle/>
          <a:p>
            <a:r>
              <a:rPr lang="en-US" sz="6600" dirty="0"/>
              <a:t>What are some cultural non-verbal forms of communication you are aware of? In Morocco? Arab Culture? USA? </a:t>
            </a:r>
            <a:r>
              <a:rPr lang="en-US" sz="6600" dirty="0">
                <a:solidFill>
                  <a:schemeClr val="bg1"/>
                </a:solidFill>
              </a:rPr>
              <a:t>(Let’s keep it appropriate please!)</a:t>
            </a:r>
          </a:p>
        </p:txBody>
      </p:sp>
    </p:spTree>
    <p:extLst>
      <p:ext uri="{BB962C8B-B14F-4D97-AF65-F5344CB8AC3E}">
        <p14:creationId xmlns:p14="http://schemas.microsoft.com/office/powerpoint/2010/main" val="3678923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8CEC-A94B-2943-93F9-915C66CB2325}"/>
              </a:ext>
            </a:extLst>
          </p:cNvPr>
          <p:cNvSpPr>
            <a:spLocks noGrp="1"/>
          </p:cNvSpPr>
          <p:nvPr>
            <p:ph type="title"/>
          </p:nvPr>
        </p:nvSpPr>
        <p:spPr/>
        <p:txBody>
          <a:bodyPr/>
          <a:lstStyle/>
          <a:p>
            <a:pPr algn="ctr"/>
            <a:r>
              <a:rPr lang="en-US" b="1" dirty="0"/>
              <a:t>Activity #2- Pictionary</a:t>
            </a:r>
          </a:p>
        </p:txBody>
      </p:sp>
      <p:sp>
        <p:nvSpPr>
          <p:cNvPr id="3" name="Content Placeholder 2">
            <a:extLst>
              <a:ext uri="{FF2B5EF4-FFF2-40B4-BE49-F238E27FC236}">
                <a16:creationId xmlns:a16="http://schemas.microsoft.com/office/drawing/2014/main" id="{84A03852-3BB0-124A-B67D-8539484378C8}"/>
              </a:ext>
            </a:extLst>
          </p:cNvPr>
          <p:cNvSpPr>
            <a:spLocks noGrp="1"/>
          </p:cNvSpPr>
          <p:nvPr>
            <p:ph idx="1"/>
          </p:nvPr>
        </p:nvSpPr>
        <p:spPr/>
        <p:txBody>
          <a:bodyPr>
            <a:normAutofit fontScale="92500"/>
          </a:bodyPr>
          <a:lstStyle/>
          <a:p>
            <a:r>
              <a:rPr lang="en-US" sz="3600" dirty="0"/>
              <a:t>I will give you a word or a sentence and you will have to draw what it is. You cannot use words or sounds.</a:t>
            </a:r>
          </a:p>
          <a:p>
            <a:r>
              <a:rPr lang="en-US" sz="3600" dirty="0"/>
              <a:t>The goal of the game is to guess what the “</a:t>
            </a:r>
            <a:r>
              <a:rPr lang="en-US" sz="3600" dirty="0" err="1"/>
              <a:t>picturist</a:t>
            </a:r>
            <a:r>
              <a:rPr lang="en-US" sz="3600" dirty="0"/>
              <a:t>” is trying to communicate through the pictures that they draw.</a:t>
            </a:r>
          </a:p>
          <a:p>
            <a:r>
              <a:rPr lang="en-US" sz="3600" dirty="0"/>
              <a:t>Please raise your hands when giving an answer!</a:t>
            </a:r>
          </a:p>
        </p:txBody>
      </p:sp>
    </p:spTree>
    <p:extLst>
      <p:ext uri="{BB962C8B-B14F-4D97-AF65-F5344CB8AC3E}">
        <p14:creationId xmlns:p14="http://schemas.microsoft.com/office/powerpoint/2010/main" val="2971553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9E155-AB84-8F4C-93BB-E0211978A3DA}"/>
              </a:ext>
            </a:extLst>
          </p:cNvPr>
          <p:cNvSpPr>
            <a:spLocks noGrp="1"/>
          </p:cNvSpPr>
          <p:nvPr>
            <p:ph type="title"/>
          </p:nvPr>
        </p:nvSpPr>
        <p:spPr/>
        <p:txBody>
          <a:bodyPr/>
          <a:lstStyle/>
          <a:p>
            <a:pPr algn="ctr"/>
            <a:r>
              <a:rPr lang="en-US" b="1" dirty="0"/>
              <a:t>Presentations/Debates!</a:t>
            </a:r>
          </a:p>
        </p:txBody>
      </p:sp>
      <p:sp>
        <p:nvSpPr>
          <p:cNvPr id="3" name="Content Placeholder 2">
            <a:extLst>
              <a:ext uri="{FF2B5EF4-FFF2-40B4-BE49-F238E27FC236}">
                <a16:creationId xmlns:a16="http://schemas.microsoft.com/office/drawing/2014/main" id="{0E2756EF-BB06-3E44-8303-331E4A36D768}"/>
              </a:ext>
            </a:extLst>
          </p:cNvPr>
          <p:cNvSpPr>
            <a:spLocks noGrp="1"/>
          </p:cNvSpPr>
          <p:nvPr>
            <p:ph idx="1"/>
          </p:nvPr>
        </p:nvSpPr>
        <p:spPr>
          <a:xfrm>
            <a:off x="485449" y="2336872"/>
            <a:ext cx="10877095" cy="4243809"/>
          </a:xfrm>
        </p:spPr>
        <p:txBody>
          <a:bodyPr>
            <a:normAutofit fontScale="85000" lnSpcReduction="10000"/>
          </a:bodyPr>
          <a:lstStyle/>
          <a:p>
            <a:r>
              <a:rPr lang="en-US" sz="3300" dirty="0"/>
              <a:t>If you haven’t already, please see me about your presentation/debate topic OR selecting your presentation date! FIRST PRESENTATIONS START NEXT WEEK!</a:t>
            </a:r>
          </a:p>
          <a:p>
            <a:r>
              <a:rPr lang="en-US" sz="3300" dirty="0"/>
              <a:t>I have uploaded the presentation rubric onto the course website under “Week 4.” Please reference it before your presentation date to ensure you receive the best mark possible!</a:t>
            </a:r>
          </a:p>
          <a:p>
            <a:r>
              <a:rPr lang="en-US" sz="3300" dirty="0"/>
              <a:t>The presentation schedule has also been uploaded on the course website. Please see me for any errors that needed to updated.</a:t>
            </a:r>
          </a:p>
          <a:p>
            <a:r>
              <a:rPr lang="en-US" sz="3300" dirty="0"/>
              <a:t>Presenters must bring their Apogee cards with them the day of the presentation. DO NOT FORGET!!!</a:t>
            </a:r>
          </a:p>
          <a:p>
            <a:pPr marL="0" indent="0">
              <a:buNone/>
            </a:pPr>
            <a:endParaRPr lang="en-US" dirty="0"/>
          </a:p>
          <a:p>
            <a:endParaRPr lang="en-US" dirty="0"/>
          </a:p>
        </p:txBody>
      </p:sp>
    </p:spTree>
    <p:extLst>
      <p:ext uri="{BB962C8B-B14F-4D97-AF65-F5344CB8AC3E}">
        <p14:creationId xmlns:p14="http://schemas.microsoft.com/office/powerpoint/2010/main" val="2787925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9590D-21AD-414C-B765-4153E6AD1125}"/>
              </a:ext>
            </a:extLst>
          </p:cNvPr>
          <p:cNvSpPr>
            <a:spLocks noGrp="1"/>
          </p:cNvSpPr>
          <p:nvPr>
            <p:ph type="title"/>
          </p:nvPr>
        </p:nvSpPr>
        <p:spPr/>
        <p:txBody>
          <a:bodyPr/>
          <a:lstStyle/>
          <a:p>
            <a:pPr algn="ctr"/>
            <a:r>
              <a:rPr lang="en-US" b="1" dirty="0"/>
              <a:t>Sources</a:t>
            </a:r>
          </a:p>
        </p:txBody>
      </p:sp>
      <p:sp>
        <p:nvSpPr>
          <p:cNvPr id="3" name="Content Placeholder 2">
            <a:extLst>
              <a:ext uri="{FF2B5EF4-FFF2-40B4-BE49-F238E27FC236}">
                <a16:creationId xmlns:a16="http://schemas.microsoft.com/office/drawing/2014/main" id="{BE63631C-68C1-604F-9B00-1BED04BA6BF8}"/>
              </a:ext>
            </a:extLst>
          </p:cNvPr>
          <p:cNvSpPr>
            <a:spLocks noGrp="1"/>
          </p:cNvSpPr>
          <p:nvPr>
            <p:ph idx="1"/>
          </p:nvPr>
        </p:nvSpPr>
        <p:spPr/>
        <p:txBody>
          <a:bodyPr/>
          <a:lstStyle/>
          <a:p>
            <a:r>
              <a:rPr lang="en-US" dirty="0">
                <a:hlinkClick r:id="rId2"/>
              </a:rPr>
              <a:t>https://www.skillsyouneed.com/ips/nonverbal-communication.html</a:t>
            </a:r>
            <a:endParaRPr lang="en-US" dirty="0"/>
          </a:p>
          <a:p>
            <a:r>
              <a:rPr lang="en-US" dirty="0">
                <a:hlinkClick r:id="rId3"/>
              </a:rPr>
              <a:t>https://www.businesstopia.net/communication/non-verbal-communication-different-cultures</a:t>
            </a:r>
            <a:endParaRPr lang="en-US" dirty="0"/>
          </a:p>
          <a:p>
            <a:endParaRPr lang="en-US" dirty="0"/>
          </a:p>
        </p:txBody>
      </p:sp>
    </p:spTree>
    <p:extLst>
      <p:ext uri="{BB962C8B-B14F-4D97-AF65-F5344CB8AC3E}">
        <p14:creationId xmlns:p14="http://schemas.microsoft.com/office/powerpoint/2010/main" val="230331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F8EC6-0918-1243-AF0E-1CDC0622AA80}"/>
              </a:ext>
            </a:extLst>
          </p:cNvPr>
          <p:cNvSpPr>
            <a:spLocks noGrp="1"/>
          </p:cNvSpPr>
          <p:nvPr>
            <p:ph type="title"/>
          </p:nvPr>
        </p:nvSpPr>
        <p:spPr/>
        <p:txBody>
          <a:bodyPr/>
          <a:lstStyle/>
          <a:p>
            <a:pPr algn="ctr"/>
            <a:r>
              <a:rPr lang="en-US" b="1" dirty="0">
                <a:solidFill>
                  <a:srgbClr val="FF0000"/>
                </a:solidFill>
              </a:rPr>
              <a:t>CHANGES:</a:t>
            </a:r>
            <a:r>
              <a:rPr lang="en-US" b="1" dirty="0"/>
              <a:t> Presentation Format</a:t>
            </a:r>
          </a:p>
        </p:txBody>
      </p:sp>
      <p:sp>
        <p:nvSpPr>
          <p:cNvPr id="3" name="Content Placeholder 2">
            <a:extLst>
              <a:ext uri="{FF2B5EF4-FFF2-40B4-BE49-F238E27FC236}">
                <a16:creationId xmlns:a16="http://schemas.microsoft.com/office/drawing/2014/main" id="{E9BDD4BB-63BD-B246-A56A-B7905202E74C}"/>
              </a:ext>
            </a:extLst>
          </p:cNvPr>
          <p:cNvSpPr>
            <a:spLocks noGrp="1"/>
          </p:cNvSpPr>
          <p:nvPr>
            <p:ph idx="1"/>
          </p:nvPr>
        </p:nvSpPr>
        <p:spPr/>
        <p:txBody>
          <a:bodyPr/>
          <a:lstStyle/>
          <a:p>
            <a:r>
              <a:rPr lang="en-US" dirty="0"/>
              <a:t>To avoid an unnatural flow of presenting, I will allow students to speak collectively for 5-6 minutes. (Times may vary for the groups doing debates)</a:t>
            </a:r>
          </a:p>
          <a:p>
            <a:r>
              <a:rPr lang="en-US" dirty="0"/>
              <a:t>Rather than have one student speak at a time, I will allow students to speak collectively within 5-6 minutes. </a:t>
            </a:r>
          </a:p>
          <a:p>
            <a:r>
              <a:rPr lang="en-US" dirty="0"/>
              <a:t>With that being said… this does not mean that some students will not speak at all or speak only a little. I will still keep track of how much time each person is speaking, as well as your delivery, content, and body language. </a:t>
            </a:r>
          </a:p>
        </p:txBody>
      </p:sp>
    </p:spTree>
    <p:extLst>
      <p:ext uri="{BB962C8B-B14F-4D97-AF65-F5344CB8AC3E}">
        <p14:creationId xmlns:p14="http://schemas.microsoft.com/office/powerpoint/2010/main" val="2295656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EA640-0448-BD40-8BF3-288E449F6AF2}"/>
              </a:ext>
            </a:extLst>
          </p:cNvPr>
          <p:cNvSpPr>
            <a:spLocks noGrp="1"/>
          </p:cNvSpPr>
          <p:nvPr>
            <p:ph type="title"/>
          </p:nvPr>
        </p:nvSpPr>
        <p:spPr/>
        <p:txBody>
          <a:bodyPr/>
          <a:lstStyle/>
          <a:p>
            <a:pPr algn="ctr"/>
            <a:r>
              <a:rPr lang="en-US" b="1" dirty="0"/>
              <a:t>Revisiting the Debate Structure </a:t>
            </a:r>
          </a:p>
        </p:txBody>
      </p:sp>
      <p:sp>
        <p:nvSpPr>
          <p:cNvPr id="3" name="Content Placeholder 2">
            <a:extLst>
              <a:ext uri="{FF2B5EF4-FFF2-40B4-BE49-F238E27FC236}">
                <a16:creationId xmlns:a16="http://schemas.microsoft.com/office/drawing/2014/main" id="{BF85AD6B-8496-6743-B99F-7AD67FD9CBA4}"/>
              </a:ext>
            </a:extLst>
          </p:cNvPr>
          <p:cNvSpPr>
            <a:spLocks noGrp="1"/>
          </p:cNvSpPr>
          <p:nvPr>
            <p:ph idx="1"/>
          </p:nvPr>
        </p:nvSpPr>
        <p:spPr>
          <a:xfrm>
            <a:off x="680321" y="2336872"/>
            <a:ext cx="10637253" cy="3869055"/>
          </a:xfrm>
        </p:spPr>
        <p:txBody>
          <a:bodyPr>
            <a:normAutofit lnSpcReduction="10000"/>
          </a:bodyPr>
          <a:lstStyle/>
          <a:p>
            <a:pPr marL="0" indent="0">
              <a:buNone/>
            </a:pPr>
            <a:r>
              <a:rPr lang="en-US" b="1" dirty="0"/>
              <a:t>PRO #1- Opening Argument </a:t>
            </a:r>
          </a:p>
          <a:p>
            <a:pPr marL="0" indent="0">
              <a:buNone/>
            </a:pPr>
            <a:r>
              <a:rPr lang="en-US" b="1" dirty="0"/>
              <a:t>CON #1- Opening Argument </a:t>
            </a:r>
          </a:p>
          <a:p>
            <a:pPr marL="0" indent="0">
              <a:buNone/>
            </a:pPr>
            <a:r>
              <a:rPr lang="en-US" b="1" dirty="0"/>
              <a:t>PRO #2- The Rebuttal </a:t>
            </a:r>
          </a:p>
          <a:p>
            <a:pPr marL="0" indent="0">
              <a:buNone/>
            </a:pPr>
            <a:r>
              <a:rPr lang="en-US" b="1" dirty="0"/>
              <a:t>CON #2- The Rebuttal </a:t>
            </a:r>
          </a:p>
          <a:p>
            <a:pPr marL="0" indent="0">
              <a:buNone/>
            </a:pPr>
            <a:endParaRPr lang="en-US" b="1" dirty="0"/>
          </a:p>
          <a:p>
            <a:pPr marL="0" indent="0">
              <a:buNone/>
            </a:pPr>
            <a:r>
              <a:rPr lang="en-US" b="1" i="1" dirty="0"/>
              <a:t>CROSSFIRE- Questioning </a:t>
            </a:r>
          </a:p>
          <a:p>
            <a:pPr marL="0" indent="0">
              <a:buNone/>
            </a:pPr>
            <a:endParaRPr lang="en-US" b="1" dirty="0"/>
          </a:p>
          <a:p>
            <a:pPr marL="0" indent="0">
              <a:buNone/>
            </a:pPr>
            <a:r>
              <a:rPr lang="en-US" b="1" dirty="0"/>
              <a:t>PRO #3- Final Arguments </a:t>
            </a:r>
          </a:p>
          <a:p>
            <a:pPr marL="0" indent="0">
              <a:buNone/>
            </a:pPr>
            <a:r>
              <a:rPr lang="en-US" b="1" dirty="0"/>
              <a:t>CON #3- Final Arguments</a:t>
            </a:r>
            <a:endParaRPr lang="en-US" dirty="0"/>
          </a:p>
        </p:txBody>
      </p:sp>
      <p:pic>
        <p:nvPicPr>
          <p:cNvPr id="5" name="Picture 4">
            <a:extLst>
              <a:ext uri="{FF2B5EF4-FFF2-40B4-BE49-F238E27FC236}">
                <a16:creationId xmlns:a16="http://schemas.microsoft.com/office/drawing/2014/main" id="{A413716B-E851-A84A-A2FB-CE88B4C18FBB}"/>
              </a:ext>
            </a:extLst>
          </p:cNvPr>
          <p:cNvPicPr>
            <a:picLocks noChangeAspect="1"/>
          </p:cNvPicPr>
          <p:nvPr/>
        </p:nvPicPr>
        <p:blipFill>
          <a:blip r:embed="rId2"/>
          <a:stretch>
            <a:fillRect/>
          </a:stretch>
        </p:blipFill>
        <p:spPr>
          <a:xfrm>
            <a:off x="6230181" y="2603572"/>
            <a:ext cx="4898443" cy="2743128"/>
          </a:xfrm>
          <a:prstGeom prst="rect">
            <a:avLst/>
          </a:prstGeom>
        </p:spPr>
      </p:pic>
    </p:spTree>
    <p:extLst>
      <p:ext uri="{BB962C8B-B14F-4D97-AF65-F5344CB8AC3E}">
        <p14:creationId xmlns:p14="http://schemas.microsoft.com/office/powerpoint/2010/main" val="281720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797EC-9301-404A-8966-B711592B6BA9}"/>
              </a:ext>
            </a:extLst>
          </p:cNvPr>
          <p:cNvSpPr>
            <a:spLocks noGrp="1"/>
          </p:cNvSpPr>
          <p:nvPr>
            <p:ph type="title"/>
          </p:nvPr>
        </p:nvSpPr>
        <p:spPr/>
        <p:txBody>
          <a:bodyPr/>
          <a:lstStyle/>
          <a:p>
            <a:pPr algn="ctr"/>
            <a:r>
              <a:rPr lang="en-US" b="1" dirty="0"/>
              <a:t>What is Non-Verbal Communication?</a:t>
            </a:r>
          </a:p>
        </p:txBody>
      </p:sp>
      <p:sp>
        <p:nvSpPr>
          <p:cNvPr id="3" name="Content Placeholder 2">
            <a:extLst>
              <a:ext uri="{FF2B5EF4-FFF2-40B4-BE49-F238E27FC236}">
                <a16:creationId xmlns:a16="http://schemas.microsoft.com/office/drawing/2014/main" id="{6A9C5C49-ACE3-7441-A557-DBD2E5086EA4}"/>
              </a:ext>
            </a:extLst>
          </p:cNvPr>
          <p:cNvSpPr>
            <a:spLocks noGrp="1"/>
          </p:cNvSpPr>
          <p:nvPr>
            <p:ph idx="1"/>
          </p:nvPr>
        </p:nvSpPr>
        <p:spPr>
          <a:xfrm>
            <a:off x="230616" y="2022078"/>
            <a:ext cx="11176899" cy="4693515"/>
          </a:xfrm>
        </p:spPr>
        <p:txBody>
          <a:bodyPr>
            <a:noAutofit/>
          </a:bodyPr>
          <a:lstStyle/>
          <a:p>
            <a:pPr marL="0" indent="0">
              <a:buNone/>
            </a:pPr>
            <a:r>
              <a:rPr lang="en-US" sz="3000" dirty="0"/>
              <a:t>Non-verbal communication includes facial expressions, the tone and pitch of the voice, gestures displayed through body language and the physical distance between the communicators.</a:t>
            </a:r>
          </a:p>
          <a:p>
            <a:pPr marL="0" indent="0">
              <a:buNone/>
            </a:pPr>
            <a:endParaRPr lang="en-US" sz="3000" dirty="0"/>
          </a:p>
          <a:p>
            <a:r>
              <a:rPr lang="en-US" sz="3000" dirty="0"/>
              <a:t>These non-verbal signals can give clues and additional information and meaning over spoken (verbal) communication. </a:t>
            </a:r>
          </a:p>
          <a:p>
            <a:pPr marL="0" indent="0">
              <a:buNone/>
            </a:pPr>
            <a:endParaRPr lang="en-US" sz="3000" dirty="0"/>
          </a:p>
          <a:p>
            <a:r>
              <a:rPr lang="en-US" sz="3000" dirty="0"/>
              <a:t>70 to 80% of communication is non-verbal!</a:t>
            </a:r>
          </a:p>
        </p:txBody>
      </p:sp>
    </p:spTree>
    <p:extLst>
      <p:ext uri="{BB962C8B-B14F-4D97-AF65-F5344CB8AC3E}">
        <p14:creationId xmlns:p14="http://schemas.microsoft.com/office/powerpoint/2010/main" val="1259471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2B01-A722-E74E-B9B1-5EE506914259}"/>
              </a:ext>
            </a:extLst>
          </p:cNvPr>
          <p:cNvSpPr>
            <a:spLocks noGrp="1"/>
          </p:cNvSpPr>
          <p:nvPr>
            <p:ph type="title"/>
          </p:nvPr>
        </p:nvSpPr>
        <p:spPr/>
        <p:txBody>
          <a:bodyPr/>
          <a:lstStyle/>
          <a:p>
            <a:pPr algn="ctr"/>
            <a:r>
              <a:rPr lang="en-US" b="1" dirty="0"/>
              <a:t>How does Non-Verbal Communication help people?</a:t>
            </a:r>
          </a:p>
        </p:txBody>
      </p:sp>
      <p:sp>
        <p:nvSpPr>
          <p:cNvPr id="3" name="Content Placeholder 2">
            <a:extLst>
              <a:ext uri="{FF2B5EF4-FFF2-40B4-BE49-F238E27FC236}">
                <a16:creationId xmlns:a16="http://schemas.microsoft.com/office/drawing/2014/main" id="{C0420698-56CF-5B43-BF21-36440C10E3A6}"/>
              </a:ext>
            </a:extLst>
          </p:cNvPr>
          <p:cNvSpPr>
            <a:spLocks noGrp="1"/>
          </p:cNvSpPr>
          <p:nvPr>
            <p:ph idx="1"/>
          </p:nvPr>
        </p:nvSpPr>
        <p:spPr>
          <a:xfrm>
            <a:off x="485449" y="2366854"/>
            <a:ext cx="11012007" cy="3988976"/>
          </a:xfrm>
        </p:spPr>
        <p:txBody>
          <a:bodyPr>
            <a:normAutofit/>
          </a:bodyPr>
          <a:lstStyle/>
          <a:p>
            <a:pPr marL="0" indent="0">
              <a:buNone/>
            </a:pPr>
            <a:r>
              <a:rPr lang="en-US" sz="3600" b="1" dirty="0">
                <a:solidFill>
                  <a:schemeClr val="bg1"/>
                </a:solidFill>
              </a:rPr>
              <a:t>Reinforce or modify what is said in words.</a:t>
            </a:r>
          </a:p>
          <a:p>
            <a:r>
              <a:rPr lang="en-US" sz="3600" dirty="0"/>
              <a:t>For example, people may nod their heads when saying “Yes” to emphasize that they agree with the other person. </a:t>
            </a:r>
          </a:p>
          <a:p>
            <a:r>
              <a:rPr lang="en-US" sz="3600" dirty="0"/>
              <a:t>A shrug of the shoulders and a sad expression when saying “I’m fine, thanks” may actually imply that things are not really fine at all!</a:t>
            </a:r>
          </a:p>
          <a:p>
            <a:pPr marL="0" indent="0">
              <a:buNone/>
            </a:pPr>
            <a:endParaRPr lang="en-US" dirty="0"/>
          </a:p>
        </p:txBody>
      </p:sp>
    </p:spTree>
    <p:extLst>
      <p:ext uri="{BB962C8B-B14F-4D97-AF65-F5344CB8AC3E}">
        <p14:creationId xmlns:p14="http://schemas.microsoft.com/office/powerpoint/2010/main" val="116708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E4287-661D-4C46-BB0E-C1D2C79242D9}"/>
              </a:ext>
            </a:extLst>
          </p:cNvPr>
          <p:cNvSpPr>
            <a:spLocks noGrp="1"/>
          </p:cNvSpPr>
          <p:nvPr>
            <p:ph type="title"/>
          </p:nvPr>
        </p:nvSpPr>
        <p:spPr/>
        <p:txBody>
          <a:bodyPr/>
          <a:lstStyle/>
          <a:p>
            <a:pPr algn="ctr"/>
            <a:r>
              <a:rPr lang="en-US" b="1" dirty="0"/>
              <a:t>How does Non-Verbal Communication help people? </a:t>
            </a:r>
            <a:r>
              <a:rPr lang="en-US" b="1" dirty="0" err="1"/>
              <a:t>Cont</a:t>
            </a:r>
            <a:r>
              <a:rPr lang="en-US" b="1" dirty="0"/>
              <a:t>… </a:t>
            </a:r>
            <a:endParaRPr lang="en-US" dirty="0"/>
          </a:p>
        </p:txBody>
      </p:sp>
      <p:sp>
        <p:nvSpPr>
          <p:cNvPr id="3" name="Content Placeholder 2">
            <a:extLst>
              <a:ext uri="{FF2B5EF4-FFF2-40B4-BE49-F238E27FC236}">
                <a16:creationId xmlns:a16="http://schemas.microsoft.com/office/drawing/2014/main" id="{5F91DDA8-8D16-E44A-9C31-7CF981E8894C}"/>
              </a:ext>
            </a:extLst>
          </p:cNvPr>
          <p:cNvSpPr>
            <a:spLocks noGrp="1"/>
          </p:cNvSpPr>
          <p:nvPr>
            <p:ph idx="1"/>
          </p:nvPr>
        </p:nvSpPr>
        <p:spPr>
          <a:xfrm>
            <a:off x="245606" y="2351863"/>
            <a:ext cx="11511679" cy="3944006"/>
          </a:xfrm>
        </p:spPr>
        <p:txBody>
          <a:bodyPr>
            <a:normAutofit/>
          </a:bodyPr>
          <a:lstStyle/>
          <a:p>
            <a:pPr marL="0" indent="0">
              <a:buNone/>
            </a:pPr>
            <a:r>
              <a:rPr lang="en-US" sz="3600" b="1" dirty="0">
                <a:solidFill>
                  <a:schemeClr val="bg1"/>
                </a:solidFill>
              </a:rPr>
              <a:t>Convey information about their emotional state.</a:t>
            </a:r>
          </a:p>
          <a:p>
            <a:r>
              <a:rPr lang="en-US" sz="3600" dirty="0"/>
              <a:t>Your facial expression, your tone of voice, and your body language can often tell people exactly how you feel, even if you have hardly said a word. </a:t>
            </a:r>
          </a:p>
          <a:p>
            <a:r>
              <a:rPr lang="en-US" sz="3600" i="1" dirty="0"/>
              <a:t>“Are you OK? You look a bit down.”</a:t>
            </a:r>
            <a:endParaRPr lang="en-US" sz="3600" dirty="0"/>
          </a:p>
          <a:p>
            <a:r>
              <a:rPr lang="en-US" sz="3600" dirty="0"/>
              <a:t>We know how people feel from their non-verbal communication.</a:t>
            </a:r>
          </a:p>
          <a:p>
            <a:endParaRPr lang="en-US" dirty="0"/>
          </a:p>
        </p:txBody>
      </p:sp>
    </p:spTree>
    <p:extLst>
      <p:ext uri="{BB962C8B-B14F-4D97-AF65-F5344CB8AC3E}">
        <p14:creationId xmlns:p14="http://schemas.microsoft.com/office/powerpoint/2010/main" val="1313110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8948-D773-7C45-9DA2-A3B1BEDF5D1A}"/>
              </a:ext>
            </a:extLst>
          </p:cNvPr>
          <p:cNvSpPr>
            <a:spLocks noGrp="1"/>
          </p:cNvSpPr>
          <p:nvPr>
            <p:ph type="title"/>
          </p:nvPr>
        </p:nvSpPr>
        <p:spPr/>
        <p:txBody>
          <a:bodyPr/>
          <a:lstStyle/>
          <a:p>
            <a:pPr algn="ctr"/>
            <a:r>
              <a:rPr lang="en-US" b="1" dirty="0"/>
              <a:t>How does Non-Verbal Communication help people? </a:t>
            </a:r>
            <a:r>
              <a:rPr lang="en-US" b="1" dirty="0" err="1"/>
              <a:t>Cont</a:t>
            </a:r>
            <a:r>
              <a:rPr lang="en-US" b="1" dirty="0"/>
              <a:t>… </a:t>
            </a:r>
            <a:endParaRPr lang="en-US" dirty="0"/>
          </a:p>
        </p:txBody>
      </p:sp>
      <p:sp>
        <p:nvSpPr>
          <p:cNvPr id="3" name="Content Placeholder 2">
            <a:extLst>
              <a:ext uri="{FF2B5EF4-FFF2-40B4-BE49-F238E27FC236}">
                <a16:creationId xmlns:a16="http://schemas.microsoft.com/office/drawing/2014/main" id="{97DB4763-C48A-C748-BD0B-74130F6CFA30}"/>
              </a:ext>
            </a:extLst>
          </p:cNvPr>
          <p:cNvSpPr>
            <a:spLocks noGrp="1"/>
          </p:cNvSpPr>
          <p:nvPr>
            <p:ph idx="1"/>
          </p:nvPr>
        </p:nvSpPr>
        <p:spPr>
          <a:xfrm>
            <a:off x="350537" y="2291902"/>
            <a:ext cx="11431732" cy="4138878"/>
          </a:xfrm>
        </p:spPr>
        <p:txBody>
          <a:bodyPr>
            <a:normAutofit/>
          </a:bodyPr>
          <a:lstStyle/>
          <a:p>
            <a:pPr marL="0" indent="0">
              <a:buNone/>
            </a:pPr>
            <a:r>
              <a:rPr lang="en-US" sz="3200" b="1" dirty="0">
                <a:solidFill>
                  <a:schemeClr val="bg1"/>
                </a:solidFill>
              </a:rPr>
              <a:t>Define or reinforce the relationship between people.</a:t>
            </a:r>
          </a:p>
          <a:p>
            <a:r>
              <a:rPr lang="en-US" sz="3200" dirty="0"/>
              <a:t>If you have ever watched a couple sitting talking, you may have noticed that they tend to ‘mirror’ each other’s body language. </a:t>
            </a:r>
          </a:p>
          <a:p>
            <a:r>
              <a:rPr lang="en-US" sz="3200" dirty="0"/>
              <a:t>They hold their hands in similar positions, they smile at the same time, and they turn to face each other more fully. These movements reinforce their relationship.</a:t>
            </a:r>
            <a:endParaRPr lang="en-US" dirty="0"/>
          </a:p>
        </p:txBody>
      </p:sp>
    </p:spTree>
    <p:extLst>
      <p:ext uri="{BB962C8B-B14F-4D97-AF65-F5344CB8AC3E}">
        <p14:creationId xmlns:p14="http://schemas.microsoft.com/office/powerpoint/2010/main" val="3052953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C3823-496E-DD41-B695-7D3436200114}"/>
              </a:ext>
            </a:extLst>
          </p:cNvPr>
          <p:cNvSpPr>
            <a:spLocks noGrp="1"/>
          </p:cNvSpPr>
          <p:nvPr>
            <p:ph type="title"/>
          </p:nvPr>
        </p:nvSpPr>
        <p:spPr/>
        <p:txBody>
          <a:bodyPr/>
          <a:lstStyle/>
          <a:p>
            <a:pPr algn="ctr"/>
            <a:r>
              <a:rPr lang="en-US" b="1" dirty="0"/>
              <a:t>How does Non-Verbal Communication help people?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0F5DB4D9-D55D-8E46-B498-6ECAAE73F7DC}"/>
              </a:ext>
            </a:extLst>
          </p:cNvPr>
          <p:cNvSpPr>
            <a:spLocks noGrp="1"/>
          </p:cNvSpPr>
          <p:nvPr>
            <p:ph idx="1"/>
          </p:nvPr>
        </p:nvSpPr>
        <p:spPr>
          <a:xfrm>
            <a:off x="455469" y="2321882"/>
            <a:ext cx="11071968" cy="4213829"/>
          </a:xfrm>
        </p:spPr>
        <p:txBody>
          <a:bodyPr>
            <a:normAutofit/>
          </a:bodyPr>
          <a:lstStyle/>
          <a:p>
            <a:pPr marL="0" indent="0">
              <a:buNone/>
            </a:pPr>
            <a:r>
              <a:rPr lang="en-US" sz="3600" b="1" dirty="0">
                <a:solidFill>
                  <a:schemeClr val="bg1"/>
                </a:solidFill>
              </a:rPr>
              <a:t>Provide feedback to the other person.</a:t>
            </a:r>
          </a:p>
          <a:p>
            <a:r>
              <a:rPr lang="en-US" sz="3600" dirty="0"/>
              <a:t>Smiles and nods tell someone that you are listening and that you agree with what they are saying. Movement and hand gestures may indicate that you wish to speak. These subtle signals give information gently but clearly.</a:t>
            </a:r>
          </a:p>
          <a:p>
            <a:pPr marL="0" indent="0">
              <a:buNone/>
            </a:pPr>
            <a:br>
              <a:rPr lang="en-US" dirty="0"/>
            </a:br>
            <a:endParaRPr lang="en-US" dirty="0"/>
          </a:p>
        </p:txBody>
      </p:sp>
    </p:spTree>
    <p:extLst>
      <p:ext uri="{BB962C8B-B14F-4D97-AF65-F5344CB8AC3E}">
        <p14:creationId xmlns:p14="http://schemas.microsoft.com/office/powerpoint/2010/main" val="388471262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478</TotalTime>
  <Words>1223</Words>
  <Application>Microsoft Macintosh PowerPoint</Application>
  <PresentationFormat>Widescreen</PresentationFormat>
  <Paragraphs>84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Trebuchet MS</vt:lpstr>
      <vt:lpstr>Wingdings</vt:lpstr>
      <vt:lpstr>Berlin</vt:lpstr>
      <vt:lpstr>Using Non-Verbal Communication in Oral Communication</vt:lpstr>
      <vt:lpstr>Presentations/Debates!</vt:lpstr>
      <vt:lpstr>CHANGES: Presentation Format</vt:lpstr>
      <vt:lpstr>Revisiting the Debate Structure </vt:lpstr>
      <vt:lpstr>What is Non-Verbal Communication?</vt:lpstr>
      <vt:lpstr>How does Non-Verbal Communication help people?</vt:lpstr>
      <vt:lpstr>How does Non-Verbal Communication help people? Cont… </vt:lpstr>
      <vt:lpstr>How does Non-Verbal Communication help people? Cont… </vt:lpstr>
      <vt:lpstr>How does Non-Verbal Communication help people? Cont…</vt:lpstr>
      <vt:lpstr>How does Non-Verbal Communication help people? Cont…</vt:lpstr>
      <vt:lpstr>Forms of Non-Verbal Communication</vt:lpstr>
      <vt:lpstr>Forms of Non-Verbal Communication cont…</vt:lpstr>
      <vt:lpstr>The Cultural Context</vt:lpstr>
      <vt:lpstr>Activity #1- Charades</vt:lpstr>
      <vt:lpstr>The Cultural Context: Examples</vt:lpstr>
      <vt:lpstr>The Cultural Context: Examples</vt:lpstr>
      <vt:lpstr>The Cultural Context: Examples</vt:lpstr>
      <vt:lpstr>PowerPoint Presentation</vt:lpstr>
      <vt:lpstr>Activity #2- Pictionary</vt:lpstr>
      <vt:lpstr>Sources</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Oumama Kabli</dc:creator>
  <cp:lastModifiedBy>Oumama Kabli</cp:lastModifiedBy>
  <cp:revision>34</cp:revision>
  <dcterms:created xsi:type="dcterms:W3CDTF">2019-03-12T16:09:52Z</dcterms:created>
  <dcterms:modified xsi:type="dcterms:W3CDTF">2019-03-13T00:08:24Z</dcterms:modified>
</cp:coreProperties>
</file>