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5" r:id="rId5"/>
    <p:sldId id="261" r:id="rId6"/>
    <p:sldId id="259" r:id="rId7"/>
    <p:sldId id="260" r:id="rId8"/>
    <p:sldId id="275" r:id="rId9"/>
    <p:sldId id="272" r:id="rId10"/>
    <p:sldId id="276" r:id="rId11"/>
    <p:sldId id="273" r:id="rId12"/>
    <p:sldId id="262" r:id="rId13"/>
    <p:sldId id="263" r:id="rId14"/>
    <p:sldId id="266" r:id="rId15"/>
    <p:sldId id="270"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80"/>
    <p:restoredTop sz="94698"/>
  </p:normalViewPr>
  <p:slideViewPr>
    <p:cSldViewPr snapToGrid="0" snapToObjects="1">
      <p:cViewPr varScale="1">
        <p:scale>
          <a:sx n="85" d="100"/>
          <a:sy n="85"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3/5/19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3/5/19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3/5/19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3/5/19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3/5/19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vbriefly.com/2014/11/26/drillin-like-a-villain-how-to-get-better-at-debate-by-danny-debois/" TargetMode="External"/><Relationship Id="rId2" Type="http://schemas.openxmlformats.org/officeDocument/2006/relationships/hyperlink" Target="https://www.wikihow.com/Project-Your-Normal-Speaking-Voice" TargetMode="External"/><Relationship Id="rId1" Type="http://schemas.openxmlformats.org/officeDocument/2006/relationships/slideLayout" Target="../slideLayouts/slideLayout2.xml"/><Relationship Id="rId5" Type="http://schemas.openxmlformats.org/officeDocument/2006/relationships/hyperlink" Target="http://debate-central.ncpathinktank.org/the-best-speaking-drills-and-when-to-do-them/" TargetMode="External"/><Relationship Id="rId4" Type="http://schemas.openxmlformats.org/officeDocument/2006/relationships/hyperlink" Target="https://www.differencebetween.com/difference-between-articulation-and-vs-pronunci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3C87C-53EC-E04D-9A02-20FB21D1D8DB}"/>
              </a:ext>
            </a:extLst>
          </p:cNvPr>
          <p:cNvSpPr>
            <a:spLocks noGrp="1"/>
          </p:cNvSpPr>
          <p:nvPr>
            <p:ph type="ctrTitle"/>
          </p:nvPr>
        </p:nvSpPr>
        <p:spPr/>
        <p:txBody>
          <a:bodyPr/>
          <a:lstStyle/>
          <a:p>
            <a:r>
              <a:rPr lang="en-US" b="1" dirty="0"/>
              <a:t>Voice Projection and Confidence Building</a:t>
            </a:r>
          </a:p>
        </p:txBody>
      </p:sp>
      <p:sp>
        <p:nvSpPr>
          <p:cNvPr id="3" name="Subtitle 2">
            <a:extLst>
              <a:ext uri="{FF2B5EF4-FFF2-40B4-BE49-F238E27FC236}">
                <a16:creationId xmlns:a16="http://schemas.microsoft.com/office/drawing/2014/main" id="{E58DBF1B-9733-2D44-AE1C-A6665A1D7A69}"/>
              </a:ext>
            </a:extLst>
          </p:cNvPr>
          <p:cNvSpPr>
            <a:spLocks noGrp="1"/>
          </p:cNvSpPr>
          <p:nvPr>
            <p:ph type="subTitle" idx="1"/>
          </p:nvPr>
        </p:nvSpPr>
        <p:spPr>
          <a:xfrm>
            <a:off x="1561708" y="4846954"/>
            <a:ext cx="9070848" cy="457201"/>
          </a:xfrm>
        </p:spPr>
        <p:txBody>
          <a:bodyPr>
            <a:normAutofit fontScale="92500" lnSpcReduction="20000"/>
          </a:bodyPr>
          <a:lstStyle/>
          <a:p>
            <a:r>
              <a:rPr lang="en-US" b="1" dirty="0"/>
              <a:t>Professor </a:t>
            </a:r>
            <a:r>
              <a:rPr lang="en-US" b="1" dirty="0" err="1"/>
              <a:t>Oumama</a:t>
            </a:r>
            <a:r>
              <a:rPr lang="en-US" b="1" dirty="0"/>
              <a:t> </a:t>
            </a:r>
            <a:r>
              <a:rPr lang="en-US" b="1" dirty="0" err="1"/>
              <a:t>Kabli</a:t>
            </a:r>
            <a:endParaRPr lang="en-US" b="1" dirty="0"/>
          </a:p>
          <a:p>
            <a:r>
              <a:rPr lang="en-US" b="1" dirty="0"/>
              <a:t>March 6, 2019</a:t>
            </a:r>
          </a:p>
        </p:txBody>
      </p:sp>
    </p:spTree>
    <p:extLst>
      <p:ext uri="{BB962C8B-B14F-4D97-AF65-F5344CB8AC3E}">
        <p14:creationId xmlns:p14="http://schemas.microsoft.com/office/powerpoint/2010/main" val="39734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18F4536-9CBB-F849-9156-4BFEBBFE8100}"/>
              </a:ext>
            </a:extLst>
          </p:cNvPr>
          <p:cNvPicPr>
            <a:picLocks noGrp="1" noChangeAspect="1"/>
          </p:cNvPicPr>
          <p:nvPr>
            <p:ph idx="1"/>
          </p:nvPr>
        </p:nvPicPr>
        <p:blipFill>
          <a:blip r:embed="rId2"/>
          <a:stretch>
            <a:fillRect/>
          </a:stretch>
        </p:blipFill>
        <p:spPr>
          <a:xfrm>
            <a:off x="1555766" y="0"/>
            <a:ext cx="9143999" cy="6858000"/>
          </a:xfrm>
        </p:spPr>
      </p:pic>
    </p:spTree>
    <p:extLst>
      <p:ext uri="{BB962C8B-B14F-4D97-AF65-F5344CB8AC3E}">
        <p14:creationId xmlns:p14="http://schemas.microsoft.com/office/powerpoint/2010/main" val="306199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E516-79D9-6441-A492-A5736E3AF31D}"/>
              </a:ext>
            </a:extLst>
          </p:cNvPr>
          <p:cNvSpPr>
            <a:spLocks noGrp="1"/>
          </p:cNvSpPr>
          <p:nvPr>
            <p:ph type="title"/>
          </p:nvPr>
        </p:nvSpPr>
        <p:spPr>
          <a:xfrm>
            <a:off x="1066800" y="0"/>
            <a:ext cx="10058400" cy="1371600"/>
          </a:xfrm>
        </p:spPr>
        <p:txBody>
          <a:bodyPr/>
          <a:lstStyle/>
          <a:p>
            <a:pPr algn="ctr"/>
            <a:r>
              <a:rPr lang="en-US" b="1" dirty="0"/>
              <a:t>Pen Drill Passage</a:t>
            </a:r>
          </a:p>
        </p:txBody>
      </p:sp>
      <p:sp>
        <p:nvSpPr>
          <p:cNvPr id="3" name="Content Placeholder 2">
            <a:extLst>
              <a:ext uri="{FF2B5EF4-FFF2-40B4-BE49-F238E27FC236}">
                <a16:creationId xmlns:a16="http://schemas.microsoft.com/office/drawing/2014/main" id="{D8DB6B6F-8A3A-E94E-9F24-2DBCD5A49535}"/>
              </a:ext>
            </a:extLst>
          </p:cNvPr>
          <p:cNvSpPr>
            <a:spLocks noGrp="1"/>
          </p:cNvSpPr>
          <p:nvPr>
            <p:ph idx="1"/>
          </p:nvPr>
        </p:nvSpPr>
        <p:spPr>
          <a:xfrm>
            <a:off x="179883" y="1851284"/>
            <a:ext cx="12192000" cy="5006716"/>
          </a:xfrm>
        </p:spPr>
        <p:txBody>
          <a:bodyPr>
            <a:normAutofit fontScale="85000" lnSpcReduction="20000"/>
          </a:bodyPr>
          <a:lstStyle/>
          <a:p>
            <a:pPr marL="0" indent="0">
              <a:buNone/>
            </a:pPr>
            <a:r>
              <a:rPr lang="en-US" sz="4700" dirty="0"/>
              <a:t>“When the sunlight strikes raindrops in the air, they act as a prism and form a rainbow. The rainbow is a division of white light into many beautiful colors. These take the shape of a long round arch, with its path high above, and its two ends apparently beyond the horizon.”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From Fairbanks, G. (1960). Voice and articulation </a:t>
            </a:r>
            <a:r>
              <a:rPr lang="en-US" dirty="0" err="1"/>
              <a:t>drillbook</a:t>
            </a:r>
            <a:r>
              <a:rPr lang="en-US" dirty="0"/>
              <a:t>, 2nd </a:t>
            </a:r>
            <a:r>
              <a:rPr lang="en-US" dirty="0" err="1"/>
              <a:t>edn</a:t>
            </a:r>
            <a:r>
              <a:rPr lang="en-US" dirty="0"/>
              <a:t>. New York: Harper &amp; Row. pp124-139.</a:t>
            </a:r>
          </a:p>
        </p:txBody>
      </p:sp>
    </p:spTree>
    <p:extLst>
      <p:ext uri="{BB962C8B-B14F-4D97-AF65-F5344CB8AC3E}">
        <p14:creationId xmlns:p14="http://schemas.microsoft.com/office/powerpoint/2010/main" val="370867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0A11-6B58-7D47-9FC2-D62CD4605221}"/>
              </a:ext>
            </a:extLst>
          </p:cNvPr>
          <p:cNvSpPr>
            <a:spLocks noGrp="1"/>
          </p:cNvSpPr>
          <p:nvPr>
            <p:ph type="title"/>
          </p:nvPr>
        </p:nvSpPr>
        <p:spPr/>
        <p:txBody>
          <a:bodyPr/>
          <a:lstStyle/>
          <a:p>
            <a:pPr algn="ctr"/>
            <a:r>
              <a:rPr lang="en-US" b="1" dirty="0"/>
              <a:t>Tips for Building Confidence</a:t>
            </a:r>
          </a:p>
        </p:txBody>
      </p:sp>
      <p:sp>
        <p:nvSpPr>
          <p:cNvPr id="3" name="Content Placeholder 2">
            <a:extLst>
              <a:ext uri="{FF2B5EF4-FFF2-40B4-BE49-F238E27FC236}">
                <a16:creationId xmlns:a16="http://schemas.microsoft.com/office/drawing/2014/main" id="{058CE3B4-18A6-3240-9536-068C2A1119B1}"/>
              </a:ext>
            </a:extLst>
          </p:cNvPr>
          <p:cNvSpPr>
            <a:spLocks noGrp="1"/>
          </p:cNvSpPr>
          <p:nvPr>
            <p:ph idx="1"/>
          </p:nvPr>
        </p:nvSpPr>
        <p:spPr>
          <a:xfrm>
            <a:off x="662066" y="2014194"/>
            <a:ext cx="11125200" cy="4386606"/>
          </a:xfrm>
        </p:spPr>
        <p:txBody>
          <a:bodyPr>
            <a:noAutofit/>
          </a:bodyPr>
          <a:lstStyle/>
          <a:p>
            <a:r>
              <a:rPr lang="en-US" sz="3200" dirty="0"/>
              <a:t>Practice! Make sure that you are ready for your presentation by practicing your presentation both individually and as a group! </a:t>
            </a:r>
          </a:p>
          <a:p>
            <a:r>
              <a:rPr lang="en-US" sz="3200" dirty="0"/>
              <a:t>Visuals. These can be very helpful when you feel like you do not have anything to fall back on or get stuck during the presentation.</a:t>
            </a:r>
          </a:p>
          <a:p>
            <a:r>
              <a:rPr lang="en-US" sz="3200" dirty="0"/>
              <a:t>Ask the audience questions! This takes the spotlight off of you as the speaker.</a:t>
            </a:r>
          </a:p>
        </p:txBody>
      </p:sp>
    </p:spTree>
    <p:extLst>
      <p:ext uri="{BB962C8B-B14F-4D97-AF65-F5344CB8AC3E}">
        <p14:creationId xmlns:p14="http://schemas.microsoft.com/office/powerpoint/2010/main" val="1509201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ECAC-9551-6A4F-AF64-D44F71569ED0}"/>
              </a:ext>
            </a:extLst>
          </p:cNvPr>
          <p:cNvSpPr>
            <a:spLocks noGrp="1"/>
          </p:cNvSpPr>
          <p:nvPr>
            <p:ph type="title"/>
          </p:nvPr>
        </p:nvSpPr>
        <p:spPr/>
        <p:txBody>
          <a:bodyPr>
            <a:normAutofit fontScale="90000"/>
          </a:bodyPr>
          <a:lstStyle/>
          <a:p>
            <a:pPr algn="ctr"/>
            <a:r>
              <a:rPr lang="en-US" b="1" dirty="0"/>
              <a:t>Tips for Building Confidence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C30ED462-29A9-6D4D-B87E-F766C11657D8}"/>
              </a:ext>
            </a:extLst>
          </p:cNvPr>
          <p:cNvSpPr>
            <a:spLocks noGrp="1"/>
          </p:cNvSpPr>
          <p:nvPr>
            <p:ph idx="1"/>
          </p:nvPr>
        </p:nvSpPr>
        <p:spPr>
          <a:xfrm>
            <a:off x="184879" y="1974736"/>
            <a:ext cx="12007121" cy="4477562"/>
          </a:xfrm>
        </p:spPr>
        <p:txBody>
          <a:bodyPr>
            <a:noAutofit/>
          </a:bodyPr>
          <a:lstStyle/>
          <a:p>
            <a:r>
              <a:rPr lang="en-US" sz="3600" dirty="0"/>
              <a:t>Interpret anxiety as excitement, especially at the beginning of your presentation.</a:t>
            </a:r>
          </a:p>
          <a:p>
            <a:r>
              <a:rPr lang="en-US" sz="3600" dirty="0"/>
              <a:t>Realize that the audience won’t always know when you have made a mistake, so just keep going. </a:t>
            </a:r>
          </a:p>
          <a:p>
            <a:r>
              <a:rPr lang="en-US" sz="3600" dirty="0"/>
              <a:t>Choose what you will say wisely. Vocabulary matters. </a:t>
            </a:r>
          </a:p>
        </p:txBody>
      </p:sp>
    </p:spTree>
    <p:extLst>
      <p:ext uri="{BB962C8B-B14F-4D97-AF65-F5344CB8AC3E}">
        <p14:creationId xmlns:p14="http://schemas.microsoft.com/office/powerpoint/2010/main" val="373359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D5E98-A3CA-8D42-9F2F-FADF4C6CDD46}"/>
              </a:ext>
            </a:extLst>
          </p:cNvPr>
          <p:cNvSpPr>
            <a:spLocks noGrp="1"/>
          </p:cNvSpPr>
          <p:nvPr>
            <p:ph type="title"/>
          </p:nvPr>
        </p:nvSpPr>
        <p:spPr/>
        <p:txBody>
          <a:bodyPr>
            <a:normAutofit fontScale="90000"/>
          </a:bodyPr>
          <a:lstStyle/>
          <a:p>
            <a:pPr algn="ctr"/>
            <a:r>
              <a:rPr lang="en-US" b="1" dirty="0"/>
              <a:t>Tips for Building Confidence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A8B2766A-B85E-9D4E-AB7C-33C26E08F3E0}"/>
              </a:ext>
            </a:extLst>
          </p:cNvPr>
          <p:cNvSpPr>
            <a:spLocks noGrp="1"/>
          </p:cNvSpPr>
          <p:nvPr>
            <p:ph idx="1"/>
          </p:nvPr>
        </p:nvSpPr>
        <p:spPr>
          <a:xfrm>
            <a:off x="284813" y="2379470"/>
            <a:ext cx="6145968" cy="4641439"/>
          </a:xfrm>
        </p:spPr>
        <p:txBody>
          <a:bodyPr>
            <a:normAutofit/>
          </a:bodyPr>
          <a:lstStyle/>
          <a:p>
            <a:r>
              <a:rPr lang="en-US" sz="3200" dirty="0"/>
              <a:t>Make the audience laugh.</a:t>
            </a:r>
          </a:p>
          <a:p>
            <a:r>
              <a:rPr lang="en-US" sz="3200" dirty="0"/>
              <a:t>If you are going to memorize anything, memorize the beginning of what you will say. This will give you the momentum for your speech.</a:t>
            </a:r>
          </a:p>
        </p:txBody>
      </p:sp>
      <p:pic>
        <p:nvPicPr>
          <p:cNvPr id="5" name="Picture 4">
            <a:extLst>
              <a:ext uri="{FF2B5EF4-FFF2-40B4-BE49-F238E27FC236}">
                <a16:creationId xmlns:a16="http://schemas.microsoft.com/office/drawing/2014/main" id="{8526311B-66FD-E949-8BDA-8CB7CC4604BE}"/>
              </a:ext>
            </a:extLst>
          </p:cNvPr>
          <p:cNvPicPr>
            <a:picLocks noChangeAspect="1"/>
          </p:cNvPicPr>
          <p:nvPr/>
        </p:nvPicPr>
        <p:blipFill>
          <a:blip r:embed="rId2"/>
          <a:stretch>
            <a:fillRect/>
          </a:stretch>
        </p:blipFill>
        <p:spPr>
          <a:xfrm>
            <a:off x="6265889" y="2224055"/>
            <a:ext cx="5608662" cy="3742029"/>
          </a:xfrm>
          <a:prstGeom prst="rect">
            <a:avLst/>
          </a:prstGeom>
        </p:spPr>
      </p:pic>
    </p:spTree>
    <p:extLst>
      <p:ext uri="{BB962C8B-B14F-4D97-AF65-F5344CB8AC3E}">
        <p14:creationId xmlns:p14="http://schemas.microsoft.com/office/powerpoint/2010/main" val="703734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475F-9318-854A-80C1-A8BB3CB11363}"/>
              </a:ext>
            </a:extLst>
          </p:cNvPr>
          <p:cNvSpPr>
            <a:spLocks noGrp="1"/>
          </p:cNvSpPr>
          <p:nvPr>
            <p:ph type="title"/>
          </p:nvPr>
        </p:nvSpPr>
        <p:spPr/>
        <p:txBody>
          <a:bodyPr/>
          <a:lstStyle/>
          <a:p>
            <a:pPr algn="ctr"/>
            <a:r>
              <a:rPr lang="en-US" b="1" dirty="0"/>
              <a:t>Activity: Speaking Nonsense</a:t>
            </a:r>
          </a:p>
        </p:txBody>
      </p:sp>
      <p:sp>
        <p:nvSpPr>
          <p:cNvPr id="3" name="Content Placeholder 2">
            <a:extLst>
              <a:ext uri="{FF2B5EF4-FFF2-40B4-BE49-F238E27FC236}">
                <a16:creationId xmlns:a16="http://schemas.microsoft.com/office/drawing/2014/main" id="{8A8A5BD9-F158-1347-A12D-3D01CAF4C5BB}"/>
              </a:ext>
            </a:extLst>
          </p:cNvPr>
          <p:cNvSpPr>
            <a:spLocks noGrp="1"/>
          </p:cNvSpPr>
          <p:nvPr>
            <p:ph idx="1"/>
          </p:nvPr>
        </p:nvSpPr>
        <p:spPr/>
        <p:txBody>
          <a:bodyPr>
            <a:normAutofit fontScale="92500"/>
          </a:bodyPr>
          <a:lstStyle/>
          <a:p>
            <a:r>
              <a:rPr lang="en-US" sz="4000" dirty="0"/>
              <a:t>I will give you a topic to discuss</a:t>
            </a:r>
          </a:p>
          <a:p>
            <a:r>
              <a:rPr lang="en-US" sz="4000" dirty="0"/>
              <a:t>Talk about the topic for 2 minutes straight. </a:t>
            </a:r>
          </a:p>
          <a:p>
            <a:r>
              <a:rPr lang="en-US" sz="4000" dirty="0"/>
              <a:t>You cannot say "Um", etc. or use the word "and" more than twice. You  must also keep eye contact with the audience at all times.</a:t>
            </a:r>
          </a:p>
          <a:p>
            <a:endParaRPr lang="en-US" dirty="0"/>
          </a:p>
        </p:txBody>
      </p:sp>
    </p:spTree>
    <p:extLst>
      <p:ext uri="{BB962C8B-B14F-4D97-AF65-F5344CB8AC3E}">
        <p14:creationId xmlns:p14="http://schemas.microsoft.com/office/powerpoint/2010/main" val="54154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F419-8071-E84A-A3CE-D10DDC10EB04}"/>
              </a:ext>
            </a:extLst>
          </p:cNvPr>
          <p:cNvSpPr>
            <a:spLocks noGrp="1"/>
          </p:cNvSpPr>
          <p:nvPr>
            <p:ph type="title"/>
          </p:nvPr>
        </p:nvSpPr>
        <p:spPr/>
        <p:txBody>
          <a:bodyPr/>
          <a:lstStyle/>
          <a:p>
            <a:pPr algn="ctr"/>
            <a:r>
              <a:rPr lang="en-US" b="1" dirty="0"/>
              <a:t>Sources</a:t>
            </a:r>
          </a:p>
        </p:txBody>
      </p:sp>
      <p:sp>
        <p:nvSpPr>
          <p:cNvPr id="3" name="Content Placeholder 2">
            <a:extLst>
              <a:ext uri="{FF2B5EF4-FFF2-40B4-BE49-F238E27FC236}">
                <a16:creationId xmlns:a16="http://schemas.microsoft.com/office/drawing/2014/main" id="{B3B4DCB7-F5EF-654A-8DA0-1F0548C7820F}"/>
              </a:ext>
            </a:extLst>
          </p:cNvPr>
          <p:cNvSpPr>
            <a:spLocks noGrp="1"/>
          </p:cNvSpPr>
          <p:nvPr>
            <p:ph idx="1"/>
          </p:nvPr>
        </p:nvSpPr>
        <p:spPr/>
        <p:txBody>
          <a:bodyPr/>
          <a:lstStyle/>
          <a:p>
            <a:r>
              <a:rPr lang="en-US" dirty="0">
                <a:hlinkClick r:id="rId2"/>
              </a:rPr>
              <a:t>https://www.wikihow.com/Project-Your-Normal-Speaking-Voice</a:t>
            </a:r>
            <a:endParaRPr lang="en-US" dirty="0"/>
          </a:p>
          <a:p>
            <a:r>
              <a:rPr lang="en-US" dirty="0">
                <a:hlinkClick r:id="rId3"/>
              </a:rPr>
              <a:t>https://www.vbriefly.com/2014/11/26/drillin-like-a-villain-how-to-get-better-at-debate-by-danny-debois/</a:t>
            </a:r>
            <a:endParaRPr lang="en-US" dirty="0"/>
          </a:p>
          <a:p>
            <a:r>
              <a:rPr lang="en-US" dirty="0">
                <a:hlinkClick r:id="rId4"/>
              </a:rPr>
              <a:t>https://www.differencebetween.com/difference-between-articulation-and-vs-pronunciation/</a:t>
            </a:r>
            <a:endParaRPr lang="en-US" dirty="0"/>
          </a:p>
          <a:p>
            <a:r>
              <a:rPr lang="en-US" dirty="0">
                <a:hlinkClick r:id="rId5"/>
              </a:rPr>
              <a:t>http://debate-central.ncpathinktank.org/the-best-speaking-drills-and-when-to-do-them/</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8347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B9D3-F97A-CC43-A73C-F92517F35DA4}"/>
              </a:ext>
            </a:extLst>
          </p:cNvPr>
          <p:cNvSpPr>
            <a:spLocks noGrp="1"/>
          </p:cNvSpPr>
          <p:nvPr>
            <p:ph type="title"/>
          </p:nvPr>
        </p:nvSpPr>
        <p:spPr/>
        <p:txBody>
          <a:bodyPr/>
          <a:lstStyle/>
          <a:p>
            <a:pPr algn="ctr"/>
            <a:r>
              <a:rPr lang="en-US" b="1" dirty="0"/>
              <a:t>Group Presentations/Debates</a:t>
            </a:r>
          </a:p>
        </p:txBody>
      </p:sp>
      <p:sp>
        <p:nvSpPr>
          <p:cNvPr id="3" name="Content Placeholder 2">
            <a:extLst>
              <a:ext uri="{FF2B5EF4-FFF2-40B4-BE49-F238E27FC236}">
                <a16:creationId xmlns:a16="http://schemas.microsoft.com/office/drawing/2014/main" id="{FB7757F6-1F79-7F4D-AE87-A06736675614}"/>
              </a:ext>
            </a:extLst>
          </p:cNvPr>
          <p:cNvSpPr>
            <a:spLocks noGrp="1"/>
          </p:cNvSpPr>
          <p:nvPr>
            <p:ph idx="1"/>
          </p:nvPr>
        </p:nvSpPr>
        <p:spPr>
          <a:xfrm>
            <a:off x="464696" y="2014194"/>
            <a:ext cx="11137690" cy="4461073"/>
          </a:xfrm>
        </p:spPr>
        <p:txBody>
          <a:bodyPr>
            <a:normAutofit lnSpcReduction="10000"/>
          </a:bodyPr>
          <a:lstStyle/>
          <a:p>
            <a:pPr marL="0" indent="0">
              <a:buNone/>
            </a:pPr>
            <a:r>
              <a:rPr lang="en-US" sz="3600" b="1" dirty="0"/>
              <a:t>PRIORITIES:</a:t>
            </a:r>
          </a:p>
          <a:p>
            <a:r>
              <a:rPr lang="en-US" sz="3600" dirty="0"/>
              <a:t>Today we must finalize group members and topics!</a:t>
            </a:r>
          </a:p>
          <a:p>
            <a:r>
              <a:rPr lang="en-US" sz="3600" dirty="0"/>
              <a:t>We will be choosing presentations dates, have one member from each group write their name down on a piece of paper, I will draw each name randomly to determine which day each group will be presenting.</a:t>
            </a:r>
          </a:p>
          <a:p>
            <a:endParaRPr lang="en-US" dirty="0"/>
          </a:p>
        </p:txBody>
      </p:sp>
    </p:spTree>
    <p:extLst>
      <p:ext uri="{BB962C8B-B14F-4D97-AF65-F5344CB8AC3E}">
        <p14:creationId xmlns:p14="http://schemas.microsoft.com/office/powerpoint/2010/main" val="115616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FC34-0F03-284B-AEDD-50C9CEF795C5}"/>
              </a:ext>
            </a:extLst>
          </p:cNvPr>
          <p:cNvSpPr>
            <a:spLocks noGrp="1"/>
          </p:cNvSpPr>
          <p:nvPr>
            <p:ph type="title"/>
          </p:nvPr>
        </p:nvSpPr>
        <p:spPr/>
        <p:txBody>
          <a:bodyPr>
            <a:normAutofit fontScale="90000"/>
          </a:bodyPr>
          <a:lstStyle/>
          <a:p>
            <a:pPr algn="ctr"/>
            <a:r>
              <a:rPr lang="en-US" b="1" dirty="0"/>
              <a:t>How to Project Your Normal Speaking Voice</a:t>
            </a:r>
          </a:p>
        </p:txBody>
      </p:sp>
      <p:sp>
        <p:nvSpPr>
          <p:cNvPr id="3" name="Content Placeholder 2">
            <a:extLst>
              <a:ext uri="{FF2B5EF4-FFF2-40B4-BE49-F238E27FC236}">
                <a16:creationId xmlns:a16="http://schemas.microsoft.com/office/drawing/2014/main" id="{69F36D94-5EDF-7B42-AF0C-FC8E71F18BB5}"/>
              </a:ext>
            </a:extLst>
          </p:cNvPr>
          <p:cNvSpPr>
            <a:spLocks noGrp="1"/>
          </p:cNvSpPr>
          <p:nvPr>
            <p:ph idx="1"/>
          </p:nvPr>
        </p:nvSpPr>
        <p:spPr>
          <a:xfrm>
            <a:off x="294807" y="1765840"/>
            <a:ext cx="11602386" cy="5092160"/>
          </a:xfrm>
        </p:spPr>
        <p:txBody>
          <a:bodyPr>
            <a:noAutofit/>
          </a:bodyPr>
          <a:lstStyle/>
          <a:p>
            <a:r>
              <a:rPr lang="en-US" sz="3200" b="1" dirty="0"/>
              <a:t>Avoid shallow breaths:</a:t>
            </a:r>
          </a:p>
          <a:p>
            <a:pPr marL="0" indent="0">
              <a:buNone/>
            </a:pPr>
            <a:r>
              <a:rPr lang="en-US" sz="3200" dirty="0"/>
              <a:t>How you breathe has a direct effect on the way your voice is projected. Taking shallow breaths uses only the air in your lungs, which causes you to run out of air quicker.</a:t>
            </a:r>
          </a:p>
          <a:p>
            <a:r>
              <a:rPr lang="en-US" sz="3200" b="1" dirty="0"/>
              <a:t>Keep good breathing posture:</a:t>
            </a:r>
            <a:r>
              <a:rPr lang="en-US" sz="3200" dirty="0"/>
              <a:t> </a:t>
            </a:r>
          </a:p>
          <a:p>
            <a:pPr marL="0" indent="0">
              <a:buNone/>
            </a:pPr>
            <a:r>
              <a:rPr lang="en-US" sz="3200" dirty="0"/>
              <a:t>In order to breathe for projection, you need to be standing straight, without slouching in order to let the most air in as you breathe. The only thing that should be moving is your stomach as you inhale and exhale.</a:t>
            </a:r>
          </a:p>
        </p:txBody>
      </p:sp>
    </p:spTree>
    <p:extLst>
      <p:ext uri="{BB962C8B-B14F-4D97-AF65-F5344CB8AC3E}">
        <p14:creationId xmlns:p14="http://schemas.microsoft.com/office/powerpoint/2010/main" val="152766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C55D-9FDC-CB4A-827D-2545ED65A94B}"/>
              </a:ext>
            </a:extLst>
          </p:cNvPr>
          <p:cNvSpPr>
            <a:spLocks noGrp="1"/>
          </p:cNvSpPr>
          <p:nvPr>
            <p:ph type="title"/>
          </p:nvPr>
        </p:nvSpPr>
        <p:spPr/>
        <p:txBody>
          <a:bodyPr>
            <a:normAutofit fontScale="90000"/>
          </a:bodyPr>
          <a:lstStyle/>
          <a:p>
            <a:pPr algn="ctr"/>
            <a:r>
              <a:rPr lang="en-US" b="1" dirty="0"/>
              <a:t>How to Project Your Normal Speaking Voice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29BAD6F3-AACD-D548-B5D9-2DB6D0391D15}"/>
              </a:ext>
            </a:extLst>
          </p:cNvPr>
          <p:cNvSpPr>
            <a:spLocks noGrp="1"/>
          </p:cNvSpPr>
          <p:nvPr>
            <p:ph idx="1"/>
          </p:nvPr>
        </p:nvSpPr>
        <p:spPr>
          <a:xfrm>
            <a:off x="602105" y="2223041"/>
            <a:ext cx="5094157" cy="3931920"/>
          </a:xfrm>
        </p:spPr>
        <p:txBody>
          <a:bodyPr>
            <a:normAutofit fontScale="85000" lnSpcReduction="20000"/>
          </a:bodyPr>
          <a:lstStyle/>
          <a:p>
            <a:r>
              <a:rPr lang="en-US" sz="3600" b="1" dirty="0"/>
              <a:t>Breathe from your belly: </a:t>
            </a:r>
          </a:p>
          <a:p>
            <a:pPr marL="0" indent="0">
              <a:buNone/>
            </a:pPr>
            <a:r>
              <a:rPr lang="en-US" sz="3600" dirty="0"/>
              <a:t>As you inhale, place your hand on your belly, feel it expand. You want to make sure your chest doesn't move as you inhale, this means you're not breathing with your </a:t>
            </a:r>
            <a:r>
              <a:rPr lang="en-US" sz="3600" b="1" i="1" dirty="0"/>
              <a:t>diaphragm</a:t>
            </a:r>
            <a:r>
              <a:rPr lang="en-US" sz="3600" dirty="0"/>
              <a:t>. </a:t>
            </a:r>
          </a:p>
          <a:p>
            <a:endParaRPr lang="en-US" dirty="0"/>
          </a:p>
        </p:txBody>
      </p:sp>
      <p:pic>
        <p:nvPicPr>
          <p:cNvPr id="5" name="Picture 4">
            <a:extLst>
              <a:ext uri="{FF2B5EF4-FFF2-40B4-BE49-F238E27FC236}">
                <a16:creationId xmlns:a16="http://schemas.microsoft.com/office/drawing/2014/main" id="{F5FDDE85-CE6A-B84A-8150-CB26F79060A9}"/>
              </a:ext>
            </a:extLst>
          </p:cNvPr>
          <p:cNvPicPr>
            <a:picLocks noChangeAspect="1"/>
          </p:cNvPicPr>
          <p:nvPr/>
        </p:nvPicPr>
        <p:blipFill>
          <a:blip r:embed="rId2"/>
          <a:stretch>
            <a:fillRect/>
          </a:stretch>
        </p:blipFill>
        <p:spPr>
          <a:xfrm>
            <a:off x="6096000" y="2085291"/>
            <a:ext cx="5601922" cy="4069670"/>
          </a:xfrm>
          <a:prstGeom prst="rect">
            <a:avLst/>
          </a:prstGeom>
        </p:spPr>
      </p:pic>
    </p:spTree>
    <p:extLst>
      <p:ext uri="{BB962C8B-B14F-4D97-AF65-F5344CB8AC3E}">
        <p14:creationId xmlns:p14="http://schemas.microsoft.com/office/powerpoint/2010/main" val="414472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F4E6856-34D0-6245-B813-94729EF725FA}"/>
              </a:ext>
            </a:extLst>
          </p:cNvPr>
          <p:cNvPicPr>
            <a:picLocks noGrp="1" noChangeAspect="1"/>
          </p:cNvPicPr>
          <p:nvPr>
            <p:ph idx="1"/>
          </p:nvPr>
        </p:nvPicPr>
        <p:blipFill>
          <a:blip r:embed="rId2"/>
          <a:stretch>
            <a:fillRect/>
          </a:stretch>
        </p:blipFill>
        <p:spPr>
          <a:xfrm>
            <a:off x="2480964" y="0"/>
            <a:ext cx="6858000" cy="6858000"/>
          </a:xfrm>
        </p:spPr>
      </p:pic>
    </p:spTree>
    <p:extLst>
      <p:ext uri="{BB962C8B-B14F-4D97-AF65-F5344CB8AC3E}">
        <p14:creationId xmlns:p14="http://schemas.microsoft.com/office/powerpoint/2010/main" val="24420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873D-C7D9-4740-A35B-5F00192A88A5}"/>
              </a:ext>
            </a:extLst>
          </p:cNvPr>
          <p:cNvSpPr>
            <a:spLocks noGrp="1"/>
          </p:cNvSpPr>
          <p:nvPr>
            <p:ph type="title"/>
          </p:nvPr>
        </p:nvSpPr>
        <p:spPr/>
        <p:txBody>
          <a:bodyPr>
            <a:normAutofit fontScale="90000"/>
          </a:bodyPr>
          <a:lstStyle/>
          <a:p>
            <a:pPr algn="ctr"/>
            <a:r>
              <a:rPr lang="en-US" b="1" dirty="0"/>
              <a:t>How to Project Your Normal Speaking Voice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732D30B3-7464-254B-9B40-CCB854A15B6A}"/>
              </a:ext>
            </a:extLst>
          </p:cNvPr>
          <p:cNvSpPr>
            <a:spLocks noGrp="1"/>
          </p:cNvSpPr>
          <p:nvPr>
            <p:ph idx="1"/>
          </p:nvPr>
        </p:nvSpPr>
        <p:spPr>
          <a:xfrm>
            <a:off x="479684" y="2014194"/>
            <a:ext cx="11827240" cy="4371616"/>
          </a:xfrm>
        </p:spPr>
        <p:txBody>
          <a:bodyPr>
            <a:normAutofit/>
          </a:bodyPr>
          <a:lstStyle/>
          <a:p>
            <a:r>
              <a:rPr lang="en-US" sz="3200" b="1" dirty="0"/>
              <a:t>Work on enunciating:</a:t>
            </a:r>
          </a:p>
          <a:p>
            <a:pPr marL="0" indent="0">
              <a:buNone/>
            </a:pPr>
            <a:r>
              <a:rPr lang="en-US" sz="3200" dirty="0"/>
              <a:t> In order for a word to be properly pronounced and enunciated, it must be accurately formed, completed, and supported by your breathing.</a:t>
            </a:r>
          </a:p>
          <a:p>
            <a:pPr marL="0" indent="0">
              <a:buNone/>
            </a:pPr>
            <a:r>
              <a:rPr lang="en-US" sz="3200" b="1" dirty="0"/>
              <a:t>For Example: </a:t>
            </a:r>
            <a:r>
              <a:rPr lang="en-US" sz="3200" dirty="0"/>
              <a:t>Pay attention to how you pronounce words ending in ‘</a:t>
            </a:r>
            <a:r>
              <a:rPr lang="en-US" sz="3200" dirty="0" err="1"/>
              <a:t>ing</a:t>
            </a:r>
            <a:r>
              <a:rPr lang="en-US" sz="3200" dirty="0"/>
              <a:t>’ like driving, drinking, or working. Say them out loud. Did you pronounce them as ‘</a:t>
            </a:r>
            <a:r>
              <a:rPr lang="en-US" sz="3200" dirty="0" err="1"/>
              <a:t>driv</a:t>
            </a:r>
            <a:r>
              <a:rPr lang="en-US" sz="3200" dirty="0"/>
              <a:t>-in’, ‘drink-in’, and ‘work-in’? </a:t>
            </a:r>
          </a:p>
          <a:p>
            <a:endParaRPr lang="en-US" b="1" dirty="0"/>
          </a:p>
        </p:txBody>
      </p:sp>
    </p:spTree>
    <p:extLst>
      <p:ext uri="{BB962C8B-B14F-4D97-AF65-F5344CB8AC3E}">
        <p14:creationId xmlns:p14="http://schemas.microsoft.com/office/powerpoint/2010/main" val="353625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54B2-EA56-864B-BC83-6620CA887B74}"/>
              </a:ext>
            </a:extLst>
          </p:cNvPr>
          <p:cNvSpPr>
            <a:spLocks noGrp="1"/>
          </p:cNvSpPr>
          <p:nvPr>
            <p:ph type="title"/>
          </p:nvPr>
        </p:nvSpPr>
        <p:spPr/>
        <p:txBody>
          <a:bodyPr>
            <a:normAutofit fontScale="90000"/>
          </a:bodyPr>
          <a:lstStyle/>
          <a:p>
            <a:pPr algn="ctr"/>
            <a:r>
              <a:rPr lang="en-US" b="1" dirty="0"/>
              <a:t>How to Project Your Normal Speaking Voice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C1B24E0B-EF3C-EA47-BD81-9C6C373E81C7}"/>
              </a:ext>
            </a:extLst>
          </p:cNvPr>
          <p:cNvSpPr>
            <a:spLocks noGrp="1"/>
          </p:cNvSpPr>
          <p:nvPr>
            <p:ph idx="1"/>
          </p:nvPr>
        </p:nvSpPr>
        <p:spPr>
          <a:xfrm>
            <a:off x="826956" y="2148091"/>
            <a:ext cx="10940321" cy="4447582"/>
          </a:xfrm>
        </p:spPr>
        <p:txBody>
          <a:bodyPr>
            <a:normAutofit fontScale="92500"/>
          </a:bodyPr>
          <a:lstStyle/>
          <a:p>
            <a:r>
              <a:rPr lang="en-US" sz="3600" b="1" dirty="0"/>
              <a:t>Put energy into your words:</a:t>
            </a:r>
          </a:p>
          <a:p>
            <a:pPr marL="0" indent="0">
              <a:buNone/>
            </a:pPr>
            <a:r>
              <a:rPr lang="en-US" sz="3600" dirty="0"/>
              <a:t>Don’t sound like a monotone robot!  You will put people to sleep!</a:t>
            </a:r>
          </a:p>
          <a:p>
            <a:r>
              <a:rPr lang="en-US" sz="3600" b="1" dirty="0"/>
              <a:t>Exercise your tongue and lips.</a:t>
            </a:r>
            <a:r>
              <a:rPr lang="en-US" sz="3600" dirty="0"/>
              <a:t> Over exaggerate your words by stretching your cheeks. Make your lips more nimble with lip and tongue exercises that require opening your vowels and making your consonants clearer and better enunciated.</a:t>
            </a:r>
          </a:p>
          <a:p>
            <a:endParaRPr lang="en-US" dirty="0"/>
          </a:p>
        </p:txBody>
      </p:sp>
    </p:spTree>
    <p:extLst>
      <p:ext uri="{BB962C8B-B14F-4D97-AF65-F5344CB8AC3E}">
        <p14:creationId xmlns:p14="http://schemas.microsoft.com/office/powerpoint/2010/main" val="3812157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A09E9-8A16-9D41-8949-AA453DD6E1A6}"/>
              </a:ext>
            </a:extLst>
          </p:cNvPr>
          <p:cNvSpPr>
            <a:spLocks noGrp="1"/>
          </p:cNvSpPr>
          <p:nvPr>
            <p:ph type="title"/>
          </p:nvPr>
        </p:nvSpPr>
        <p:spPr>
          <a:xfrm>
            <a:off x="931889" y="851442"/>
            <a:ext cx="10058400" cy="1371600"/>
          </a:xfrm>
        </p:spPr>
        <p:txBody>
          <a:bodyPr>
            <a:normAutofit fontScale="90000"/>
          </a:bodyPr>
          <a:lstStyle/>
          <a:p>
            <a:pPr algn="ctr"/>
            <a:r>
              <a:rPr lang="en-US" b="1" dirty="0"/>
              <a:t>What is the difference between articulation and pronunciation?</a:t>
            </a:r>
            <a:br>
              <a:rPr lang="en-US" b="1" dirty="0"/>
            </a:br>
            <a:endParaRPr lang="en-US" dirty="0"/>
          </a:p>
        </p:txBody>
      </p:sp>
      <p:sp>
        <p:nvSpPr>
          <p:cNvPr id="3" name="Content Placeholder 2">
            <a:extLst>
              <a:ext uri="{FF2B5EF4-FFF2-40B4-BE49-F238E27FC236}">
                <a16:creationId xmlns:a16="http://schemas.microsoft.com/office/drawing/2014/main" id="{D0F89255-2918-D44E-AB9F-0E5D70AC42B1}"/>
              </a:ext>
            </a:extLst>
          </p:cNvPr>
          <p:cNvSpPr>
            <a:spLocks noGrp="1"/>
          </p:cNvSpPr>
          <p:nvPr>
            <p:ph idx="1"/>
          </p:nvPr>
        </p:nvSpPr>
        <p:spPr>
          <a:xfrm>
            <a:off x="931889" y="2098623"/>
            <a:ext cx="10610538" cy="4311171"/>
          </a:xfrm>
        </p:spPr>
        <p:txBody>
          <a:bodyPr>
            <a:normAutofit/>
          </a:bodyPr>
          <a:lstStyle/>
          <a:p>
            <a:pPr marL="0" indent="0">
              <a:buNone/>
            </a:pPr>
            <a:r>
              <a:rPr lang="en-US" sz="3200" b="1" dirty="0">
                <a:solidFill>
                  <a:srgbClr val="FF0000"/>
                </a:solidFill>
              </a:rPr>
              <a:t>Articulatio</a:t>
            </a:r>
            <a:r>
              <a:rPr lang="en-US" sz="3200" b="1" dirty="0">
                <a:solidFill>
                  <a:srgbClr val="FF0000"/>
                </a:solidFill>
                <a:sym typeface="Wingdings" pitchFamily="2" charset="2"/>
              </a:rPr>
              <a:t>n  </a:t>
            </a:r>
            <a:r>
              <a:rPr lang="en-US" sz="3200" dirty="0"/>
              <a:t> making sounds through the movement of speech organs (change the speech sounds by moving the teeth, lips and tongue)</a:t>
            </a:r>
          </a:p>
          <a:p>
            <a:pPr marL="0" indent="0">
              <a:buNone/>
            </a:pPr>
            <a:endParaRPr lang="en-US" sz="3200" dirty="0"/>
          </a:p>
          <a:p>
            <a:pPr marL="0" indent="0">
              <a:buNone/>
            </a:pPr>
            <a:r>
              <a:rPr lang="en-US" sz="3200" b="1" dirty="0">
                <a:solidFill>
                  <a:srgbClr val="FF0000"/>
                </a:solidFill>
              </a:rPr>
              <a:t>Pronunciation </a:t>
            </a:r>
            <a:r>
              <a:rPr lang="en-US" sz="3200" b="1" dirty="0">
                <a:solidFill>
                  <a:srgbClr val="FF0000"/>
                </a:solidFill>
                <a:sym typeface="Wingdings" pitchFamily="2" charset="2"/>
              </a:rPr>
              <a:t> </a:t>
            </a:r>
            <a:r>
              <a:rPr lang="en-US" sz="3200" dirty="0"/>
              <a:t>refers to the manner in which we make speech sounds. We use stress, intonation and rhythm in order to change the sound of the word.</a:t>
            </a:r>
          </a:p>
          <a:p>
            <a:endParaRPr lang="en-US" dirty="0"/>
          </a:p>
        </p:txBody>
      </p:sp>
    </p:spTree>
    <p:extLst>
      <p:ext uri="{BB962C8B-B14F-4D97-AF65-F5344CB8AC3E}">
        <p14:creationId xmlns:p14="http://schemas.microsoft.com/office/powerpoint/2010/main" val="266224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F356-0957-D646-AE56-A6F179884C0F}"/>
              </a:ext>
            </a:extLst>
          </p:cNvPr>
          <p:cNvSpPr>
            <a:spLocks noGrp="1"/>
          </p:cNvSpPr>
          <p:nvPr>
            <p:ph type="title"/>
          </p:nvPr>
        </p:nvSpPr>
        <p:spPr>
          <a:xfrm>
            <a:off x="1066800" y="0"/>
            <a:ext cx="10058400" cy="1371600"/>
          </a:xfrm>
        </p:spPr>
        <p:txBody>
          <a:bodyPr/>
          <a:lstStyle/>
          <a:p>
            <a:pPr algn="ctr"/>
            <a:r>
              <a:rPr lang="en-US" b="1" dirty="0"/>
              <a:t>Activity: Pen Drills</a:t>
            </a:r>
          </a:p>
        </p:txBody>
      </p:sp>
      <p:sp>
        <p:nvSpPr>
          <p:cNvPr id="3" name="Content Placeholder 2">
            <a:extLst>
              <a:ext uri="{FF2B5EF4-FFF2-40B4-BE49-F238E27FC236}">
                <a16:creationId xmlns:a16="http://schemas.microsoft.com/office/drawing/2014/main" id="{2B3FCA53-9ABF-B240-9C60-77D3A712DC47}"/>
              </a:ext>
            </a:extLst>
          </p:cNvPr>
          <p:cNvSpPr>
            <a:spLocks noGrp="1"/>
          </p:cNvSpPr>
          <p:nvPr>
            <p:ph idx="1"/>
          </p:nvPr>
        </p:nvSpPr>
        <p:spPr>
          <a:xfrm>
            <a:off x="329784" y="1566472"/>
            <a:ext cx="11349598" cy="4283610"/>
          </a:xfrm>
        </p:spPr>
        <p:txBody>
          <a:bodyPr>
            <a:noAutofit/>
          </a:bodyPr>
          <a:lstStyle/>
          <a:p>
            <a:pPr marL="0" indent="0" fontAlgn="base">
              <a:buNone/>
            </a:pPr>
            <a:r>
              <a:rPr lang="en-US" sz="2000" b="1" dirty="0"/>
              <a:t>How to do it:</a:t>
            </a:r>
            <a:r>
              <a:rPr lang="en-US" sz="2000" dirty="0"/>
              <a:t> </a:t>
            </a:r>
          </a:p>
          <a:p>
            <a:pPr fontAlgn="base"/>
            <a:r>
              <a:rPr lang="en-US" sz="2000" dirty="0"/>
              <a:t>Hold a pen vertically in your mouth, between your teeth, while you read</a:t>
            </a:r>
          </a:p>
          <a:p>
            <a:pPr marL="0" indent="0" fontAlgn="base">
              <a:buNone/>
            </a:pPr>
            <a:r>
              <a:rPr lang="en-US" sz="2000" b="1" dirty="0"/>
              <a:t>Why you should do it?</a:t>
            </a:r>
            <a:endParaRPr lang="en-US" sz="2000" dirty="0"/>
          </a:p>
          <a:p>
            <a:pPr fontAlgn="base"/>
            <a:r>
              <a:rPr lang="en-US" sz="2000" dirty="0"/>
              <a:t>The pen creates an obstacle, forcing your tongue to work harder and you to over-articulate. This is good for developing the kind of exaggerated face/mouth/tongue movements that produce greater speech clarity.</a:t>
            </a:r>
          </a:p>
          <a:p>
            <a:pPr marL="0" indent="0" fontAlgn="base">
              <a:buNone/>
            </a:pPr>
            <a:r>
              <a:rPr lang="en-US" sz="2000" b="1" dirty="0"/>
              <a:t>Tips:</a:t>
            </a:r>
          </a:p>
          <a:p>
            <a:pPr fontAlgn="base"/>
            <a:r>
              <a:rPr lang="en-US" sz="2000" dirty="0"/>
              <a:t>This drill will only actually help you if you commit to it. </a:t>
            </a:r>
          </a:p>
          <a:p>
            <a:pPr fontAlgn="base"/>
            <a:r>
              <a:rPr lang="en-US" sz="2000" dirty="0"/>
              <a:t>The key is to really work those facial muscles and focus on articulation. </a:t>
            </a:r>
          </a:p>
          <a:p>
            <a:pPr fontAlgn="base"/>
            <a:r>
              <a:rPr lang="en-US" sz="2000" dirty="0"/>
              <a:t>You’ll know you’re doing it right when you start to feel like your face looks really stupid.</a:t>
            </a:r>
          </a:p>
          <a:p>
            <a:pPr marL="0" indent="0">
              <a:buNone/>
            </a:pPr>
            <a:br>
              <a:rPr lang="en-US" dirty="0"/>
            </a:br>
            <a:endParaRPr lang="en-US" dirty="0"/>
          </a:p>
          <a:p>
            <a:pPr marL="0" indent="0">
              <a:buNone/>
            </a:pPr>
            <a:endParaRPr lang="en-US" sz="3200" dirty="0"/>
          </a:p>
        </p:txBody>
      </p:sp>
    </p:spTree>
    <p:extLst>
      <p:ext uri="{BB962C8B-B14F-4D97-AF65-F5344CB8AC3E}">
        <p14:creationId xmlns:p14="http://schemas.microsoft.com/office/powerpoint/2010/main" val="3165406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71</TotalTime>
  <Words>551</Words>
  <Application>Microsoft Macintosh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Century Gothic</vt:lpstr>
      <vt:lpstr>Garamond</vt:lpstr>
      <vt:lpstr>Wingdings</vt:lpstr>
      <vt:lpstr>Savon</vt:lpstr>
      <vt:lpstr>Voice Projection and Confidence Building</vt:lpstr>
      <vt:lpstr>Group Presentations/Debates</vt:lpstr>
      <vt:lpstr>How to Project Your Normal Speaking Voice</vt:lpstr>
      <vt:lpstr>How to Project Your Normal Speaking Voice cont…</vt:lpstr>
      <vt:lpstr>PowerPoint Presentation</vt:lpstr>
      <vt:lpstr>How to Project Your Normal Speaking Voice cont…</vt:lpstr>
      <vt:lpstr>How to Project Your Normal Speaking Voice cont…</vt:lpstr>
      <vt:lpstr>What is the difference between articulation and pronunciation? </vt:lpstr>
      <vt:lpstr>Activity: Pen Drills</vt:lpstr>
      <vt:lpstr>PowerPoint Presentation</vt:lpstr>
      <vt:lpstr>Pen Drill Passage</vt:lpstr>
      <vt:lpstr>Tips for Building Confidence</vt:lpstr>
      <vt:lpstr>Tips for Building Confidence cont…</vt:lpstr>
      <vt:lpstr>Tips for Building Confidence cont…</vt:lpstr>
      <vt:lpstr>Activity: Speaking Nonsense</vt:lpstr>
      <vt:lpstr>Sources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Projection and Confidence Building</dc:title>
  <dc:creator>Oumama Kabli</dc:creator>
  <cp:lastModifiedBy>Oumama Kabli</cp:lastModifiedBy>
  <cp:revision>18</cp:revision>
  <dcterms:created xsi:type="dcterms:W3CDTF">2019-03-05T22:48:07Z</dcterms:created>
  <dcterms:modified xsi:type="dcterms:W3CDTF">2019-03-06T00:00:04Z</dcterms:modified>
</cp:coreProperties>
</file>