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6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34"/>
    <p:restoredTop sz="94698"/>
  </p:normalViewPr>
  <p:slideViewPr>
    <p:cSldViewPr snapToGrid="0" snapToObjects="1">
      <p:cViewPr>
        <p:scale>
          <a:sx n="97" d="100"/>
          <a:sy n="97" d="100"/>
        </p:scale>
        <p:origin x="216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3/18/19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3/18/19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3/18/19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3/18/19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3/18/19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flo.com/blog/business-management/small-business-organizational-structure-examples/" TargetMode="External"/><Relationship Id="rId7" Type="http://schemas.openxmlformats.org/officeDocument/2006/relationships/hyperlink" Target="https://bizfluent.com/list-6765198-duties-production-department-.html" TargetMode="External"/><Relationship Id="rId2" Type="http://schemas.openxmlformats.org/officeDocument/2006/relationships/hyperlink" Target="https://corporatefinanceinstitute.com/resources/knowledge/finance/corporate-structur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businessschools.com/human-resources/job-description/" TargetMode="External"/><Relationship Id="rId5" Type="http://schemas.openxmlformats.org/officeDocument/2006/relationships/hyperlink" Target="https://smallbusiness.chron.com/description-marketing-department-56409.html" TargetMode="External"/><Relationship Id="rId4" Type="http://schemas.openxmlformats.org/officeDocument/2006/relationships/hyperlink" Target="http://resource.download.wjec.co.uk.s3.amazonaws.com/vtc/2015-16/WJEC-15-16_06/pdf/eng/business-functions/chapter1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EADFF-1901-524F-93DB-8B4B9365B7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4597" y="1169233"/>
            <a:ext cx="11017770" cy="3608148"/>
          </a:xfrm>
        </p:spPr>
        <p:txBody>
          <a:bodyPr/>
          <a:lstStyle/>
          <a:p>
            <a:pPr algn="ctr"/>
            <a:r>
              <a:rPr lang="en-US" b="1" dirty="0"/>
              <a:t>Work Organization </a:t>
            </a:r>
            <a:br>
              <a:rPr lang="en-US" b="1" dirty="0"/>
            </a:br>
            <a:r>
              <a:rPr lang="en-US" b="1" dirty="0"/>
              <a:t>(Distribution of Departments and Responsibilities Inside a Company)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682AB6-9E66-FE40-84EE-1F96C33B8A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/>
              <a:t>Professor </a:t>
            </a:r>
            <a:r>
              <a:rPr lang="en-US" b="1" dirty="0" err="1"/>
              <a:t>Oumama</a:t>
            </a:r>
            <a:r>
              <a:rPr lang="en-US" b="1" dirty="0"/>
              <a:t> </a:t>
            </a:r>
            <a:r>
              <a:rPr lang="en-US" b="1" dirty="0" err="1"/>
              <a:t>Kabli</a:t>
            </a:r>
            <a:endParaRPr lang="en-US" b="1" dirty="0"/>
          </a:p>
          <a:p>
            <a:pPr algn="ctr"/>
            <a:r>
              <a:rPr lang="en-US" b="1" dirty="0"/>
              <a:t>March 19, 2019</a:t>
            </a:r>
          </a:p>
        </p:txBody>
      </p:sp>
    </p:spTree>
    <p:extLst>
      <p:ext uri="{BB962C8B-B14F-4D97-AF65-F5344CB8AC3E}">
        <p14:creationId xmlns:p14="http://schemas.microsoft.com/office/powerpoint/2010/main" val="2088321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AA3CB-CBD7-FF4D-AC2F-A96854929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393"/>
            <a:ext cx="8761413" cy="1031703"/>
          </a:xfrm>
        </p:spPr>
        <p:txBody>
          <a:bodyPr/>
          <a:lstStyle/>
          <a:p>
            <a:pPr algn="ctr"/>
            <a:r>
              <a:rPr lang="en-US" b="1" dirty="0"/>
              <a:t>Project-based Structure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930A8-3003-034E-BCC8-86320FD3F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87" y="2559254"/>
            <a:ext cx="12192000" cy="3974281"/>
          </a:xfrm>
        </p:spPr>
        <p:txBody>
          <a:bodyPr>
            <a:noAutofit/>
          </a:bodyPr>
          <a:lstStyle/>
          <a:p>
            <a:r>
              <a:rPr lang="en-US" sz="3200" dirty="0"/>
              <a:t>Highly dynamic and creative companies – such as software developers, architecture firms, event organization companies – typically use this structure </a:t>
            </a:r>
            <a:r>
              <a:rPr lang="en-US" sz="3200" dirty="0">
                <a:sym typeface="Wingdings" pitchFamily="2" charset="2"/>
              </a:rPr>
              <a:t> </a:t>
            </a:r>
            <a:r>
              <a:rPr lang="en-US" sz="3200" dirty="0"/>
              <a:t>characterized by a series of specialized employees</a:t>
            </a:r>
          </a:p>
          <a:p>
            <a:r>
              <a:rPr lang="en-US" sz="3200" dirty="0"/>
              <a:t>In each project, collaborators report to a different leader. Once they complete the project, a manager assigns them a new project and leader.</a:t>
            </a:r>
          </a:p>
        </p:txBody>
      </p:sp>
    </p:spTree>
    <p:extLst>
      <p:ext uri="{BB962C8B-B14F-4D97-AF65-F5344CB8AC3E}">
        <p14:creationId xmlns:p14="http://schemas.microsoft.com/office/powerpoint/2010/main" val="1421021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C40BBAA-8324-8548-82DF-4E09202123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235" y="297015"/>
            <a:ext cx="11861610" cy="5690830"/>
          </a:xfrm>
        </p:spPr>
      </p:pic>
    </p:spTree>
    <p:extLst>
      <p:ext uri="{BB962C8B-B14F-4D97-AF65-F5344CB8AC3E}">
        <p14:creationId xmlns:p14="http://schemas.microsoft.com/office/powerpoint/2010/main" val="2753967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EA7AA-2A32-424A-A494-AAB908695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88142"/>
            <a:ext cx="8761413" cy="1031703"/>
          </a:xfrm>
        </p:spPr>
        <p:txBody>
          <a:bodyPr/>
          <a:lstStyle/>
          <a:p>
            <a:pPr algn="ctr"/>
            <a:r>
              <a:rPr lang="en-US" b="1" dirty="0"/>
              <a:t>Matrix Structures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92D21-0A32-3D43-A779-C899E1205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005" y="2500261"/>
            <a:ext cx="11037046" cy="4239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Used both by companies that are constantly launching new products and marketing campaigns, by companies that have project-based structures</a:t>
            </a:r>
          </a:p>
          <a:p>
            <a:r>
              <a:rPr lang="en-US" sz="4000" dirty="0"/>
              <a:t>Believe </a:t>
            </a:r>
            <a:r>
              <a:rPr lang="en-US" sz="4000"/>
              <a:t>that supervision </a:t>
            </a:r>
            <a:r>
              <a:rPr lang="en-US" sz="4000" dirty="0"/>
              <a:t>is necessary and important.</a:t>
            </a:r>
          </a:p>
        </p:txBody>
      </p:sp>
    </p:spTree>
    <p:extLst>
      <p:ext uri="{BB962C8B-B14F-4D97-AF65-F5344CB8AC3E}">
        <p14:creationId xmlns:p14="http://schemas.microsoft.com/office/powerpoint/2010/main" val="1943654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F90DF1F-FB73-7845-9A24-FA63854A5F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895" y="346996"/>
            <a:ext cx="11624217" cy="6230785"/>
          </a:xfrm>
        </p:spPr>
      </p:pic>
    </p:spTree>
    <p:extLst>
      <p:ext uri="{BB962C8B-B14F-4D97-AF65-F5344CB8AC3E}">
        <p14:creationId xmlns:p14="http://schemas.microsoft.com/office/powerpoint/2010/main" val="831500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993EA-6C87-9C4A-8283-B1B5B7724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Common Departments in a Company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29DF5-81EB-8644-B0F3-217790B8A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Marketing (Sales and Marketing)</a:t>
            </a:r>
          </a:p>
          <a:p>
            <a:r>
              <a:rPr lang="en-US" sz="4000" dirty="0"/>
              <a:t>Human Resources (Personnel)</a:t>
            </a:r>
          </a:p>
          <a:p>
            <a:r>
              <a:rPr lang="en-US" sz="4000" dirty="0"/>
              <a:t>Finance (Accounts)</a:t>
            </a:r>
          </a:p>
          <a:p>
            <a:r>
              <a:rPr lang="en-US" sz="4000" dirty="0"/>
              <a:t>Operations (Production)</a:t>
            </a:r>
          </a:p>
        </p:txBody>
      </p:sp>
    </p:spTree>
    <p:extLst>
      <p:ext uri="{BB962C8B-B14F-4D97-AF65-F5344CB8AC3E}">
        <p14:creationId xmlns:p14="http://schemas.microsoft.com/office/powerpoint/2010/main" val="2201027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ED54E-DBC0-BE4A-9762-6997D484D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40904"/>
            <a:ext cx="8761413" cy="991519"/>
          </a:xfrm>
        </p:spPr>
        <p:txBody>
          <a:bodyPr/>
          <a:lstStyle/>
          <a:p>
            <a:pPr algn="ctr"/>
            <a:r>
              <a:rPr lang="en-US" b="1" dirty="0"/>
              <a:t>Marketing (Sales and Marketing)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51914-DC47-F14F-80A1-DC869ABDA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197" y="2550492"/>
            <a:ext cx="10294925" cy="3416300"/>
          </a:xfrm>
        </p:spPr>
        <p:txBody>
          <a:bodyPr>
            <a:normAutofit/>
          </a:bodyPr>
          <a:lstStyle/>
          <a:p>
            <a:r>
              <a:rPr lang="en-US" sz="3600" dirty="0"/>
              <a:t>Promotes your business and drives sales of its products or services. </a:t>
            </a:r>
          </a:p>
          <a:p>
            <a:r>
              <a:rPr lang="en-US" sz="3600" dirty="0"/>
              <a:t>It provides the necessary research to identify your target customers and other audiences. </a:t>
            </a:r>
          </a:p>
        </p:txBody>
      </p:sp>
    </p:spTree>
    <p:extLst>
      <p:ext uri="{BB962C8B-B14F-4D97-AF65-F5344CB8AC3E}">
        <p14:creationId xmlns:p14="http://schemas.microsoft.com/office/powerpoint/2010/main" val="3428834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B7BCE-2A1F-7045-82C6-94F652DA5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848139"/>
            <a:ext cx="8761413" cy="1124041"/>
          </a:xfrm>
        </p:spPr>
        <p:txBody>
          <a:bodyPr/>
          <a:lstStyle/>
          <a:p>
            <a:pPr algn="ctr"/>
            <a:r>
              <a:rPr lang="en-US" b="1" dirty="0"/>
              <a:t>Human Resources (Personnel)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6B41B-76DE-A647-BA4A-56C0A5CC5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2351709"/>
            <a:ext cx="11569148" cy="3837056"/>
          </a:xfrm>
        </p:spPr>
        <p:txBody>
          <a:bodyPr>
            <a:noAutofit/>
          </a:bodyPr>
          <a:lstStyle/>
          <a:p>
            <a:r>
              <a:rPr lang="en-US" sz="3400" dirty="0"/>
              <a:t>Responsible for recruiting, screening, interviewing and placing workers. They may also handle employee relations, payroll, benefits, and training. </a:t>
            </a:r>
          </a:p>
          <a:p>
            <a:r>
              <a:rPr lang="en-US" sz="3400" dirty="0"/>
              <a:t>Plan, direct and coordinate the administrative functions of an organization.</a:t>
            </a:r>
          </a:p>
        </p:txBody>
      </p:sp>
    </p:spTree>
    <p:extLst>
      <p:ext uri="{BB962C8B-B14F-4D97-AF65-F5344CB8AC3E}">
        <p14:creationId xmlns:p14="http://schemas.microsoft.com/office/powerpoint/2010/main" val="3671072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596FC-F132-BD4D-929C-CA3EC86DF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01148"/>
            <a:ext cx="8761413" cy="1150545"/>
          </a:xfrm>
        </p:spPr>
        <p:txBody>
          <a:bodyPr/>
          <a:lstStyle/>
          <a:p>
            <a:pPr algn="ctr"/>
            <a:r>
              <a:rPr lang="en-US" b="1" dirty="0"/>
              <a:t>Finance (Accounts)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74FEA-8193-1247-B23D-27F9AE6C4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894" y="2630004"/>
            <a:ext cx="10692489" cy="3416300"/>
          </a:xfrm>
        </p:spPr>
        <p:txBody>
          <a:bodyPr>
            <a:noAutofit/>
          </a:bodyPr>
          <a:lstStyle/>
          <a:p>
            <a:r>
              <a:rPr lang="en-US" sz="3200" dirty="0"/>
              <a:t>The part of an organization that manages its $$$. </a:t>
            </a:r>
          </a:p>
          <a:p>
            <a:r>
              <a:rPr lang="en-US" sz="3200" dirty="0"/>
              <a:t>Planning, organizing, auditing, accounting for and controlling its company's finances. </a:t>
            </a:r>
          </a:p>
          <a:p>
            <a:r>
              <a:rPr lang="en-US" sz="3200" dirty="0"/>
              <a:t>Usually produces the company's financial statements.</a:t>
            </a:r>
          </a:p>
        </p:txBody>
      </p:sp>
    </p:spTree>
    <p:extLst>
      <p:ext uri="{BB962C8B-B14F-4D97-AF65-F5344CB8AC3E}">
        <p14:creationId xmlns:p14="http://schemas.microsoft.com/office/powerpoint/2010/main" val="569738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A9EA0-DE1E-3A4E-92FC-7AF7B7F5D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US" dirty="0"/>
            </a:br>
            <a:r>
              <a:rPr lang="en-US" b="1" dirty="0"/>
              <a:t>Operations (Production)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2670A-CC2C-8544-B6BF-0E5F14139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389" y="2590247"/>
            <a:ext cx="10506959" cy="4155109"/>
          </a:xfrm>
        </p:spPr>
        <p:txBody>
          <a:bodyPr>
            <a:noAutofit/>
          </a:bodyPr>
          <a:lstStyle/>
          <a:p>
            <a:r>
              <a:rPr lang="en-US" sz="3600" dirty="0"/>
              <a:t>Create the highest level of efficiency possible within an organization.</a:t>
            </a:r>
          </a:p>
          <a:p>
            <a:r>
              <a:rPr lang="en-US" sz="3600" dirty="0"/>
              <a:t>It is concerned with converting materials and labor into goods and services as efficiently as possible to maximize the profit of an organization.</a:t>
            </a:r>
          </a:p>
        </p:txBody>
      </p:sp>
    </p:spTree>
    <p:extLst>
      <p:ext uri="{BB962C8B-B14F-4D97-AF65-F5344CB8AC3E}">
        <p14:creationId xmlns:p14="http://schemas.microsoft.com/office/powerpoint/2010/main" val="920125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00531-CC6F-564D-B72F-AC3B708EE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Activity #1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A0A90-E89C-9641-892A-5C9B6C62F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163" y="2603500"/>
            <a:ext cx="10652733" cy="3416300"/>
          </a:xfrm>
        </p:spPr>
        <p:txBody>
          <a:bodyPr>
            <a:noAutofit/>
          </a:bodyPr>
          <a:lstStyle/>
          <a:p>
            <a:r>
              <a:rPr lang="en-US" sz="3200" dirty="0"/>
              <a:t>In small groups, think of a company name and logo.</a:t>
            </a:r>
          </a:p>
          <a:p>
            <a:r>
              <a:rPr lang="en-US" sz="3200" dirty="0"/>
              <a:t>Think of a product you want to create/invent </a:t>
            </a:r>
          </a:p>
          <a:p>
            <a:r>
              <a:rPr lang="en-US" sz="3200" dirty="0"/>
              <a:t>Create an organization chart of all the team members within your organization, identifying the type of structure, as well as job titles. </a:t>
            </a:r>
          </a:p>
        </p:txBody>
      </p:sp>
    </p:spTree>
    <p:extLst>
      <p:ext uri="{BB962C8B-B14F-4D97-AF65-F5344CB8AC3E}">
        <p14:creationId xmlns:p14="http://schemas.microsoft.com/office/powerpoint/2010/main" val="2488162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DBF22-F0BF-CC41-89F3-2435C30B4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Question(s) of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D1D36-ED4C-AF49-8DB7-686035F28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Answer question 1 OR question 2</a:t>
            </a:r>
          </a:p>
          <a:p>
            <a:pPr>
              <a:buAutoNum type="arabicPeriod"/>
            </a:pPr>
            <a:r>
              <a:rPr lang="en-US" sz="3200" b="1" dirty="0"/>
              <a:t>If you could hold the whole world’s attention for 30 seconds, what would you say?</a:t>
            </a:r>
          </a:p>
          <a:p>
            <a:pPr>
              <a:buAutoNum type="arabicPeriod"/>
            </a:pPr>
            <a:r>
              <a:rPr lang="en-US" sz="3200" b="1" dirty="0"/>
              <a:t>If you had to work but didn’t need the money, what would you choose to do?</a:t>
            </a:r>
          </a:p>
        </p:txBody>
      </p:sp>
    </p:spTree>
    <p:extLst>
      <p:ext uri="{BB962C8B-B14F-4D97-AF65-F5344CB8AC3E}">
        <p14:creationId xmlns:p14="http://schemas.microsoft.com/office/powerpoint/2010/main" val="23151983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7858D-30A9-F94B-9453-E33860990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832F2-ED32-7D46-9F84-D22DFF55C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https://corporatefinanceinstitute.com/resources/knowledge/finance/corporate-structure/</a:t>
            </a:r>
            <a:endParaRPr lang="en-US" dirty="0"/>
          </a:p>
          <a:p>
            <a:r>
              <a:rPr lang="en-US" dirty="0">
                <a:hlinkClick r:id="rId3"/>
              </a:rPr>
              <a:t>https://www.heflo.com/blog/business-management/small-business-organizational-structure-examples/</a:t>
            </a:r>
            <a:endParaRPr lang="en-US" dirty="0"/>
          </a:p>
          <a:p>
            <a:r>
              <a:rPr lang="en-US" dirty="0">
                <a:hlinkClick r:id="rId4"/>
              </a:rPr>
              <a:t>http://resource.download.wjec.co.uk.s3.amazonaws.com/vtc/2015-16/WJEC-15-16_06/pdf/eng/business-functions/chapter1.pdf</a:t>
            </a:r>
            <a:endParaRPr lang="en-US" dirty="0"/>
          </a:p>
          <a:p>
            <a:r>
              <a:rPr lang="en-US" dirty="0">
                <a:hlinkClick r:id="rId5"/>
              </a:rPr>
              <a:t>https://smallbusiness.chron.com/description-marketing-department-56409.html</a:t>
            </a:r>
            <a:endParaRPr lang="en-US" dirty="0"/>
          </a:p>
          <a:p>
            <a:r>
              <a:rPr lang="en-US" dirty="0">
                <a:hlinkClick r:id="rId6"/>
              </a:rPr>
              <a:t>https://www.allbusinessschools.com/human-resources/job-description/</a:t>
            </a:r>
            <a:endParaRPr lang="en-US" dirty="0"/>
          </a:p>
          <a:p>
            <a:r>
              <a:rPr lang="en-US" dirty="0">
                <a:hlinkClick r:id="rId7"/>
              </a:rPr>
              <a:t>https://bizfluent.com/list-6765198-duties-production-department-.html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276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648E9-B675-7946-8072-ED06945F7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is a Corporate Structure?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8FABF-7D75-A445-800C-F968B7C13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553" y="2559254"/>
            <a:ext cx="11646647" cy="40037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Corporate structure refers to the organization of different departments or business units within a company.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Depending on a company’s goals and the industry which it operates in, corporate structure can differ significantly between companies.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Each of the departments usually performs a specialized function while constantly collaborating with each other to achieve the corporate goals and values.</a:t>
            </a:r>
          </a:p>
        </p:txBody>
      </p:sp>
    </p:spTree>
    <p:extLst>
      <p:ext uri="{BB962C8B-B14F-4D97-AF65-F5344CB8AC3E}">
        <p14:creationId xmlns:p14="http://schemas.microsoft.com/office/powerpoint/2010/main" val="2048666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E3BE3-F4BC-1E45-BD38-AB644CE65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88142"/>
            <a:ext cx="8761413" cy="722671"/>
          </a:xfrm>
        </p:spPr>
        <p:txBody>
          <a:bodyPr/>
          <a:lstStyle/>
          <a:p>
            <a:pPr algn="ctr"/>
            <a:r>
              <a:rPr lang="en-US" b="1" dirty="0"/>
              <a:t>Organizational Structure Examples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669A4-F47D-874D-A4E5-298D04060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728" y="2618248"/>
            <a:ext cx="10422530" cy="3416300"/>
          </a:xfrm>
        </p:spPr>
        <p:txBody>
          <a:bodyPr/>
          <a:lstStyle/>
          <a:p>
            <a:r>
              <a:rPr lang="en-US" sz="4400" dirty="0">
                <a:solidFill>
                  <a:schemeClr val="tx1"/>
                </a:solidFill>
              </a:rPr>
              <a:t>1- Line and functional structure</a:t>
            </a:r>
          </a:p>
          <a:p>
            <a:r>
              <a:rPr lang="en-US" sz="4400" dirty="0">
                <a:solidFill>
                  <a:schemeClr val="tx1"/>
                </a:solidFill>
              </a:rPr>
              <a:t>2- Project-based structure</a:t>
            </a:r>
          </a:p>
          <a:p>
            <a:r>
              <a:rPr lang="en-US" sz="4400" dirty="0">
                <a:solidFill>
                  <a:schemeClr val="tx1"/>
                </a:solidFill>
              </a:rPr>
              <a:t>3- Matrix structures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668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F9E27-289C-9D40-8FBB-7608CF730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789043"/>
            <a:ext cx="9788349" cy="570699"/>
          </a:xfrm>
        </p:spPr>
        <p:txBody>
          <a:bodyPr/>
          <a:lstStyle/>
          <a:p>
            <a:pPr algn="ctr"/>
            <a:r>
              <a:rPr lang="en-US" b="1" dirty="0"/>
              <a:t>Line and Functional Structure</a:t>
            </a:r>
            <a:br>
              <a:rPr lang="en-US" b="1" dirty="0"/>
            </a:br>
            <a:br>
              <a:rPr lang="en-US" b="1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E6D5F-AD58-7A43-AC39-DBE6F9FBF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232" y="2588750"/>
            <a:ext cx="12182168" cy="39300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400" b="1" dirty="0"/>
              <a:t>A) Line Structure</a:t>
            </a:r>
          </a:p>
          <a:p>
            <a:r>
              <a:rPr lang="en-US" sz="3400" dirty="0"/>
              <a:t>President or CEO (Chief Executive Officer) is at the top. </a:t>
            </a:r>
          </a:p>
          <a:p>
            <a:r>
              <a:rPr lang="en-US" sz="3400" dirty="0"/>
              <a:t>Then there are the directors or VPs (Vice-Presidents) of specific areas, followed by managers, and so on, until the operational personnel. </a:t>
            </a:r>
          </a:p>
        </p:txBody>
      </p:sp>
    </p:spTree>
    <p:extLst>
      <p:ext uri="{BB962C8B-B14F-4D97-AF65-F5344CB8AC3E}">
        <p14:creationId xmlns:p14="http://schemas.microsoft.com/office/powerpoint/2010/main" val="1827911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E2DA129-BABC-E045-895C-DE6E82948D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086" y="191728"/>
            <a:ext cx="11514623" cy="6428027"/>
          </a:xfrm>
        </p:spPr>
      </p:pic>
    </p:spTree>
    <p:extLst>
      <p:ext uri="{BB962C8B-B14F-4D97-AF65-F5344CB8AC3E}">
        <p14:creationId xmlns:p14="http://schemas.microsoft.com/office/powerpoint/2010/main" val="3066362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77B5B-15C0-0E4E-AA53-974D5A09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Line and Functional Structure </a:t>
            </a:r>
            <a:r>
              <a:rPr lang="en-US" b="1" dirty="0" err="1"/>
              <a:t>cont</a:t>
            </a:r>
            <a:r>
              <a:rPr lang="en-US" b="1" dirty="0"/>
              <a:t>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CB614-C10C-8643-ABF7-C3D2E17AC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87" y="2344995"/>
            <a:ext cx="12074013" cy="46752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700" b="1" dirty="0"/>
              <a:t>B) Functional </a:t>
            </a:r>
            <a:r>
              <a:rPr lang="en-US" sz="3700" b="1" dirty="0" err="1"/>
              <a:t>Stucture</a:t>
            </a:r>
            <a:endParaRPr lang="en-US" sz="3700" b="1" dirty="0"/>
          </a:p>
          <a:p>
            <a:r>
              <a:rPr lang="en-US" sz="3700" dirty="0"/>
              <a:t>Comes from the line structure; the difference is that </a:t>
            </a:r>
            <a:r>
              <a:rPr lang="en-US" sz="3700" b="1" dirty="0"/>
              <a:t>employees in an area need to report to all the directors</a:t>
            </a:r>
            <a:r>
              <a:rPr lang="en-US" sz="3700" dirty="0"/>
              <a:t>.</a:t>
            </a:r>
          </a:p>
          <a:p>
            <a:r>
              <a:rPr lang="en-US" sz="3700" dirty="0"/>
              <a:t>For example </a:t>
            </a:r>
            <a:r>
              <a:rPr lang="en-US" sz="3700" dirty="0">
                <a:sym typeface="Wingdings" pitchFamily="2" charset="2"/>
              </a:rPr>
              <a:t> </a:t>
            </a:r>
            <a:r>
              <a:rPr lang="en-US" sz="3700" dirty="0"/>
              <a:t>an employee from the finance department may be called upon by the HR (Human Resource) manager to handle a matter related to this area. The IT (Information Technology) manager may do the same, and so forth.</a:t>
            </a:r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17590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F5DB3-A892-8049-91F9-96BBAB741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954" y="589936"/>
            <a:ext cx="10511020" cy="1429909"/>
          </a:xfrm>
        </p:spPr>
        <p:txBody>
          <a:bodyPr/>
          <a:lstStyle/>
          <a:p>
            <a:pPr algn="ctr"/>
            <a:r>
              <a:rPr lang="en-US" b="1" dirty="0"/>
              <a:t>Line and Functional Structure </a:t>
            </a:r>
            <a:r>
              <a:rPr lang="en-US" b="1" dirty="0" err="1"/>
              <a:t>cont</a:t>
            </a:r>
            <a:r>
              <a:rPr lang="en-US" b="1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FDE39-00F0-5049-9142-C16F243BC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729" y="2367526"/>
            <a:ext cx="11695470" cy="4490474"/>
          </a:xfrm>
        </p:spPr>
        <p:txBody>
          <a:bodyPr>
            <a:noAutofit/>
          </a:bodyPr>
          <a:lstStyle/>
          <a:p>
            <a:r>
              <a:rPr lang="en-US" sz="3200" dirty="0"/>
              <a:t>Is the most used structure in many companies and organizations</a:t>
            </a:r>
          </a:p>
          <a:p>
            <a:r>
              <a:rPr lang="en-US" sz="3200" dirty="0"/>
              <a:t>Most suitable for small companies, such as manufacturing, hotels, medical clinics, or other types of business</a:t>
            </a:r>
          </a:p>
          <a:p>
            <a:r>
              <a:rPr lang="en-US" sz="3200" dirty="0"/>
              <a:t> Informal structure which allows functional control over employees without generating conflicts between managers.</a:t>
            </a:r>
          </a:p>
        </p:txBody>
      </p:sp>
    </p:spTree>
    <p:extLst>
      <p:ext uri="{BB962C8B-B14F-4D97-AF65-F5344CB8AC3E}">
        <p14:creationId xmlns:p14="http://schemas.microsoft.com/office/powerpoint/2010/main" val="1871083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43C8E1D-56F6-4F4F-99B0-19B9814AA4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408" y="117987"/>
            <a:ext cx="11449050" cy="6579555"/>
          </a:xfrm>
        </p:spPr>
      </p:pic>
    </p:spTree>
    <p:extLst>
      <p:ext uri="{BB962C8B-B14F-4D97-AF65-F5344CB8AC3E}">
        <p14:creationId xmlns:p14="http://schemas.microsoft.com/office/powerpoint/2010/main" val="722442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838</TotalTime>
  <Words>626</Words>
  <Application>Microsoft Macintosh PowerPoint</Application>
  <PresentationFormat>Widescreen</PresentationFormat>
  <Paragraphs>63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Wingdings</vt:lpstr>
      <vt:lpstr>Wingdings 3</vt:lpstr>
      <vt:lpstr>Ion Boardroom</vt:lpstr>
      <vt:lpstr>Work Organization  (Distribution of Departments and Responsibilities Inside a Company)</vt:lpstr>
      <vt:lpstr>Question(s) of the Day</vt:lpstr>
      <vt:lpstr>What is a Corporate Structure?</vt:lpstr>
      <vt:lpstr>Organizational Structure Examples </vt:lpstr>
      <vt:lpstr>Line and Functional Structure   </vt:lpstr>
      <vt:lpstr>PowerPoint Presentation</vt:lpstr>
      <vt:lpstr>Line and Functional Structure cont…</vt:lpstr>
      <vt:lpstr>Line and Functional Structure cont…</vt:lpstr>
      <vt:lpstr>PowerPoint Presentation</vt:lpstr>
      <vt:lpstr>Project-based Structure </vt:lpstr>
      <vt:lpstr>PowerPoint Presentation</vt:lpstr>
      <vt:lpstr>Matrix Structures </vt:lpstr>
      <vt:lpstr>PowerPoint Presentation</vt:lpstr>
      <vt:lpstr>Common Departments in a Company Structure</vt:lpstr>
      <vt:lpstr>Marketing (Sales and Marketing) </vt:lpstr>
      <vt:lpstr>Human Resources (Personnel) </vt:lpstr>
      <vt:lpstr>Finance (Accounts) </vt:lpstr>
      <vt:lpstr> Operations (Production)</vt:lpstr>
      <vt:lpstr>Activity #1 </vt:lpstr>
      <vt:lpstr>Sources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Organization (Distribution of Departments and Responsibilities Inside a Company)</dc:title>
  <dc:creator>Oumama Kabli</dc:creator>
  <cp:lastModifiedBy>Oumama Kabli</cp:lastModifiedBy>
  <cp:revision>32</cp:revision>
  <dcterms:created xsi:type="dcterms:W3CDTF">2019-03-18T19:00:44Z</dcterms:created>
  <dcterms:modified xsi:type="dcterms:W3CDTF">2019-03-19T08:59:08Z</dcterms:modified>
</cp:coreProperties>
</file>