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67" r:id="rId6"/>
    <p:sldId id="259" r:id="rId7"/>
    <p:sldId id="260" r:id="rId8"/>
    <p:sldId id="266" r:id="rId9"/>
    <p:sldId id="261" r:id="rId10"/>
    <p:sldId id="262" r:id="rId11"/>
    <p:sldId id="263" r:id="rId12"/>
    <p:sldId id="264" r:id="rId13"/>
    <p:sldId id="268" r:id="rId14"/>
    <p:sldId id="269"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5"/>
    <p:restoredTop sz="94698"/>
  </p:normalViewPr>
  <p:slideViewPr>
    <p:cSldViewPr snapToGrid="0" snapToObjects="1">
      <p:cViewPr varScale="1">
        <p:scale>
          <a:sx n="86" d="100"/>
          <a:sy n="86" d="100"/>
        </p:scale>
        <p:origin x="22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2/25/19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C8F0-47B6-5B46-A02F-75933C260759}"/>
              </a:ext>
            </a:extLst>
          </p:cNvPr>
          <p:cNvSpPr>
            <a:spLocks noGrp="1"/>
          </p:cNvSpPr>
          <p:nvPr>
            <p:ph type="ctrTitle"/>
          </p:nvPr>
        </p:nvSpPr>
        <p:spPr/>
        <p:txBody>
          <a:bodyPr/>
          <a:lstStyle/>
          <a:p>
            <a:r>
              <a:rPr lang="en-US" b="1" dirty="0"/>
              <a:t>Writing a Cover Letter</a:t>
            </a:r>
          </a:p>
        </p:txBody>
      </p:sp>
      <p:sp>
        <p:nvSpPr>
          <p:cNvPr id="3" name="Subtitle 2">
            <a:extLst>
              <a:ext uri="{FF2B5EF4-FFF2-40B4-BE49-F238E27FC236}">
                <a16:creationId xmlns:a16="http://schemas.microsoft.com/office/drawing/2014/main" id="{A3746A03-E5D7-0848-994C-617DC5826152}"/>
              </a:ext>
            </a:extLst>
          </p:cNvPr>
          <p:cNvSpPr>
            <a:spLocks noGrp="1"/>
          </p:cNvSpPr>
          <p:nvPr>
            <p:ph type="subTitle" idx="1"/>
          </p:nvPr>
        </p:nvSpPr>
        <p:spPr/>
        <p:txBody>
          <a:bodyPr/>
          <a:lstStyle/>
          <a:p>
            <a:r>
              <a:rPr lang="en-US" b="1" dirty="0"/>
              <a:t>Professor </a:t>
            </a:r>
            <a:r>
              <a:rPr lang="en-US" b="1" dirty="0" err="1"/>
              <a:t>Oumama</a:t>
            </a:r>
            <a:r>
              <a:rPr lang="en-US" b="1" dirty="0"/>
              <a:t> </a:t>
            </a:r>
            <a:r>
              <a:rPr lang="en-US" b="1" dirty="0" err="1"/>
              <a:t>Kabli</a:t>
            </a:r>
            <a:endParaRPr lang="en-US" b="1" dirty="0"/>
          </a:p>
          <a:p>
            <a:r>
              <a:rPr lang="en-US" b="1" dirty="0"/>
              <a:t>February 26, 2019</a:t>
            </a:r>
          </a:p>
        </p:txBody>
      </p:sp>
    </p:spTree>
    <p:extLst>
      <p:ext uri="{BB962C8B-B14F-4D97-AF65-F5344CB8AC3E}">
        <p14:creationId xmlns:p14="http://schemas.microsoft.com/office/powerpoint/2010/main" val="182192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0F31-6FDA-DF4A-BDA6-7AB9A009D518}"/>
              </a:ext>
            </a:extLst>
          </p:cNvPr>
          <p:cNvSpPr>
            <a:spLocks noGrp="1"/>
          </p:cNvSpPr>
          <p:nvPr>
            <p:ph type="title"/>
          </p:nvPr>
        </p:nvSpPr>
        <p:spPr/>
        <p:txBody>
          <a:bodyPr/>
          <a:lstStyle/>
          <a:p>
            <a:r>
              <a:rPr lang="en-US" b="1" dirty="0"/>
              <a:t>How to Get Started </a:t>
            </a:r>
            <a:r>
              <a:rPr lang="en-US" b="1" dirty="0" err="1"/>
              <a:t>cont</a:t>
            </a:r>
            <a:r>
              <a:rPr lang="en-US" b="1" dirty="0"/>
              <a:t>…</a:t>
            </a:r>
          </a:p>
        </p:txBody>
      </p:sp>
      <p:sp>
        <p:nvSpPr>
          <p:cNvPr id="3" name="Content Placeholder 2">
            <a:extLst>
              <a:ext uri="{FF2B5EF4-FFF2-40B4-BE49-F238E27FC236}">
                <a16:creationId xmlns:a16="http://schemas.microsoft.com/office/drawing/2014/main" id="{BE6D9134-3F58-524C-AC27-2F965B1FC03D}"/>
              </a:ext>
            </a:extLst>
          </p:cNvPr>
          <p:cNvSpPr>
            <a:spLocks noGrp="1"/>
          </p:cNvSpPr>
          <p:nvPr>
            <p:ph idx="1"/>
          </p:nvPr>
        </p:nvSpPr>
        <p:spPr/>
        <p:txBody>
          <a:bodyPr/>
          <a:lstStyle/>
          <a:p>
            <a:pPr marL="0" indent="0">
              <a:buNone/>
            </a:pPr>
            <a:r>
              <a:rPr lang="en-US" b="1" dirty="0"/>
              <a:t>Salutation</a:t>
            </a:r>
          </a:p>
          <a:p>
            <a:r>
              <a:rPr lang="en-US" dirty="0"/>
              <a:t>Always address the letter to an individual/committee </a:t>
            </a:r>
          </a:p>
          <a:p>
            <a:r>
              <a:rPr lang="en-US" dirty="0"/>
              <a:t>Dear (Mr./Ms.) Last Name (do not use Mrs. or Miss) </a:t>
            </a:r>
          </a:p>
          <a:p>
            <a:r>
              <a:rPr lang="en-US" b="1" dirty="0"/>
              <a:t>Alternate Title examples: </a:t>
            </a:r>
            <a:r>
              <a:rPr lang="en-US" dirty="0"/>
              <a:t>Dear Human Resources Director, Dear Hiring Manager, Dear Selection Committee, Dear Search Committee </a:t>
            </a:r>
          </a:p>
          <a:p>
            <a:r>
              <a:rPr lang="en-US" b="1" dirty="0"/>
              <a:t>Avoid general and vague salutations such as: </a:t>
            </a:r>
            <a:r>
              <a:rPr lang="en-US" dirty="0"/>
              <a:t>Dear Sir or Madam, To Whom It May Concern </a:t>
            </a:r>
          </a:p>
        </p:txBody>
      </p:sp>
    </p:spTree>
    <p:extLst>
      <p:ext uri="{BB962C8B-B14F-4D97-AF65-F5344CB8AC3E}">
        <p14:creationId xmlns:p14="http://schemas.microsoft.com/office/powerpoint/2010/main" val="150671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69C9-58D5-3048-8992-2CE77037BED8}"/>
              </a:ext>
            </a:extLst>
          </p:cNvPr>
          <p:cNvSpPr>
            <a:spLocks noGrp="1"/>
          </p:cNvSpPr>
          <p:nvPr>
            <p:ph type="title"/>
          </p:nvPr>
        </p:nvSpPr>
        <p:spPr/>
        <p:txBody>
          <a:bodyPr/>
          <a:lstStyle/>
          <a:p>
            <a:r>
              <a:rPr lang="en-US" b="1" dirty="0"/>
              <a:t>How to Get Started </a:t>
            </a:r>
            <a:r>
              <a:rPr lang="en-US" b="1" dirty="0" err="1"/>
              <a:t>cont</a:t>
            </a:r>
            <a:r>
              <a:rPr lang="en-US" b="1" dirty="0"/>
              <a:t>…</a:t>
            </a:r>
          </a:p>
        </p:txBody>
      </p:sp>
      <p:sp>
        <p:nvSpPr>
          <p:cNvPr id="3" name="Content Placeholder 2">
            <a:extLst>
              <a:ext uri="{FF2B5EF4-FFF2-40B4-BE49-F238E27FC236}">
                <a16:creationId xmlns:a16="http://schemas.microsoft.com/office/drawing/2014/main" id="{F7624B09-9654-DD49-8FF1-709618F6EFEB}"/>
              </a:ext>
            </a:extLst>
          </p:cNvPr>
          <p:cNvSpPr>
            <a:spLocks noGrp="1"/>
          </p:cNvSpPr>
          <p:nvPr>
            <p:ph idx="1"/>
          </p:nvPr>
        </p:nvSpPr>
        <p:spPr/>
        <p:txBody>
          <a:bodyPr>
            <a:normAutofit fontScale="85000" lnSpcReduction="10000"/>
          </a:bodyPr>
          <a:lstStyle/>
          <a:p>
            <a:pPr marL="0" indent="0">
              <a:buNone/>
            </a:pPr>
            <a:r>
              <a:rPr lang="en-US" b="1" dirty="0"/>
              <a:t>Introductory Paragraph</a:t>
            </a:r>
          </a:p>
          <a:p>
            <a:r>
              <a:rPr lang="en-US" dirty="0"/>
              <a:t>Clearly describes your interest in the company/industry, the position you are applying to, and states what you bring to the position. </a:t>
            </a:r>
          </a:p>
          <a:p>
            <a:r>
              <a:rPr lang="en-US" dirty="0"/>
              <a:t>Engage your reader immediately with a sentence that grabs their attention: "Can your fast-growing market research division use an interviewer with 1 ½ years of field survey experience, a B.A. in English with strong communication skills, and a real desire to succeed? If so, please consider me for the position of </a:t>
            </a:r>
            <a:r>
              <a:rPr lang="en-US" dirty="0" err="1"/>
              <a:t>xxxxxx</a:t>
            </a:r>
            <a:r>
              <a:rPr lang="en-US" dirty="0"/>
              <a:t>.”</a:t>
            </a:r>
          </a:p>
          <a:p>
            <a:r>
              <a:rPr lang="en-US" dirty="0"/>
              <a:t>Reference an individual with whom you have communicated from the organization: "After discussing the fascinating mission of XXX company, with (name of individual), I was further driven through my desire to make a difference, to apply for the position of </a:t>
            </a:r>
            <a:r>
              <a:rPr lang="en-US" dirty="0" err="1"/>
              <a:t>xxxxx</a:t>
            </a:r>
            <a:r>
              <a:rPr lang="en-US" dirty="0"/>
              <a:t>". </a:t>
            </a:r>
          </a:p>
        </p:txBody>
      </p:sp>
    </p:spTree>
    <p:extLst>
      <p:ext uri="{BB962C8B-B14F-4D97-AF65-F5344CB8AC3E}">
        <p14:creationId xmlns:p14="http://schemas.microsoft.com/office/powerpoint/2010/main" val="22153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4241-B368-444D-8E94-FE93B604D77A}"/>
              </a:ext>
            </a:extLst>
          </p:cNvPr>
          <p:cNvSpPr>
            <a:spLocks noGrp="1"/>
          </p:cNvSpPr>
          <p:nvPr>
            <p:ph type="title"/>
          </p:nvPr>
        </p:nvSpPr>
        <p:spPr/>
        <p:txBody>
          <a:bodyPr/>
          <a:lstStyle/>
          <a:p>
            <a:r>
              <a:rPr lang="en-US" b="1" dirty="0"/>
              <a:t>How to Get Started </a:t>
            </a:r>
            <a:r>
              <a:rPr lang="en-US" b="1" dirty="0" err="1"/>
              <a:t>cont</a:t>
            </a:r>
            <a:r>
              <a:rPr lang="en-US" b="1" dirty="0"/>
              <a:t>…</a:t>
            </a:r>
          </a:p>
        </p:txBody>
      </p:sp>
      <p:sp>
        <p:nvSpPr>
          <p:cNvPr id="3" name="Content Placeholder 2">
            <a:extLst>
              <a:ext uri="{FF2B5EF4-FFF2-40B4-BE49-F238E27FC236}">
                <a16:creationId xmlns:a16="http://schemas.microsoft.com/office/drawing/2014/main" id="{6A4D9AD1-A2D1-5348-A9D7-482496690C04}"/>
              </a:ext>
            </a:extLst>
          </p:cNvPr>
          <p:cNvSpPr>
            <a:spLocks noGrp="1"/>
          </p:cNvSpPr>
          <p:nvPr>
            <p:ph idx="1"/>
          </p:nvPr>
        </p:nvSpPr>
        <p:spPr/>
        <p:txBody>
          <a:bodyPr>
            <a:normAutofit fontScale="92500" lnSpcReduction="20000"/>
          </a:bodyPr>
          <a:lstStyle/>
          <a:p>
            <a:pPr marL="0" indent="0">
              <a:buNone/>
            </a:pPr>
            <a:r>
              <a:rPr lang="en-US" b="1" dirty="0"/>
              <a:t>Middle Paragraph(s)</a:t>
            </a:r>
          </a:p>
          <a:p>
            <a:r>
              <a:rPr lang="en-US" dirty="0"/>
              <a:t>Clearly describes how your selected experiences will be beneficial to your employment in the said position. </a:t>
            </a:r>
          </a:p>
          <a:p>
            <a:r>
              <a:rPr lang="en-US" dirty="0"/>
              <a:t>In one or two paragraphs, you will highlight key strengths and abilities from previous experiences and/or education. </a:t>
            </a:r>
          </a:p>
          <a:p>
            <a:r>
              <a:rPr lang="en-US" dirty="0"/>
              <a:t>Summarize your relevant qualifications and emphasize your accomplishments. </a:t>
            </a:r>
          </a:p>
          <a:p>
            <a:r>
              <a:rPr lang="en-US" dirty="0"/>
              <a:t>DO NOT rehash your resume, but include additional information not available in the bullet points to help the reader understand the relationship between your experience and the position applying to.</a:t>
            </a:r>
          </a:p>
        </p:txBody>
      </p:sp>
    </p:spTree>
    <p:extLst>
      <p:ext uri="{BB962C8B-B14F-4D97-AF65-F5344CB8AC3E}">
        <p14:creationId xmlns:p14="http://schemas.microsoft.com/office/powerpoint/2010/main" val="127551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BA1F-B615-8D4E-8560-9E75766C5DAF}"/>
              </a:ext>
            </a:extLst>
          </p:cNvPr>
          <p:cNvSpPr>
            <a:spLocks noGrp="1"/>
          </p:cNvSpPr>
          <p:nvPr>
            <p:ph type="title"/>
          </p:nvPr>
        </p:nvSpPr>
        <p:spPr/>
        <p:txBody>
          <a:bodyPr/>
          <a:lstStyle/>
          <a:p>
            <a:r>
              <a:rPr lang="en-US" b="1" dirty="0"/>
              <a:t>How to Get Started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79F8A811-FFB0-9646-968D-15CFADA76D39}"/>
              </a:ext>
            </a:extLst>
          </p:cNvPr>
          <p:cNvSpPr>
            <a:spLocks noGrp="1"/>
          </p:cNvSpPr>
          <p:nvPr>
            <p:ph idx="1"/>
          </p:nvPr>
        </p:nvSpPr>
        <p:spPr/>
        <p:txBody>
          <a:bodyPr/>
          <a:lstStyle/>
          <a:p>
            <a:pPr marL="0" indent="0">
              <a:buNone/>
            </a:pPr>
            <a:r>
              <a:rPr lang="en-US" b="1" dirty="0"/>
              <a:t>Concluding Paragraph</a:t>
            </a:r>
          </a:p>
          <a:p>
            <a:r>
              <a:rPr lang="en-US" dirty="0"/>
              <a:t>This paragraph will restate your interest and enthusiasm in the position.</a:t>
            </a:r>
          </a:p>
          <a:p>
            <a:r>
              <a:rPr lang="en-US" dirty="0"/>
              <a:t>It should ask for a specific action ("I look forward to speaking with you further as to how my </a:t>
            </a:r>
            <a:r>
              <a:rPr lang="en-US" dirty="0" err="1"/>
              <a:t>xxxx</a:t>
            </a:r>
            <a:r>
              <a:rPr lang="en-US" dirty="0"/>
              <a:t> skills/experience will be beneficial to </a:t>
            </a:r>
            <a:r>
              <a:rPr lang="en-US" dirty="0" err="1"/>
              <a:t>xxxx</a:t>
            </a:r>
            <a:r>
              <a:rPr lang="en-US" dirty="0"/>
              <a:t> organization in the </a:t>
            </a:r>
            <a:r>
              <a:rPr lang="en-US" dirty="0" err="1"/>
              <a:t>xxxx</a:t>
            </a:r>
            <a:r>
              <a:rPr lang="en-US" dirty="0"/>
              <a:t> position") and facilitate a reply (by giving your contact information). Always reference your resume.</a:t>
            </a:r>
          </a:p>
        </p:txBody>
      </p:sp>
    </p:spTree>
    <p:extLst>
      <p:ext uri="{BB962C8B-B14F-4D97-AF65-F5344CB8AC3E}">
        <p14:creationId xmlns:p14="http://schemas.microsoft.com/office/powerpoint/2010/main" val="251670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EC21-1F5E-3647-9F30-17FB351AADFD}"/>
              </a:ext>
            </a:extLst>
          </p:cNvPr>
          <p:cNvSpPr>
            <a:spLocks noGrp="1"/>
          </p:cNvSpPr>
          <p:nvPr>
            <p:ph type="title"/>
          </p:nvPr>
        </p:nvSpPr>
        <p:spPr/>
        <p:txBody>
          <a:bodyPr/>
          <a:lstStyle/>
          <a:p>
            <a:r>
              <a:rPr lang="en-US" b="1" dirty="0"/>
              <a:t>How to Get Started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202722DD-F12E-544A-B059-9130A29E76A3}"/>
              </a:ext>
            </a:extLst>
          </p:cNvPr>
          <p:cNvSpPr>
            <a:spLocks noGrp="1"/>
          </p:cNvSpPr>
          <p:nvPr>
            <p:ph idx="1"/>
          </p:nvPr>
        </p:nvSpPr>
        <p:spPr/>
        <p:txBody>
          <a:bodyPr>
            <a:normAutofit lnSpcReduction="10000"/>
          </a:bodyPr>
          <a:lstStyle/>
          <a:p>
            <a:pPr marL="0" indent="0">
              <a:buNone/>
            </a:pPr>
            <a:r>
              <a:rPr lang="en-US" b="1" dirty="0"/>
              <a:t>Formatting </a:t>
            </a:r>
          </a:p>
          <a:p>
            <a:r>
              <a:rPr lang="en-US" dirty="0"/>
              <a:t>Single-spaced paragraphs</a:t>
            </a:r>
          </a:p>
          <a:p>
            <a:r>
              <a:rPr lang="en-US" dirty="0"/>
              <a:t>If submitting electronically, save as a PDF</a:t>
            </a:r>
          </a:p>
          <a:p>
            <a:r>
              <a:rPr lang="en-US" dirty="0"/>
              <a:t>Use the same header as your resume</a:t>
            </a:r>
          </a:p>
          <a:p>
            <a:r>
              <a:rPr lang="en-US" dirty="0"/>
              <a:t>Left-align format</a:t>
            </a:r>
          </a:p>
          <a:p>
            <a:r>
              <a:rPr lang="en-US" dirty="0"/>
              <a:t>Font ( 10 – 12 </a:t>
            </a:r>
            <a:r>
              <a:rPr lang="en-US" dirty="0" err="1"/>
              <a:t>pt</a:t>
            </a:r>
            <a:r>
              <a:rPr lang="en-US" dirty="0"/>
              <a:t> font) in the same style as your resume </a:t>
            </a:r>
          </a:p>
          <a:p>
            <a:r>
              <a:rPr lang="en-US" dirty="0"/>
              <a:t>No longer than one page</a:t>
            </a:r>
            <a:endParaRPr lang="en-US" b="1" dirty="0"/>
          </a:p>
        </p:txBody>
      </p:sp>
    </p:spTree>
    <p:extLst>
      <p:ext uri="{BB962C8B-B14F-4D97-AF65-F5344CB8AC3E}">
        <p14:creationId xmlns:p14="http://schemas.microsoft.com/office/powerpoint/2010/main" val="194721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295DE-FE49-C442-93B4-FD3AA119F188}"/>
              </a:ext>
            </a:extLst>
          </p:cNvPr>
          <p:cNvPicPr>
            <a:picLocks noChangeAspect="1"/>
          </p:cNvPicPr>
          <p:nvPr/>
        </p:nvPicPr>
        <p:blipFill>
          <a:blip r:embed="rId2"/>
          <a:stretch>
            <a:fillRect/>
          </a:stretch>
        </p:blipFill>
        <p:spPr>
          <a:xfrm>
            <a:off x="2707084" y="0"/>
            <a:ext cx="6058304" cy="6858000"/>
          </a:xfrm>
          <a:prstGeom prst="rect">
            <a:avLst/>
          </a:prstGeom>
        </p:spPr>
      </p:pic>
    </p:spTree>
    <p:extLst>
      <p:ext uri="{BB962C8B-B14F-4D97-AF65-F5344CB8AC3E}">
        <p14:creationId xmlns:p14="http://schemas.microsoft.com/office/powerpoint/2010/main" val="341155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3613B7-4AC3-734F-B941-F46D9A7608BB}"/>
              </a:ext>
            </a:extLst>
          </p:cNvPr>
          <p:cNvPicPr>
            <a:picLocks noChangeAspect="1"/>
          </p:cNvPicPr>
          <p:nvPr/>
        </p:nvPicPr>
        <p:blipFill>
          <a:blip r:embed="rId2"/>
          <a:stretch>
            <a:fillRect/>
          </a:stretch>
        </p:blipFill>
        <p:spPr>
          <a:xfrm>
            <a:off x="0" y="821943"/>
            <a:ext cx="12192000" cy="5124174"/>
          </a:xfrm>
          <a:prstGeom prst="rect">
            <a:avLst/>
          </a:prstGeom>
        </p:spPr>
      </p:pic>
    </p:spTree>
    <p:extLst>
      <p:ext uri="{BB962C8B-B14F-4D97-AF65-F5344CB8AC3E}">
        <p14:creationId xmlns:p14="http://schemas.microsoft.com/office/powerpoint/2010/main" val="94535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D3E6F-489F-6E4C-B238-22798857E8B1}"/>
              </a:ext>
            </a:extLst>
          </p:cNvPr>
          <p:cNvPicPr>
            <a:picLocks noChangeAspect="1"/>
          </p:cNvPicPr>
          <p:nvPr/>
        </p:nvPicPr>
        <p:blipFill>
          <a:blip r:embed="rId2"/>
          <a:stretch>
            <a:fillRect/>
          </a:stretch>
        </p:blipFill>
        <p:spPr>
          <a:xfrm>
            <a:off x="434715" y="0"/>
            <a:ext cx="11254934" cy="6858000"/>
          </a:xfrm>
          <a:prstGeom prst="rect">
            <a:avLst/>
          </a:prstGeom>
        </p:spPr>
      </p:pic>
    </p:spTree>
    <p:extLst>
      <p:ext uri="{BB962C8B-B14F-4D97-AF65-F5344CB8AC3E}">
        <p14:creationId xmlns:p14="http://schemas.microsoft.com/office/powerpoint/2010/main" val="104032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3F8A6-CF39-3F4E-A871-E4641A838137}"/>
              </a:ext>
            </a:extLst>
          </p:cNvPr>
          <p:cNvPicPr>
            <a:picLocks noChangeAspect="1"/>
          </p:cNvPicPr>
          <p:nvPr/>
        </p:nvPicPr>
        <p:blipFill>
          <a:blip r:embed="rId2"/>
          <a:stretch>
            <a:fillRect/>
          </a:stretch>
        </p:blipFill>
        <p:spPr>
          <a:xfrm>
            <a:off x="0" y="1300041"/>
            <a:ext cx="12192000" cy="4257917"/>
          </a:xfrm>
          <a:prstGeom prst="rect">
            <a:avLst/>
          </a:prstGeom>
        </p:spPr>
      </p:pic>
    </p:spTree>
    <p:extLst>
      <p:ext uri="{BB962C8B-B14F-4D97-AF65-F5344CB8AC3E}">
        <p14:creationId xmlns:p14="http://schemas.microsoft.com/office/powerpoint/2010/main" val="15982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FBC42D-07BE-6145-9FC3-C94712B8A0F3}"/>
              </a:ext>
            </a:extLst>
          </p:cNvPr>
          <p:cNvPicPr>
            <a:picLocks noChangeAspect="1"/>
          </p:cNvPicPr>
          <p:nvPr/>
        </p:nvPicPr>
        <p:blipFill>
          <a:blip r:embed="rId2"/>
          <a:stretch>
            <a:fillRect/>
          </a:stretch>
        </p:blipFill>
        <p:spPr>
          <a:xfrm>
            <a:off x="1263546" y="224853"/>
            <a:ext cx="9329300" cy="6365719"/>
          </a:xfrm>
          <a:prstGeom prst="rect">
            <a:avLst/>
          </a:prstGeom>
        </p:spPr>
      </p:pic>
    </p:spTree>
    <p:extLst>
      <p:ext uri="{BB962C8B-B14F-4D97-AF65-F5344CB8AC3E}">
        <p14:creationId xmlns:p14="http://schemas.microsoft.com/office/powerpoint/2010/main" val="116531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62DB-2563-AE44-8684-32DD0D314449}"/>
              </a:ext>
            </a:extLst>
          </p:cNvPr>
          <p:cNvSpPr>
            <a:spLocks noGrp="1"/>
          </p:cNvSpPr>
          <p:nvPr>
            <p:ph type="title"/>
          </p:nvPr>
        </p:nvSpPr>
        <p:spPr/>
        <p:txBody>
          <a:bodyPr/>
          <a:lstStyle/>
          <a:p>
            <a:r>
              <a:rPr lang="en-US" b="1" dirty="0"/>
              <a:t>What is the Purpose of a Cover Letter?</a:t>
            </a:r>
          </a:p>
        </p:txBody>
      </p:sp>
      <p:sp>
        <p:nvSpPr>
          <p:cNvPr id="3" name="Content Placeholder 2">
            <a:extLst>
              <a:ext uri="{FF2B5EF4-FFF2-40B4-BE49-F238E27FC236}">
                <a16:creationId xmlns:a16="http://schemas.microsoft.com/office/drawing/2014/main" id="{03B4C576-A735-E84B-A476-4E9A79A47E04}"/>
              </a:ext>
            </a:extLst>
          </p:cNvPr>
          <p:cNvSpPr>
            <a:spLocks noGrp="1"/>
          </p:cNvSpPr>
          <p:nvPr>
            <p:ph idx="1"/>
          </p:nvPr>
        </p:nvSpPr>
        <p:spPr/>
        <p:txBody>
          <a:bodyPr/>
          <a:lstStyle/>
          <a:p>
            <a:r>
              <a:rPr lang="en-US" dirty="0"/>
              <a:t>The ultimate goal of the cover letter is to distinguish you from other candidates and persuade the reader(s) that they should take the next step with you, and set up an interview. </a:t>
            </a:r>
          </a:p>
          <a:p>
            <a:r>
              <a:rPr lang="en-US" dirty="0"/>
              <a:t>It's also an opportunity to demonstrate how the position and organization align with your experience and professional interests. </a:t>
            </a:r>
          </a:p>
        </p:txBody>
      </p:sp>
    </p:spTree>
    <p:extLst>
      <p:ext uri="{BB962C8B-B14F-4D97-AF65-F5344CB8AC3E}">
        <p14:creationId xmlns:p14="http://schemas.microsoft.com/office/powerpoint/2010/main" val="194373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E9E1-8044-3343-AF3C-BB03BB838D9A}"/>
              </a:ext>
            </a:extLst>
          </p:cNvPr>
          <p:cNvSpPr>
            <a:spLocks noGrp="1"/>
          </p:cNvSpPr>
          <p:nvPr>
            <p:ph type="title"/>
          </p:nvPr>
        </p:nvSpPr>
        <p:spPr/>
        <p:txBody>
          <a:bodyPr>
            <a:normAutofit fontScale="90000"/>
          </a:bodyPr>
          <a:lstStyle/>
          <a:p>
            <a:r>
              <a:rPr lang="en-US" b="1" dirty="0"/>
              <a:t>What is the Purpose of a Cover Letter? </a:t>
            </a:r>
            <a:r>
              <a:rPr lang="en-US" b="1" dirty="0" err="1"/>
              <a:t>cont</a:t>
            </a:r>
            <a:r>
              <a:rPr lang="en-US" b="1" dirty="0"/>
              <a:t>… </a:t>
            </a:r>
          </a:p>
        </p:txBody>
      </p:sp>
      <p:sp>
        <p:nvSpPr>
          <p:cNvPr id="3" name="Content Placeholder 2">
            <a:extLst>
              <a:ext uri="{FF2B5EF4-FFF2-40B4-BE49-F238E27FC236}">
                <a16:creationId xmlns:a16="http://schemas.microsoft.com/office/drawing/2014/main" id="{522CCCA7-ADD8-F44A-8E70-7496329FBAD4}"/>
              </a:ext>
            </a:extLst>
          </p:cNvPr>
          <p:cNvSpPr>
            <a:spLocks noGrp="1"/>
          </p:cNvSpPr>
          <p:nvPr>
            <p:ph idx="1"/>
          </p:nvPr>
        </p:nvSpPr>
        <p:spPr/>
        <p:txBody>
          <a:bodyPr/>
          <a:lstStyle/>
          <a:p>
            <a:r>
              <a:rPr lang="en-US" b="1" dirty="0">
                <a:solidFill>
                  <a:srgbClr val="FF0000"/>
                </a:solidFill>
              </a:rPr>
              <a:t>1. What are the applicant's most relevant experiences, competencies, skills, and accomplishments as they relate to the position? </a:t>
            </a:r>
          </a:p>
          <a:p>
            <a:r>
              <a:rPr lang="en-US" b="1" dirty="0">
                <a:solidFill>
                  <a:srgbClr val="0070C0"/>
                </a:solidFill>
              </a:rPr>
              <a:t>2. Does the applicant understand the industry and the organization's needs—and can she/he add value as a strong contributor? </a:t>
            </a:r>
          </a:p>
          <a:p>
            <a:r>
              <a:rPr lang="en-US" b="1" dirty="0">
                <a:solidFill>
                  <a:srgbClr val="00B050"/>
                </a:solidFill>
              </a:rPr>
              <a:t>3. Why is the applicant interested in the position, and is this person someone who would fit within our organization's culture and work environment? </a:t>
            </a:r>
          </a:p>
        </p:txBody>
      </p:sp>
    </p:spTree>
    <p:extLst>
      <p:ext uri="{BB962C8B-B14F-4D97-AF65-F5344CB8AC3E}">
        <p14:creationId xmlns:p14="http://schemas.microsoft.com/office/powerpoint/2010/main" val="346739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8E6B92-653C-C546-8BE5-D1E504ABDF23}"/>
              </a:ext>
            </a:extLst>
          </p:cNvPr>
          <p:cNvPicPr>
            <a:picLocks noChangeAspect="1"/>
          </p:cNvPicPr>
          <p:nvPr/>
        </p:nvPicPr>
        <p:blipFill>
          <a:blip r:embed="rId2"/>
          <a:stretch>
            <a:fillRect/>
          </a:stretch>
        </p:blipFill>
        <p:spPr>
          <a:xfrm>
            <a:off x="1525248" y="422848"/>
            <a:ext cx="8922896" cy="5917992"/>
          </a:xfrm>
          <a:prstGeom prst="rect">
            <a:avLst/>
          </a:prstGeom>
        </p:spPr>
      </p:pic>
    </p:spTree>
    <p:extLst>
      <p:ext uri="{BB962C8B-B14F-4D97-AF65-F5344CB8AC3E}">
        <p14:creationId xmlns:p14="http://schemas.microsoft.com/office/powerpoint/2010/main" val="205942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3493-1EF0-184B-A1B3-7EA46635EFA8}"/>
              </a:ext>
            </a:extLst>
          </p:cNvPr>
          <p:cNvSpPr>
            <a:spLocks noGrp="1"/>
          </p:cNvSpPr>
          <p:nvPr>
            <p:ph type="title"/>
          </p:nvPr>
        </p:nvSpPr>
        <p:spPr/>
        <p:txBody>
          <a:bodyPr/>
          <a:lstStyle/>
          <a:p>
            <a:r>
              <a:rPr lang="en-US" b="1" dirty="0"/>
              <a:t>How to Get Started</a:t>
            </a:r>
          </a:p>
        </p:txBody>
      </p:sp>
      <p:sp>
        <p:nvSpPr>
          <p:cNvPr id="3" name="Content Placeholder 2">
            <a:extLst>
              <a:ext uri="{FF2B5EF4-FFF2-40B4-BE49-F238E27FC236}">
                <a16:creationId xmlns:a16="http://schemas.microsoft.com/office/drawing/2014/main" id="{F4BCB62F-A594-1744-A94F-A1EF1A2D1BAE}"/>
              </a:ext>
            </a:extLst>
          </p:cNvPr>
          <p:cNvSpPr>
            <a:spLocks noGrp="1"/>
          </p:cNvSpPr>
          <p:nvPr>
            <p:ph idx="1"/>
          </p:nvPr>
        </p:nvSpPr>
        <p:spPr/>
        <p:txBody>
          <a:bodyPr>
            <a:normAutofit fontScale="92500" lnSpcReduction="10000"/>
          </a:bodyPr>
          <a:lstStyle/>
          <a:p>
            <a:pPr marL="0" indent="0">
              <a:buNone/>
            </a:pPr>
            <a:r>
              <a:rPr lang="en-US" b="1" dirty="0"/>
              <a:t>Step 1: Research the Position, Company/Organization and Industry</a:t>
            </a:r>
          </a:p>
          <a:p>
            <a:r>
              <a:rPr lang="en-US" dirty="0"/>
              <a:t>Review and highlight key qualifications and responsibilities of the position.</a:t>
            </a:r>
          </a:p>
          <a:p>
            <a:r>
              <a:rPr lang="en-US" dirty="0"/>
              <a:t> Research the company/organization to fully understand their defining characteristics</a:t>
            </a:r>
          </a:p>
          <a:p>
            <a:r>
              <a:rPr lang="en-US" dirty="0"/>
              <a:t>Determine the industry's key purpose and understand the company/organization's positioning within it. </a:t>
            </a:r>
          </a:p>
          <a:p>
            <a:r>
              <a:rPr lang="en-US" dirty="0"/>
              <a:t>Identify keywords and trends for the company/organization as well as the position/sector in which you are applying. </a:t>
            </a:r>
            <a:endParaRPr lang="en-US" b="1" dirty="0"/>
          </a:p>
        </p:txBody>
      </p:sp>
    </p:spTree>
    <p:extLst>
      <p:ext uri="{BB962C8B-B14F-4D97-AF65-F5344CB8AC3E}">
        <p14:creationId xmlns:p14="http://schemas.microsoft.com/office/powerpoint/2010/main" val="353406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1000-58CE-E245-8F6C-76679A9A7B10}"/>
              </a:ext>
            </a:extLst>
          </p:cNvPr>
          <p:cNvSpPr>
            <a:spLocks noGrp="1"/>
          </p:cNvSpPr>
          <p:nvPr>
            <p:ph type="title"/>
          </p:nvPr>
        </p:nvSpPr>
        <p:spPr/>
        <p:txBody>
          <a:bodyPr/>
          <a:lstStyle/>
          <a:p>
            <a:r>
              <a:rPr lang="en-US" b="1" dirty="0"/>
              <a:t>How to Get Started </a:t>
            </a:r>
            <a:r>
              <a:rPr lang="en-US" b="1" dirty="0" err="1"/>
              <a:t>cont</a:t>
            </a:r>
            <a:r>
              <a:rPr lang="en-US" b="1" dirty="0"/>
              <a:t>…</a:t>
            </a:r>
          </a:p>
        </p:txBody>
      </p:sp>
      <p:sp>
        <p:nvSpPr>
          <p:cNvPr id="3" name="Content Placeholder 2">
            <a:extLst>
              <a:ext uri="{FF2B5EF4-FFF2-40B4-BE49-F238E27FC236}">
                <a16:creationId xmlns:a16="http://schemas.microsoft.com/office/drawing/2014/main" id="{52CAFB5E-574B-464F-9C83-68715431E38A}"/>
              </a:ext>
            </a:extLst>
          </p:cNvPr>
          <p:cNvSpPr>
            <a:spLocks noGrp="1"/>
          </p:cNvSpPr>
          <p:nvPr>
            <p:ph idx="1"/>
          </p:nvPr>
        </p:nvSpPr>
        <p:spPr>
          <a:xfrm>
            <a:off x="1295401" y="2556931"/>
            <a:ext cx="9962212" cy="3574045"/>
          </a:xfrm>
        </p:spPr>
        <p:txBody>
          <a:bodyPr>
            <a:normAutofit fontScale="85000" lnSpcReduction="10000"/>
          </a:bodyPr>
          <a:lstStyle/>
          <a:p>
            <a:pPr marL="0" indent="0">
              <a:buNone/>
            </a:pPr>
            <a:r>
              <a:rPr lang="en-US" b="1" dirty="0"/>
              <a:t>Step 2: Plan the letter</a:t>
            </a:r>
          </a:p>
          <a:p>
            <a:r>
              <a:rPr lang="en-US" dirty="0"/>
              <a:t>Outline your previous professional experiences that most directly relate to the position description and company culture. </a:t>
            </a:r>
          </a:p>
          <a:p>
            <a:r>
              <a:rPr lang="en-US" dirty="0"/>
              <a:t> Review your resume for strong transferable experiences that will help you be successful in the position. </a:t>
            </a:r>
          </a:p>
          <a:p>
            <a:r>
              <a:rPr lang="en-US" dirty="0"/>
              <a:t>Selectively discuss only 2 to 3 key experiences that best represent skills, knowledge, and outcomes that are relevant to the position. </a:t>
            </a:r>
          </a:p>
          <a:p>
            <a:r>
              <a:rPr lang="en-US" dirty="0"/>
              <a:t>Focus on the employer's interests and needs, NOT your agenda  </a:t>
            </a:r>
            <a:r>
              <a:rPr lang="en-US" dirty="0">
                <a:sym typeface="Wingdings" pitchFamily="2" charset="2"/>
              </a:rPr>
              <a:t> </a:t>
            </a:r>
            <a:r>
              <a:rPr lang="en-US" dirty="0"/>
              <a:t>Avoid overusing "I" statements such as "I am responding…", "I am interested…", "I have developed…", </a:t>
            </a:r>
            <a:r>
              <a:rPr lang="en-US" dirty="0" err="1"/>
              <a:t>etc</a:t>
            </a:r>
            <a:endParaRPr lang="en-US" dirty="0"/>
          </a:p>
          <a:p>
            <a:r>
              <a:rPr lang="en-US" dirty="0"/>
              <a:t>Personalize and customize each letter to every individual position. </a:t>
            </a:r>
            <a:endParaRPr lang="en-US" b="1" dirty="0"/>
          </a:p>
        </p:txBody>
      </p:sp>
    </p:spTree>
    <p:extLst>
      <p:ext uri="{BB962C8B-B14F-4D97-AF65-F5344CB8AC3E}">
        <p14:creationId xmlns:p14="http://schemas.microsoft.com/office/powerpoint/2010/main" val="97830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484039-AB7A-6945-8054-81C220A9B5C9}"/>
              </a:ext>
            </a:extLst>
          </p:cNvPr>
          <p:cNvPicPr>
            <a:picLocks noChangeAspect="1"/>
          </p:cNvPicPr>
          <p:nvPr/>
        </p:nvPicPr>
        <p:blipFill>
          <a:blip r:embed="rId2"/>
          <a:stretch>
            <a:fillRect/>
          </a:stretch>
        </p:blipFill>
        <p:spPr>
          <a:xfrm>
            <a:off x="2956265" y="0"/>
            <a:ext cx="6397598" cy="6340839"/>
          </a:xfrm>
          <a:prstGeom prst="rect">
            <a:avLst/>
          </a:prstGeom>
        </p:spPr>
      </p:pic>
    </p:spTree>
    <p:extLst>
      <p:ext uri="{BB962C8B-B14F-4D97-AF65-F5344CB8AC3E}">
        <p14:creationId xmlns:p14="http://schemas.microsoft.com/office/powerpoint/2010/main" val="257018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D84C-DFCF-5C49-9CEC-0F451FFD789D}"/>
              </a:ext>
            </a:extLst>
          </p:cNvPr>
          <p:cNvSpPr>
            <a:spLocks noGrp="1"/>
          </p:cNvSpPr>
          <p:nvPr>
            <p:ph type="title"/>
          </p:nvPr>
        </p:nvSpPr>
        <p:spPr/>
        <p:txBody>
          <a:bodyPr/>
          <a:lstStyle/>
          <a:p>
            <a:r>
              <a:rPr lang="en-US" b="1" dirty="0"/>
              <a:t>How to Get Started </a:t>
            </a:r>
            <a:r>
              <a:rPr lang="en-US" b="1" dirty="0" err="1"/>
              <a:t>cont</a:t>
            </a:r>
            <a:r>
              <a:rPr lang="en-US" b="1" dirty="0"/>
              <a:t>… </a:t>
            </a:r>
          </a:p>
        </p:txBody>
      </p:sp>
      <p:sp>
        <p:nvSpPr>
          <p:cNvPr id="3" name="Content Placeholder 2">
            <a:extLst>
              <a:ext uri="{FF2B5EF4-FFF2-40B4-BE49-F238E27FC236}">
                <a16:creationId xmlns:a16="http://schemas.microsoft.com/office/drawing/2014/main" id="{BAD7B9EF-52FB-E84C-9F43-978A14F8342C}"/>
              </a:ext>
            </a:extLst>
          </p:cNvPr>
          <p:cNvSpPr>
            <a:spLocks noGrp="1"/>
          </p:cNvSpPr>
          <p:nvPr>
            <p:ph idx="1"/>
          </p:nvPr>
        </p:nvSpPr>
        <p:spPr/>
        <p:txBody>
          <a:bodyPr>
            <a:normAutofit fontScale="92500"/>
          </a:bodyPr>
          <a:lstStyle/>
          <a:p>
            <a:pPr marL="0" indent="0">
              <a:buNone/>
            </a:pPr>
            <a:r>
              <a:rPr lang="en-US" b="1" dirty="0"/>
              <a:t>Step 3: Basic Cover Letter Structure and Etiquette</a:t>
            </a:r>
          </a:p>
          <a:p>
            <a:r>
              <a:rPr lang="en-US" b="1" dirty="0"/>
              <a:t>Contact Information: </a:t>
            </a:r>
            <a:r>
              <a:rPr lang="en-US" dirty="0"/>
              <a:t>formal business letters include the name, address, and contact information for </a:t>
            </a:r>
            <a:r>
              <a:rPr lang="en-US" u="sng" dirty="0"/>
              <a:t>both the writer and the addressee</a:t>
            </a:r>
            <a:r>
              <a:rPr lang="en-US" dirty="0"/>
              <a:t>. </a:t>
            </a:r>
          </a:p>
          <a:p>
            <a:r>
              <a:rPr lang="en-US" b="1" dirty="0"/>
              <a:t>Your Contact Information: </a:t>
            </a:r>
            <a:r>
              <a:rPr lang="en-US" dirty="0"/>
              <a:t>Use the same header from your resume.</a:t>
            </a:r>
          </a:p>
          <a:p>
            <a:r>
              <a:rPr lang="en-US" b="1" dirty="0"/>
              <a:t>Company Contact Information: </a:t>
            </a:r>
            <a:r>
              <a:rPr lang="en-US" dirty="0"/>
              <a:t>In block format, include the name &amp; title of contact person, (company name, and street address complete with city &amp; state. </a:t>
            </a:r>
          </a:p>
          <a:p>
            <a:r>
              <a:rPr lang="en-US" b="1" dirty="0"/>
              <a:t>Date: </a:t>
            </a:r>
            <a:r>
              <a:rPr lang="en-US" dirty="0"/>
              <a:t>include the date that you are submitting the documents.</a:t>
            </a:r>
            <a:endParaRPr lang="en-US" b="1" dirty="0"/>
          </a:p>
        </p:txBody>
      </p:sp>
    </p:spTree>
    <p:extLst>
      <p:ext uri="{BB962C8B-B14F-4D97-AF65-F5344CB8AC3E}">
        <p14:creationId xmlns:p14="http://schemas.microsoft.com/office/powerpoint/2010/main" val="2748975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97</TotalTime>
  <Words>869</Words>
  <Application>Microsoft Macintosh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Garamond</vt:lpstr>
      <vt:lpstr>Wingdings</vt:lpstr>
      <vt:lpstr>Organic</vt:lpstr>
      <vt:lpstr>Writing a Cover Letter</vt:lpstr>
      <vt:lpstr>PowerPoint Presentation</vt:lpstr>
      <vt:lpstr>What is the Purpose of a Cover Letter?</vt:lpstr>
      <vt:lpstr>What is the Purpose of a Cover Letter? cont… </vt:lpstr>
      <vt:lpstr>PowerPoint Presentation</vt:lpstr>
      <vt:lpstr>How to Get Started</vt:lpstr>
      <vt:lpstr>How to Get Started cont…</vt:lpstr>
      <vt:lpstr>PowerPoint Presentation</vt:lpstr>
      <vt:lpstr>How to Get Started cont… </vt:lpstr>
      <vt:lpstr>How to Get Started cont…</vt:lpstr>
      <vt:lpstr>How to Get Started cont…</vt:lpstr>
      <vt:lpstr>How to Get Started cont…</vt:lpstr>
      <vt:lpstr>How to Get Started cont…</vt:lpstr>
      <vt:lpstr>How to Get Started cont…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Cover Letter</dc:title>
  <dc:creator>Oumama Kabli</dc:creator>
  <cp:lastModifiedBy>Oumama Kabli</cp:lastModifiedBy>
  <cp:revision>14</cp:revision>
  <dcterms:created xsi:type="dcterms:W3CDTF">2019-02-25T10:12:06Z</dcterms:created>
  <dcterms:modified xsi:type="dcterms:W3CDTF">2019-02-25T11:50:02Z</dcterms:modified>
</cp:coreProperties>
</file>