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4" r:id="rId5"/>
    <p:sldId id="265" r:id="rId6"/>
    <p:sldId id="266" r:id="rId7"/>
    <p:sldId id="267" r:id="rId8"/>
    <p:sldId id="268" r:id="rId9"/>
    <p:sldId id="269" r:id="rId10"/>
    <p:sldId id="270" r:id="rId11"/>
    <p:sldId id="271" r:id="rId12"/>
    <p:sldId id="274" r:id="rId13"/>
    <p:sldId id="273" r:id="rId14"/>
    <p:sldId id="276" r:id="rId15"/>
    <p:sldId id="277" r:id="rId16"/>
    <p:sldId id="284" r:id="rId17"/>
    <p:sldId id="275" r:id="rId18"/>
    <p:sldId id="278" r:id="rId19"/>
    <p:sldId id="279" r:id="rId20"/>
    <p:sldId id="280" r:id="rId21"/>
    <p:sldId id="281" r:id="rId22"/>
    <p:sldId id="282" r:id="rId23"/>
    <p:sldId id="285" r:id="rId24"/>
    <p:sldId id="286" r:id="rId25"/>
    <p:sldId id="287" r:id="rId26"/>
    <p:sldId id="288" r:id="rId27"/>
    <p:sldId id="289" r:id="rId28"/>
    <p:sldId id="290" r:id="rId29"/>
    <p:sldId id="291" r:id="rId30"/>
    <p:sldId id="292" r:id="rId31"/>
    <p:sldId id="26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0"/>
    <p:restoredTop sz="94698"/>
  </p:normalViewPr>
  <p:slideViewPr>
    <p:cSldViewPr snapToGrid="0" snapToObjects="1">
      <p:cViewPr>
        <p:scale>
          <a:sx n="96" d="100"/>
          <a:sy n="96" d="100"/>
        </p:scale>
        <p:origin x="-62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2/18/19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2/18/19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2/18/19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2/18/19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2/18/19</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2/18/19</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YounesElHaj151@gmail.co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theundercoverrecruiter.com/action-verbs-resume/" TargetMode="External"/><Relationship Id="rId2" Type="http://schemas.openxmlformats.org/officeDocument/2006/relationships/hyperlink" Target="https://www.thebalancecareers.com/cv-vs-resume-2058495" TargetMode="External"/><Relationship Id="rId1" Type="http://schemas.openxmlformats.org/officeDocument/2006/relationships/slideLayout" Target="../slideLayouts/slideLayout2.xml"/><Relationship Id="rId5" Type="http://schemas.openxmlformats.org/officeDocument/2006/relationships/hyperlink" Target="https://www.thebalancecareers.com/college-student-resume-example-2063202" TargetMode="External"/><Relationship Id="rId4" Type="http://schemas.openxmlformats.org/officeDocument/2006/relationships/hyperlink" Target="https://www.wo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04F6-19C1-314A-9062-A86D49F3FE2D}"/>
              </a:ext>
            </a:extLst>
          </p:cNvPr>
          <p:cNvSpPr>
            <a:spLocks noGrp="1"/>
          </p:cNvSpPr>
          <p:nvPr>
            <p:ph type="ctrTitle"/>
          </p:nvPr>
        </p:nvSpPr>
        <p:spPr/>
        <p:txBody>
          <a:bodyPr/>
          <a:lstStyle/>
          <a:p>
            <a:r>
              <a:rPr lang="en-US" b="1" dirty="0"/>
              <a:t>Writing a Resume / Proper Email Practices</a:t>
            </a:r>
          </a:p>
        </p:txBody>
      </p:sp>
      <p:sp>
        <p:nvSpPr>
          <p:cNvPr id="3" name="Subtitle 2">
            <a:extLst>
              <a:ext uri="{FF2B5EF4-FFF2-40B4-BE49-F238E27FC236}">
                <a16:creationId xmlns:a16="http://schemas.microsoft.com/office/drawing/2014/main" id="{43DE23F3-C803-634C-B9C2-9909DD7AC6BF}"/>
              </a:ext>
            </a:extLst>
          </p:cNvPr>
          <p:cNvSpPr>
            <a:spLocks noGrp="1"/>
          </p:cNvSpPr>
          <p:nvPr>
            <p:ph type="subTitle" idx="1"/>
          </p:nvPr>
        </p:nvSpPr>
        <p:spPr/>
        <p:txBody>
          <a:bodyPr/>
          <a:lstStyle/>
          <a:p>
            <a:r>
              <a:rPr lang="en-US" dirty="0"/>
              <a:t>Professor </a:t>
            </a:r>
            <a:r>
              <a:rPr lang="en-US" dirty="0" err="1"/>
              <a:t>Oumama</a:t>
            </a:r>
            <a:r>
              <a:rPr lang="en-US" dirty="0"/>
              <a:t> </a:t>
            </a:r>
            <a:r>
              <a:rPr lang="en-US" dirty="0" err="1"/>
              <a:t>Kabli</a:t>
            </a:r>
            <a:r>
              <a:rPr lang="en-US" dirty="0"/>
              <a:t> </a:t>
            </a:r>
          </a:p>
          <a:p>
            <a:r>
              <a:rPr lang="en-US" dirty="0"/>
              <a:t>February 19, 2019</a:t>
            </a:r>
          </a:p>
        </p:txBody>
      </p:sp>
    </p:spTree>
    <p:extLst>
      <p:ext uri="{BB962C8B-B14F-4D97-AF65-F5344CB8AC3E}">
        <p14:creationId xmlns:p14="http://schemas.microsoft.com/office/powerpoint/2010/main" val="203055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3C39A7-1A8E-724D-BBE9-4A8DFDC4A72C}"/>
              </a:ext>
            </a:extLst>
          </p:cNvPr>
          <p:cNvPicPr>
            <a:picLocks noChangeAspect="1"/>
          </p:cNvPicPr>
          <p:nvPr/>
        </p:nvPicPr>
        <p:blipFill>
          <a:blip r:embed="rId2"/>
          <a:stretch>
            <a:fillRect/>
          </a:stretch>
        </p:blipFill>
        <p:spPr>
          <a:xfrm>
            <a:off x="2673059" y="45236"/>
            <a:ext cx="6800726" cy="6812763"/>
          </a:xfrm>
          <a:prstGeom prst="rect">
            <a:avLst/>
          </a:prstGeom>
        </p:spPr>
      </p:pic>
      <p:sp>
        <p:nvSpPr>
          <p:cNvPr id="4" name="Rectangle 3">
            <a:extLst>
              <a:ext uri="{FF2B5EF4-FFF2-40B4-BE49-F238E27FC236}">
                <a16:creationId xmlns:a16="http://schemas.microsoft.com/office/drawing/2014/main" id="{96B39375-1DBB-9A4E-938D-0138153CA9AC}"/>
              </a:ext>
            </a:extLst>
          </p:cNvPr>
          <p:cNvSpPr/>
          <p:nvPr/>
        </p:nvSpPr>
        <p:spPr>
          <a:xfrm>
            <a:off x="2908091" y="5636302"/>
            <a:ext cx="5786204" cy="824459"/>
          </a:xfrm>
          <a:prstGeom prst="rect">
            <a:avLst/>
          </a:prstGeom>
          <a:ln w="9525" cap="flat" cmpd="sng" algn="ctr">
            <a:solidFill>
              <a:schemeClr val="accent4"/>
            </a:solidFill>
            <a:prstDash val="solid"/>
            <a:round/>
            <a:headEnd type="none" w="med" len="med"/>
            <a:tailEnd type="none" w="med" len="med"/>
          </a:ln>
        </p:spPr>
        <p:style>
          <a:lnRef idx="0">
            <a:scrgbClr r="0" g="0" b="0"/>
          </a:lnRef>
          <a:fillRef idx="1001">
            <a:schemeClr val="lt1"/>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261488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DFEC-2BC7-7C4F-A765-24400AF5993D}"/>
              </a:ext>
            </a:extLst>
          </p:cNvPr>
          <p:cNvSpPr>
            <a:spLocks noGrp="1"/>
          </p:cNvSpPr>
          <p:nvPr>
            <p:ph type="title"/>
          </p:nvPr>
        </p:nvSpPr>
        <p:spPr/>
        <p:txBody>
          <a:bodyPr/>
          <a:lstStyle/>
          <a:p>
            <a:r>
              <a:rPr lang="en-US" b="1" dirty="0"/>
              <a:t>Types of Resumes</a:t>
            </a:r>
          </a:p>
        </p:txBody>
      </p:sp>
      <p:sp>
        <p:nvSpPr>
          <p:cNvPr id="3" name="Content Placeholder 2">
            <a:extLst>
              <a:ext uri="{FF2B5EF4-FFF2-40B4-BE49-F238E27FC236}">
                <a16:creationId xmlns:a16="http://schemas.microsoft.com/office/drawing/2014/main" id="{FAECA869-28C5-1847-95F4-5ADAB60477C0}"/>
              </a:ext>
            </a:extLst>
          </p:cNvPr>
          <p:cNvSpPr>
            <a:spLocks noGrp="1"/>
          </p:cNvSpPr>
          <p:nvPr>
            <p:ph idx="1"/>
          </p:nvPr>
        </p:nvSpPr>
        <p:spPr>
          <a:xfrm>
            <a:off x="5118447" y="299803"/>
            <a:ext cx="6558891" cy="5752005"/>
          </a:xfrm>
        </p:spPr>
        <p:txBody>
          <a:bodyPr>
            <a:normAutofit fontScale="92500" lnSpcReduction="10000"/>
          </a:bodyPr>
          <a:lstStyle/>
          <a:p>
            <a:pPr marL="0" indent="0">
              <a:buNone/>
            </a:pPr>
            <a:r>
              <a:rPr lang="en-US" b="1" u="sng" dirty="0"/>
              <a:t>Chronological (most common): </a:t>
            </a:r>
          </a:p>
          <a:p>
            <a:r>
              <a:rPr lang="en-US" dirty="0"/>
              <a:t>Most familiar and commonly used template for employers. </a:t>
            </a:r>
          </a:p>
          <a:p>
            <a:r>
              <a:rPr lang="en-US" dirty="0"/>
              <a:t>Presents information in reverse chronological order (most recent experiences first).  </a:t>
            </a:r>
          </a:p>
          <a:p>
            <a:r>
              <a:rPr lang="en-US" dirty="0"/>
              <a:t>Focuses on experiences sections through descriptive bullet points outlining your accomplishments and contributions</a:t>
            </a:r>
          </a:p>
          <a:p>
            <a:pPr marL="0" indent="0">
              <a:buNone/>
            </a:pPr>
            <a:r>
              <a:rPr lang="en-US" b="1" u="sng" dirty="0"/>
              <a:t>Targeted:</a:t>
            </a:r>
            <a:r>
              <a:rPr lang="en-US" dirty="0"/>
              <a:t> </a:t>
            </a:r>
          </a:p>
          <a:p>
            <a:r>
              <a:rPr lang="en-US" dirty="0"/>
              <a:t>Target your experiences and skills sets to the purpose of your resume – a job/internship application; networking/Informational interviews; job shadows, etc. </a:t>
            </a:r>
          </a:p>
          <a:p>
            <a:r>
              <a:rPr lang="en-US" dirty="0"/>
              <a:t>Review the organization's website and position description to gauge key skills and keywords they use to integrate in your resume. </a:t>
            </a:r>
          </a:p>
          <a:p>
            <a:r>
              <a:rPr lang="en-US" dirty="0"/>
              <a:t>Follow the chronological resume format. </a:t>
            </a:r>
            <a:endParaRPr lang="en-US" b="1" u="sng" dirty="0"/>
          </a:p>
        </p:txBody>
      </p:sp>
    </p:spTree>
    <p:extLst>
      <p:ext uri="{BB962C8B-B14F-4D97-AF65-F5344CB8AC3E}">
        <p14:creationId xmlns:p14="http://schemas.microsoft.com/office/powerpoint/2010/main" val="157458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E87F70-C4D8-EE4C-B2D4-23D41ED772F5}"/>
              </a:ext>
            </a:extLst>
          </p:cNvPr>
          <p:cNvSpPr txBox="1"/>
          <p:nvPr/>
        </p:nvSpPr>
        <p:spPr>
          <a:xfrm>
            <a:off x="862106" y="2578479"/>
            <a:ext cx="10744540" cy="1538883"/>
          </a:xfrm>
          <a:prstGeom prst="rect">
            <a:avLst/>
          </a:prstGeom>
          <a:noFill/>
        </p:spPr>
        <p:txBody>
          <a:bodyPr wrap="square" rtlCol="0">
            <a:spAutoFit/>
          </a:bodyPr>
          <a:lstStyle/>
          <a:p>
            <a:r>
              <a:rPr lang="en-US" sz="9400" dirty="0"/>
              <a:t>✅ </a:t>
            </a:r>
            <a:r>
              <a:rPr lang="en-US" sz="9400" b="1" dirty="0"/>
              <a:t>Action Verbs </a:t>
            </a:r>
            <a:r>
              <a:rPr lang="en-US" sz="9400" dirty="0"/>
              <a:t>✅</a:t>
            </a:r>
          </a:p>
        </p:txBody>
      </p:sp>
    </p:spTree>
    <p:extLst>
      <p:ext uri="{BB962C8B-B14F-4D97-AF65-F5344CB8AC3E}">
        <p14:creationId xmlns:p14="http://schemas.microsoft.com/office/powerpoint/2010/main" val="155057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54E-C9F5-0547-90C0-CF2F66E6502F}"/>
              </a:ext>
            </a:extLst>
          </p:cNvPr>
          <p:cNvSpPr>
            <a:spLocks noGrp="1"/>
          </p:cNvSpPr>
          <p:nvPr>
            <p:ph type="title"/>
          </p:nvPr>
        </p:nvSpPr>
        <p:spPr/>
        <p:txBody>
          <a:bodyPr/>
          <a:lstStyle/>
          <a:p>
            <a:r>
              <a:rPr lang="en-US" b="1" dirty="0"/>
              <a:t>Why are they important?</a:t>
            </a:r>
          </a:p>
        </p:txBody>
      </p:sp>
      <p:sp>
        <p:nvSpPr>
          <p:cNvPr id="7" name="Content Placeholder 6">
            <a:extLst>
              <a:ext uri="{FF2B5EF4-FFF2-40B4-BE49-F238E27FC236}">
                <a16:creationId xmlns:a16="http://schemas.microsoft.com/office/drawing/2014/main" id="{93A6A952-4130-A040-93A8-3C0186DC4068}"/>
              </a:ext>
            </a:extLst>
          </p:cNvPr>
          <p:cNvSpPr>
            <a:spLocks noGrp="1"/>
          </p:cNvSpPr>
          <p:nvPr>
            <p:ph idx="1"/>
          </p:nvPr>
        </p:nvSpPr>
        <p:spPr/>
        <p:txBody>
          <a:bodyPr/>
          <a:lstStyle/>
          <a:p>
            <a:r>
              <a:rPr lang="en-US" dirty="0"/>
              <a:t>Action verbs start each sentence off with a </a:t>
            </a:r>
            <a:r>
              <a:rPr lang="en-US" b="1" dirty="0"/>
              <a:t>bang!</a:t>
            </a:r>
          </a:p>
          <a:p>
            <a:r>
              <a:rPr lang="en-US" dirty="0"/>
              <a:t>The alternative is writing your achievements out in complete sentences, with ‘I worked on’ and ‘I did’. This is extremely repetitive and boring for the hiring manager to read. </a:t>
            </a:r>
          </a:p>
          <a:p>
            <a:r>
              <a:rPr lang="en-US" dirty="0"/>
              <a:t>Writing long sentences full of dull descriptions of the work you’ve done does nothing to capture attention or interest.</a:t>
            </a:r>
          </a:p>
          <a:p>
            <a:r>
              <a:rPr lang="en-US" dirty="0"/>
              <a:t> Strong action words, however, are a far more persuasive language tool that allows you to be concise and impactful.</a:t>
            </a:r>
          </a:p>
        </p:txBody>
      </p:sp>
    </p:spTree>
    <p:extLst>
      <p:ext uri="{BB962C8B-B14F-4D97-AF65-F5344CB8AC3E}">
        <p14:creationId xmlns:p14="http://schemas.microsoft.com/office/powerpoint/2010/main" val="157693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992C1-6A36-2841-BFAE-7C7E71DBD174}"/>
              </a:ext>
            </a:extLst>
          </p:cNvPr>
          <p:cNvPicPr>
            <a:picLocks noChangeAspect="1"/>
          </p:cNvPicPr>
          <p:nvPr/>
        </p:nvPicPr>
        <p:blipFill>
          <a:blip r:embed="rId2"/>
          <a:stretch>
            <a:fillRect/>
          </a:stretch>
        </p:blipFill>
        <p:spPr>
          <a:xfrm>
            <a:off x="2304931" y="0"/>
            <a:ext cx="7582137" cy="6858000"/>
          </a:xfrm>
          <a:prstGeom prst="rect">
            <a:avLst/>
          </a:prstGeom>
        </p:spPr>
      </p:pic>
    </p:spTree>
    <p:extLst>
      <p:ext uri="{BB962C8B-B14F-4D97-AF65-F5344CB8AC3E}">
        <p14:creationId xmlns:p14="http://schemas.microsoft.com/office/powerpoint/2010/main" val="348353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F52873-9A98-B948-9B65-998118004C24}"/>
              </a:ext>
            </a:extLst>
          </p:cNvPr>
          <p:cNvPicPr>
            <a:picLocks noChangeAspect="1"/>
          </p:cNvPicPr>
          <p:nvPr/>
        </p:nvPicPr>
        <p:blipFill>
          <a:blip r:embed="rId2"/>
          <a:stretch>
            <a:fillRect/>
          </a:stretch>
        </p:blipFill>
        <p:spPr>
          <a:xfrm>
            <a:off x="1466273" y="123381"/>
            <a:ext cx="9007764" cy="6620319"/>
          </a:xfrm>
          <a:prstGeom prst="rect">
            <a:avLst/>
          </a:prstGeom>
        </p:spPr>
      </p:pic>
    </p:spTree>
    <p:extLst>
      <p:ext uri="{BB962C8B-B14F-4D97-AF65-F5344CB8AC3E}">
        <p14:creationId xmlns:p14="http://schemas.microsoft.com/office/powerpoint/2010/main" val="2917277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BF7FF1-CC11-8F45-9BAD-2190CD6BDDC1}"/>
              </a:ext>
            </a:extLst>
          </p:cNvPr>
          <p:cNvSpPr txBox="1"/>
          <p:nvPr/>
        </p:nvSpPr>
        <p:spPr>
          <a:xfrm>
            <a:off x="3062843" y="263471"/>
            <a:ext cx="5690982" cy="1015663"/>
          </a:xfrm>
          <a:prstGeom prst="rect">
            <a:avLst/>
          </a:prstGeom>
          <a:noFill/>
        </p:spPr>
        <p:txBody>
          <a:bodyPr wrap="none" rtlCol="0">
            <a:spAutoFit/>
          </a:bodyPr>
          <a:lstStyle/>
          <a:p>
            <a:pPr algn="ctr"/>
            <a:r>
              <a:rPr lang="en-US" sz="6000" b="1" dirty="0"/>
              <a:t>Class Activity </a:t>
            </a:r>
          </a:p>
        </p:txBody>
      </p:sp>
      <p:sp>
        <p:nvSpPr>
          <p:cNvPr id="3" name="TextBox 2">
            <a:extLst>
              <a:ext uri="{FF2B5EF4-FFF2-40B4-BE49-F238E27FC236}">
                <a16:creationId xmlns:a16="http://schemas.microsoft.com/office/drawing/2014/main" id="{3C4EA44E-CFB9-A846-8B20-7564AA7D1D27}"/>
              </a:ext>
            </a:extLst>
          </p:cNvPr>
          <p:cNvSpPr txBox="1"/>
          <p:nvPr/>
        </p:nvSpPr>
        <p:spPr>
          <a:xfrm>
            <a:off x="1327114" y="1874630"/>
            <a:ext cx="8413233" cy="3046988"/>
          </a:xfrm>
          <a:prstGeom prst="rect">
            <a:avLst/>
          </a:prstGeom>
          <a:noFill/>
        </p:spPr>
        <p:txBody>
          <a:bodyPr wrap="square" rtlCol="0">
            <a:spAutoFit/>
          </a:bodyPr>
          <a:lstStyle/>
          <a:p>
            <a:r>
              <a:rPr lang="en-US" sz="4800" dirty="0"/>
              <a:t>Using the action verbs we discussed, write 2 bullet points that could be included on a resume.</a:t>
            </a:r>
          </a:p>
        </p:txBody>
      </p:sp>
    </p:spTree>
    <p:extLst>
      <p:ext uri="{BB962C8B-B14F-4D97-AF65-F5344CB8AC3E}">
        <p14:creationId xmlns:p14="http://schemas.microsoft.com/office/powerpoint/2010/main" val="412726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54E-C9F5-0547-90C0-CF2F66E6502F}"/>
              </a:ext>
            </a:extLst>
          </p:cNvPr>
          <p:cNvSpPr>
            <a:spLocks noGrp="1"/>
          </p:cNvSpPr>
          <p:nvPr>
            <p:ph type="title"/>
          </p:nvPr>
        </p:nvSpPr>
        <p:spPr/>
        <p:txBody>
          <a:bodyPr/>
          <a:lstStyle/>
          <a:p>
            <a:r>
              <a:rPr lang="en-US" dirty="0"/>
              <a:t>Quantifying Resume Bullets</a:t>
            </a:r>
          </a:p>
        </p:txBody>
      </p:sp>
      <p:sp>
        <p:nvSpPr>
          <p:cNvPr id="7" name="Content Placeholder 6">
            <a:extLst>
              <a:ext uri="{FF2B5EF4-FFF2-40B4-BE49-F238E27FC236}">
                <a16:creationId xmlns:a16="http://schemas.microsoft.com/office/drawing/2014/main" id="{93A6A952-4130-A040-93A8-3C0186DC4068}"/>
              </a:ext>
            </a:extLst>
          </p:cNvPr>
          <p:cNvSpPr>
            <a:spLocks noGrp="1"/>
          </p:cNvSpPr>
          <p:nvPr>
            <p:ph idx="1"/>
          </p:nvPr>
        </p:nvSpPr>
        <p:spPr/>
        <p:txBody>
          <a:bodyPr/>
          <a:lstStyle/>
          <a:p>
            <a:pPr marL="0" indent="0">
              <a:buNone/>
            </a:pPr>
            <a:r>
              <a:rPr lang="en-US" b="1" dirty="0"/>
              <a:t>What does quantifying mean?</a:t>
            </a:r>
          </a:p>
          <a:p>
            <a:r>
              <a:rPr lang="en-US" b="1" dirty="0"/>
              <a:t> </a:t>
            </a:r>
            <a:r>
              <a:rPr lang="en-US" dirty="0"/>
              <a:t>Putting something in numbers!</a:t>
            </a:r>
          </a:p>
          <a:p>
            <a:pPr marL="0" indent="0">
              <a:buNone/>
            </a:pPr>
            <a:r>
              <a:rPr lang="en-US" b="1" dirty="0"/>
              <a:t>Why is it important?</a:t>
            </a:r>
          </a:p>
          <a:p>
            <a:r>
              <a:rPr lang="en-US" dirty="0"/>
              <a:t>It helps employers really picture the impact you’ve made in your position and it more impressive.</a:t>
            </a:r>
          </a:p>
          <a:p>
            <a:r>
              <a:rPr lang="en-US" b="1" dirty="0"/>
              <a:t>Remember: </a:t>
            </a:r>
          </a:p>
          <a:p>
            <a:pPr marL="0" indent="0">
              <a:buNone/>
            </a:pPr>
            <a:r>
              <a:rPr lang="en-US" sz="3600" b="1" dirty="0"/>
              <a:t>Numbers = Results = Value</a:t>
            </a:r>
          </a:p>
          <a:p>
            <a:pPr marL="0" indent="0">
              <a:buNone/>
            </a:pPr>
            <a:r>
              <a:rPr lang="en-US" b="1" dirty="0"/>
              <a:t>***</a:t>
            </a:r>
            <a:r>
              <a:rPr lang="en-US" dirty="0"/>
              <a:t>It’s your job to prove your value to employer by flaunting your accomplishments***</a:t>
            </a:r>
            <a:endParaRPr lang="en-US" b="1" dirty="0"/>
          </a:p>
        </p:txBody>
      </p:sp>
    </p:spTree>
    <p:extLst>
      <p:ext uri="{BB962C8B-B14F-4D97-AF65-F5344CB8AC3E}">
        <p14:creationId xmlns:p14="http://schemas.microsoft.com/office/powerpoint/2010/main" val="2257477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8FCFBE-6D58-E54D-A542-5C2E3CABCEDE}"/>
              </a:ext>
            </a:extLst>
          </p:cNvPr>
          <p:cNvSpPr txBox="1"/>
          <p:nvPr/>
        </p:nvSpPr>
        <p:spPr>
          <a:xfrm>
            <a:off x="1558976" y="389744"/>
            <a:ext cx="8454453" cy="830997"/>
          </a:xfrm>
          <a:prstGeom prst="rect">
            <a:avLst/>
          </a:prstGeom>
          <a:noFill/>
        </p:spPr>
        <p:txBody>
          <a:bodyPr wrap="square" rtlCol="0">
            <a:spAutoFit/>
          </a:bodyPr>
          <a:lstStyle/>
          <a:p>
            <a:r>
              <a:rPr lang="en-US" sz="4800" b="1" dirty="0"/>
              <a:t>Examples of Quantifying</a:t>
            </a:r>
          </a:p>
        </p:txBody>
      </p:sp>
      <p:sp>
        <p:nvSpPr>
          <p:cNvPr id="3" name="TextBox 2">
            <a:extLst>
              <a:ext uri="{FF2B5EF4-FFF2-40B4-BE49-F238E27FC236}">
                <a16:creationId xmlns:a16="http://schemas.microsoft.com/office/drawing/2014/main" id="{5DBFE277-F982-124A-9F20-72F66271C83D}"/>
              </a:ext>
            </a:extLst>
          </p:cNvPr>
          <p:cNvSpPr txBox="1"/>
          <p:nvPr/>
        </p:nvSpPr>
        <p:spPr>
          <a:xfrm>
            <a:off x="822974" y="1499016"/>
            <a:ext cx="9926456" cy="4247317"/>
          </a:xfrm>
          <a:prstGeom prst="rect">
            <a:avLst/>
          </a:prstGeom>
          <a:noFill/>
        </p:spPr>
        <p:txBody>
          <a:bodyPr wrap="square" rtlCol="0">
            <a:spAutoFit/>
          </a:bodyPr>
          <a:lstStyle/>
          <a:p>
            <a:r>
              <a:rPr lang="en-US" b="1" i="1" dirty="0"/>
              <a:t>Candidate #1:</a:t>
            </a:r>
            <a:r>
              <a:rPr lang="en-US" i="1" dirty="0"/>
              <a:t> Fundraised for breast cancer research</a:t>
            </a:r>
            <a:endParaRPr lang="en-US" dirty="0"/>
          </a:p>
          <a:p>
            <a:endParaRPr lang="en-US" b="1" i="1" dirty="0"/>
          </a:p>
          <a:p>
            <a:r>
              <a:rPr lang="en-US" b="1" i="1" dirty="0"/>
              <a:t>Candidate #2:</a:t>
            </a:r>
            <a:r>
              <a:rPr lang="en-US" i="1" dirty="0"/>
              <a:t> Increased fundraising contributions for breast cancer research by 25% since 2014, raising a total of $15,000 in 2015</a:t>
            </a:r>
            <a:endParaRPr lang="en-US" dirty="0"/>
          </a:p>
          <a:p>
            <a:endParaRPr lang="en-US" dirty="0"/>
          </a:p>
          <a:p>
            <a:r>
              <a:rPr lang="en-US" dirty="0"/>
              <a:t>*Even though they both do the same thing, Candidate #2 looks much more impressive because he’s quantifying his results and showcasing his value.</a:t>
            </a:r>
          </a:p>
          <a:p>
            <a:endParaRPr lang="en-US" dirty="0"/>
          </a:p>
          <a:p>
            <a:r>
              <a:rPr lang="en-US" dirty="0"/>
              <a:t>Instead of saying:</a:t>
            </a:r>
          </a:p>
          <a:p>
            <a:r>
              <a:rPr lang="en-US" i="1" dirty="0"/>
              <a:t>Wrote articles for local newspaper</a:t>
            </a:r>
            <a:endParaRPr lang="en-US" dirty="0"/>
          </a:p>
          <a:p>
            <a:endParaRPr lang="en-US" dirty="0"/>
          </a:p>
          <a:p>
            <a:r>
              <a:rPr lang="en-US" dirty="0"/>
              <a:t>You you say something like…</a:t>
            </a:r>
          </a:p>
          <a:p>
            <a:r>
              <a:rPr lang="en-US" i="1" dirty="0"/>
              <a:t>Wrote 8 articles per week for Big Town Sentinel, which covers 5 towns and has 8,000+ daily readers</a:t>
            </a:r>
            <a:endParaRPr lang="en-US" dirty="0"/>
          </a:p>
          <a:p>
            <a:endParaRPr lang="en-US" dirty="0"/>
          </a:p>
        </p:txBody>
      </p:sp>
    </p:spTree>
    <p:extLst>
      <p:ext uri="{BB962C8B-B14F-4D97-AF65-F5344CB8AC3E}">
        <p14:creationId xmlns:p14="http://schemas.microsoft.com/office/powerpoint/2010/main" val="286980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13AE39-2443-9342-B3A5-451DDB70161B}"/>
              </a:ext>
            </a:extLst>
          </p:cNvPr>
          <p:cNvSpPr txBox="1"/>
          <p:nvPr/>
        </p:nvSpPr>
        <p:spPr>
          <a:xfrm>
            <a:off x="1301348" y="219980"/>
            <a:ext cx="8343951" cy="1107996"/>
          </a:xfrm>
          <a:prstGeom prst="rect">
            <a:avLst/>
          </a:prstGeom>
          <a:noFill/>
        </p:spPr>
        <p:txBody>
          <a:bodyPr wrap="none" rtlCol="0">
            <a:spAutoFit/>
          </a:bodyPr>
          <a:lstStyle/>
          <a:p>
            <a:r>
              <a:rPr lang="en-US" sz="6600" b="1" dirty="0"/>
              <a:t>Helpful Reminders!</a:t>
            </a:r>
          </a:p>
        </p:txBody>
      </p:sp>
      <p:sp>
        <p:nvSpPr>
          <p:cNvPr id="3" name="TextBox 2">
            <a:extLst>
              <a:ext uri="{FF2B5EF4-FFF2-40B4-BE49-F238E27FC236}">
                <a16:creationId xmlns:a16="http://schemas.microsoft.com/office/drawing/2014/main" id="{BFCE44FA-75BC-104B-B74D-5476BBE59DFB}"/>
              </a:ext>
            </a:extLst>
          </p:cNvPr>
          <p:cNvSpPr txBox="1"/>
          <p:nvPr/>
        </p:nvSpPr>
        <p:spPr>
          <a:xfrm>
            <a:off x="91894" y="1497740"/>
            <a:ext cx="12100105" cy="4903060"/>
          </a:xfrm>
          <a:prstGeom prst="rect">
            <a:avLst/>
          </a:prstGeom>
          <a:noFill/>
        </p:spPr>
        <p:txBody>
          <a:bodyPr wrap="square" rtlCol="0">
            <a:spAutoFit/>
          </a:bodyPr>
          <a:lstStyle/>
          <a:p>
            <a:r>
              <a:rPr lang="en-US" b="1" dirty="0"/>
              <a:t>Include relevant jobs: </a:t>
            </a:r>
            <a:r>
              <a:rPr lang="en-US" dirty="0"/>
              <a:t>Think about the skills and experiences required of the job you want. Include any jobs where you developed these qualities. Even if your work experiences aren’t directly related, think of ways to highlight experiences you had that are relevant to the job you want. </a:t>
            </a:r>
          </a:p>
          <a:p>
            <a:endParaRPr lang="en-US" dirty="0"/>
          </a:p>
          <a:p>
            <a:r>
              <a:rPr lang="en-US" dirty="0"/>
              <a:t>**For example, you might include a former job as a cashier if it helped you develop customer service or leadership skills.</a:t>
            </a:r>
          </a:p>
          <a:p>
            <a:endParaRPr lang="en-US" b="1" dirty="0"/>
          </a:p>
          <a:p>
            <a:r>
              <a:rPr lang="en-US" b="1" dirty="0"/>
              <a:t>Include extracurricular activities: </a:t>
            </a:r>
            <a:r>
              <a:rPr lang="en-US" dirty="0"/>
              <a:t>Because you likely have limited work experience, emphasize any non-work activities. These might include clubs, sports, babysitting, volunteer work, clubs (English Club) or community service. All of these activities can show your skills and abilities.</a:t>
            </a:r>
          </a:p>
          <a:p>
            <a:endParaRPr lang="en-US" b="1" dirty="0"/>
          </a:p>
          <a:p>
            <a:r>
              <a:rPr lang="en-US" b="1" dirty="0"/>
              <a:t>Include leadership experience: </a:t>
            </a:r>
            <a:r>
              <a:rPr lang="en-US" dirty="0"/>
              <a:t>Have you held a position in a club, or been a captain on a sports team? Have you had any leadership responsibilities at your previous jobs? Be sure to list these experiences, as they show your ability to lead a team.</a:t>
            </a:r>
          </a:p>
          <a:p>
            <a:endParaRPr lang="en-US" b="1" dirty="0"/>
          </a:p>
          <a:p>
            <a:r>
              <a:rPr lang="en-US" b="1" dirty="0"/>
              <a:t>Edit, edit, edit: </a:t>
            </a:r>
            <a:r>
              <a:rPr lang="en-US" dirty="0"/>
              <a:t>Proofread resume carefully before submitting it. A clean, error-free resume will make you look professional. </a:t>
            </a:r>
            <a:r>
              <a:rPr lang="en-US" b="1" dirty="0"/>
              <a:t>(Submit your resume as a PDF when applying for a job, not a Word document)</a:t>
            </a:r>
          </a:p>
        </p:txBody>
      </p:sp>
      <p:sp>
        <p:nvSpPr>
          <p:cNvPr id="4" name="TextBox 3">
            <a:extLst>
              <a:ext uri="{FF2B5EF4-FFF2-40B4-BE49-F238E27FC236}">
                <a16:creationId xmlns:a16="http://schemas.microsoft.com/office/drawing/2014/main" id="{9B201CD2-BF00-8C47-8920-7FE27607E5D5}"/>
              </a:ext>
            </a:extLst>
          </p:cNvPr>
          <p:cNvSpPr txBox="1"/>
          <p:nvPr/>
        </p:nvSpPr>
        <p:spPr>
          <a:xfrm>
            <a:off x="9779430" y="219980"/>
            <a:ext cx="1881235" cy="1569660"/>
          </a:xfrm>
          <a:prstGeom prst="rect">
            <a:avLst/>
          </a:prstGeom>
          <a:noFill/>
        </p:spPr>
        <p:txBody>
          <a:bodyPr wrap="square" rtlCol="0">
            <a:spAutoFit/>
          </a:bodyPr>
          <a:lstStyle/>
          <a:p>
            <a:r>
              <a:rPr lang="en-US" sz="9600" dirty="0"/>
              <a:t>🤓</a:t>
            </a:r>
          </a:p>
        </p:txBody>
      </p:sp>
    </p:spTree>
    <p:extLst>
      <p:ext uri="{BB962C8B-B14F-4D97-AF65-F5344CB8AC3E}">
        <p14:creationId xmlns:p14="http://schemas.microsoft.com/office/powerpoint/2010/main" val="334124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C0CC-D891-E042-8F1A-A2DAC6EBDBA1}"/>
              </a:ext>
            </a:extLst>
          </p:cNvPr>
          <p:cNvSpPr>
            <a:spLocks noGrp="1"/>
          </p:cNvSpPr>
          <p:nvPr>
            <p:ph type="title"/>
          </p:nvPr>
        </p:nvSpPr>
        <p:spPr>
          <a:xfrm>
            <a:off x="569626" y="2698229"/>
            <a:ext cx="4107305" cy="1693889"/>
          </a:xfrm>
        </p:spPr>
        <p:txBody>
          <a:bodyPr>
            <a:normAutofit fontScale="90000"/>
          </a:bodyPr>
          <a:lstStyle/>
          <a:p>
            <a:r>
              <a:rPr lang="en-US" b="1" dirty="0"/>
              <a:t>What is the difference between a RESUME and a CURRICULUM VITAE?</a:t>
            </a:r>
          </a:p>
        </p:txBody>
      </p:sp>
      <p:sp>
        <p:nvSpPr>
          <p:cNvPr id="3" name="Content Placeholder 2">
            <a:extLst>
              <a:ext uri="{FF2B5EF4-FFF2-40B4-BE49-F238E27FC236}">
                <a16:creationId xmlns:a16="http://schemas.microsoft.com/office/drawing/2014/main" id="{C0636732-DF33-FE41-B761-73656029F498}"/>
              </a:ext>
            </a:extLst>
          </p:cNvPr>
          <p:cNvSpPr>
            <a:spLocks noGrp="1"/>
          </p:cNvSpPr>
          <p:nvPr>
            <p:ph idx="1"/>
          </p:nvPr>
        </p:nvSpPr>
        <p:spPr>
          <a:xfrm>
            <a:off x="4542020" y="127416"/>
            <a:ext cx="7784891" cy="6730584"/>
          </a:xfrm>
        </p:spPr>
        <p:txBody>
          <a:bodyPr>
            <a:normAutofit/>
          </a:bodyPr>
          <a:lstStyle/>
          <a:p>
            <a:pPr marL="0" indent="0">
              <a:buNone/>
            </a:pPr>
            <a:r>
              <a:rPr lang="en-US" b="1" u="sng" dirty="0"/>
              <a:t>RESUME: </a:t>
            </a:r>
          </a:p>
          <a:p>
            <a:r>
              <a:rPr lang="en-US" dirty="0"/>
              <a:t>provides a summary of your education, work history, credentials, and other accomplishments and skills. Resumes are the most common document requested of applicants in job applications.</a:t>
            </a:r>
          </a:p>
          <a:p>
            <a:r>
              <a:rPr lang="en-US" dirty="0"/>
              <a:t>A resume should be as concise as possible. Typically, a resume is one page long, although sometimes it can be as long as two pages.</a:t>
            </a:r>
          </a:p>
          <a:p>
            <a:pPr marL="0" indent="0">
              <a:buNone/>
            </a:pPr>
            <a:endParaRPr lang="en-US" dirty="0"/>
          </a:p>
          <a:p>
            <a:pPr marL="0" indent="0">
              <a:buNone/>
            </a:pPr>
            <a:r>
              <a:rPr lang="en-US" b="1" u="sng" dirty="0"/>
              <a:t>CURRICULUM VITAE (CV):</a:t>
            </a:r>
          </a:p>
          <a:p>
            <a:r>
              <a:rPr lang="en-US" dirty="0"/>
              <a:t>include extensive information on your academic background, including teaching experience, degrees, research, awards, publications, presentations, and other achievements. </a:t>
            </a:r>
          </a:p>
          <a:p>
            <a:r>
              <a:rPr lang="en-US" dirty="0"/>
              <a:t>CVs are lengthier than resumes, and include more information, particularly details related to one’s academic and research background.</a:t>
            </a:r>
          </a:p>
        </p:txBody>
      </p:sp>
    </p:spTree>
    <p:extLst>
      <p:ext uri="{BB962C8B-B14F-4D97-AF65-F5344CB8AC3E}">
        <p14:creationId xmlns:p14="http://schemas.microsoft.com/office/powerpoint/2010/main" val="2451785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D455C2-62DF-BE44-B66B-58D804FD020D}"/>
              </a:ext>
            </a:extLst>
          </p:cNvPr>
          <p:cNvSpPr txBox="1"/>
          <p:nvPr/>
        </p:nvSpPr>
        <p:spPr>
          <a:xfrm>
            <a:off x="666428" y="2417738"/>
            <a:ext cx="11406752" cy="1015663"/>
          </a:xfrm>
          <a:prstGeom prst="rect">
            <a:avLst/>
          </a:prstGeom>
          <a:noFill/>
        </p:spPr>
        <p:txBody>
          <a:bodyPr wrap="square" rtlCol="0">
            <a:spAutoFit/>
          </a:bodyPr>
          <a:lstStyle/>
          <a:p>
            <a:r>
              <a:rPr lang="en-US" sz="6000" b="1" dirty="0"/>
              <a:t>✅ Proper Email Practices ✅ </a:t>
            </a:r>
          </a:p>
        </p:txBody>
      </p:sp>
    </p:spTree>
    <p:extLst>
      <p:ext uri="{BB962C8B-B14F-4D97-AF65-F5344CB8AC3E}">
        <p14:creationId xmlns:p14="http://schemas.microsoft.com/office/powerpoint/2010/main" val="346547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073631-5AD0-4E47-AD4D-FDFE48B7C8B1}"/>
              </a:ext>
            </a:extLst>
          </p:cNvPr>
          <p:cNvSpPr txBox="1"/>
          <p:nvPr/>
        </p:nvSpPr>
        <p:spPr>
          <a:xfrm>
            <a:off x="294468" y="247973"/>
            <a:ext cx="11763213" cy="646331"/>
          </a:xfrm>
          <a:prstGeom prst="rect">
            <a:avLst/>
          </a:prstGeom>
          <a:noFill/>
        </p:spPr>
        <p:txBody>
          <a:bodyPr wrap="square" rtlCol="0">
            <a:spAutoFit/>
          </a:bodyPr>
          <a:lstStyle/>
          <a:p>
            <a:pPr algn="ctr"/>
            <a:r>
              <a:rPr lang="en-US" sz="3600" u="sng" dirty="0"/>
              <a:t>Writing Successful Emails: Best Practices</a:t>
            </a:r>
          </a:p>
        </p:txBody>
      </p:sp>
      <p:sp>
        <p:nvSpPr>
          <p:cNvPr id="3" name="TextBox 2">
            <a:extLst>
              <a:ext uri="{FF2B5EF4-FFF2-40B4-BE49-F238E27FC236}">
                <a16:creationId xmlns:a16="http://schemas.microsoft.com/office/drawing/2014/main" id="{A5F313BD-3667-E54D-A145-380DDE192F77}"/>
              </a:ext>
            </a:extLst>
          </p:cNvPr>
          <p:cNvSpPr txBox="1"/>
          <p:nvPr/>
        </p:nvSpPr>
        <p:spPr>
          <a:xfrm>
            <a:off x="371959" y="1352303"/>
            <a:ext cx="11608230" cy="4708981"/>
          </a:xfrm>
          <a:prstGeom prst="rect">
            <a:avLst/>
          </a:prstGeom>
          <a:noFill/>
        </p:spPr>
        <p:txBody>
          <a:bodyPr wrap="square" rtlCol="0">
            <a:spAutoFit/>
          </a:bodyPr>
          <a:lstStyle/>
          <a:p>
            <a:r>
              <a:rPr lang="en-US" sz="2000" dirty="0"/>
              <a:t>● Send emails from a professional account that includes your name in the address </a:t>
            </a:r>
          </a:p>
          <a:p>
            <a:r>
              <a:rPr lang="en-US" sz="2000" dirty="0"/>
              <a:t>○ </a:t>
            </a:r>
            <a:r>
              <a:rPr lang="en-US" sz="2000" dirty="0">
                <a:solidFill>
                  <a:srgbClr val="FF0000"/>
                </a:solidFill>
              </a:rPr>
              <a:t>No: </a:t>
            </a:r>
            <a:r>
              <a:rPr lang="en-US" sz="2000" dirty="0" err="1"/>
              <a:t>xoxoGOTaddictxoxo@gmail.com</a:t>
            </a:r>
            <a:r>
              <a:rPr lang="en-US" sz="2000" dirty="0"/>
              <a:t> </a:t>
            </a:r>
          </a:p>
          <a:p>
            <a:r>
              <a:rPr lang="en-US" sz="2000" dirty="0"/>
              <a:t>○ </a:t>
            </a:r>
            <a:r>
              <a:rPr lang="en-US" sz="2000" dirty="0">
                <a:solidFill>
                  <a:srgbClr val="00B050"/>
                </a:solidFill>
              </a:rPr>
              <a:t>Yes: </a:t>
            </a:r>
            <a:r>
              <a:rPr lang="en-US" sz="2000" dirty="0">
                <a:hlinkClick r:id="rId2"/>
              </a:rPr>
              <a:t>YounesElHaj151@gmail.com</a:t>
            </a:r>
            <a:endParaRPr lang="en-US" sz="2000" dirty="0"/>
          </a:p>
          <a:p>
            <a:endParaRPr lang="en-US" sz="2000" dirty="0"/>
          </a:p>
          <a:p>
            <a:r>
              <a:rPr lang="en-US" sz="2000" dirty="0"/>
              <a:t>● Choose a subject line that succinctly describes the point of your message </a:t>
            </a:r>
          </a:p>
          <a:p>
            <a:r>
              <a:rPr lang="en-US" sz="2000" dirty="0"/>
              <a:t>○ </a:t>
            </a:r>
            <a:r>
              <a:rPr lang="en-US" sz="2000" dirty="0">
                <a:solidFill>
                  <a:srgbClr val="FF0000"/>
                </a:solidFill>
              </a:rPr>
              <a:t>No: </a:t>
            </a:r>
            <a:r>
              <a:rPr lang="en-US" sz="2000" dirty="0"/>
              <a:t>Hi teacher, I need help with my homework </a:t>
            </a:r>
            <a:r>
              <a:rPr lang="en-US" sz="2000" dirty="0" err="1"/>
              <a:t>plz</a:t>
            </a:r>
            <a:r>
              <a:rPr lang="en-US" sz="2000" dirty="0"/>
              <a:t> </a:t>
            </a:r>
          </a:p>
          <a:p>
            <a:r>
              <a:rPr lang="en-US" sz="2000" dirty="0"/>
              <a:t>○ </a:t>
            </a:r>
            <a:r>
              <a:rPr lang="en-US" sz="2000" dirty="0">
                <a:solidFill>
                  <a:srgbClr val="00B050"/>
                </a:solidFill>
              </a:rPr>
              <a:t>Yes: </a:t>
            </a:r>
            <a:r>
              <a:rPr lang="en-US" sz="2000" dirty="0"/>
              <a:t>Dear, Professor </a:t>
            </a:r>
            <a:r>
              <a:rPr lang="en-US" sz="2000" dirty="0" err="1"/>
              <a:t>Kabli</a:t>
            </a:r>
            <a:r>
              <a:rPr lang="en-US" sz="2000" dirty="0"/>
              <a:t>. I was hoping you would be able to answer some questions about the homework.</a:t>
            </a:r>
          </a:p>
          <a:p>
            <a:endParaRPr lang="en-US" sz="2000" dirty="0"/>
          </a:p>
          <a:p>
            <a:r>
              <a:rPr lang="en-US" sz="2000" dirty="0"/>
              <a:t>● Begin your message with an appropriate greeting </a:t>
            </a:r>
          </a:p>
          <a:p>
            <a:r>
              <a:rPr lang="en-US" sz="2000" dirty="0"/>
              <a:t>○ </a:t>
            </a:r>
            <a:r>
              <a:rPr lang="en-US" sz="2000" dirty="0">
                <a:solidFill>
                  <a:schemeClr val="accent1"/>
                </a:solidFill>
              </a:rPr>
              <a:t>No: </a:t>
            </a:r>
            <a:r>
              <a:rPr lang="en-US" sz="2000" dirty="0"/>
              <a:t>Dearest and kindest teacher </a:t>
            </a:r>
          </a:p>
          <a:p>
            <a:r>
              <a:rPr lang="en-US" sz="2000" dirty="0"/>
              <a:t>○ </a:t>
            </a:r>
            <a:r>
              <a:rPr lang="en-US" sz="2000" dirty="0">
                <a:solidFill>
                  <a:srgbClr val="00B050"/>
                </a:solidFill>
              </a:rPr>
              <a:t>Yes: </a:t>
            </a:r>
            <a:r>
              <a:rPr lang="en-US" sz="2000" dirty="0"/>
              <a:t>Dear Ms. </a:t>
            </a:r>
            <a:r>
              <a:rPr lang="en-US" sz="2000" dirty="0" err="1"/>
              <a:t>Kabli</a:t>
            </a:r>
            <a:r>
              <a:rPr lang="en-US" sz="2000" dirty="0"/>
              <a:t>/Professor </a:t>
            </a:r>
            <a:r>
              <a:rPr lang="en-US" sz="2000" dirty="0" err="1"/>
              <a:t>Kabli</a:t>
            </a:r>
            <a:endParaRPr lang="en-US" sz="2000" dirty="0"/>
          </a:p>
          <a:p>
            <a:endParaRPr lang="en-US" sz="2000" dirty="0"/>
          </a:p>
          <a:p>
            <a:r>
              <a:rPr lang="en-US" sz="2000" dirty="0"/>
              <a:t>● Write your message in the body of the email as briefly as it can be, using complete sentences, formal language, and proper punctuation</a:t>
            </a:r>
          </a:p>
        </p:txBody>
      </p:sp>
    </p:spTree>
    <p:extLst>
      <p:ext uri="{BB962C8B-B14F-4D97-AF65-F5344CB8AC3E}">
        <p14:creationId xmlns:p14="http://schemas.microsoft.com/office/powerpoint/2010/main" val="3690793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07222C-7678-4E41-8AA6-70EECBD70C22}"/>
              </a:ext>
            </a:extLst>
          </p:cNvPr>
          <p:cNvSpPr txBox="1"/>
          <p:nvPr/>
        </p:nvSpPr>
        <p:spPr>
          <a:xfrm>
            <a:off x="294468" y="247973"/>
            <a:ext cx="11763213" cy="646331"/>
          </a:xfrm>
          <a:prstGeom prst="rect">
            <a:avLst/>
          </a:prstGeom>
          <a:noFill/>
        </p:spPr>
        <p:txBody>
          <a:bodyPr wrap="square" rtlCol="0">
            <a:spAutoFit/>
          </a:bodyPr>
          <a:lstStyle/>
          <a:p>
            <a:pPr algn="ctr"/>
            <a:r>
              <a:rPr lang="en-US" sz="3600" u="sng" dirty="0"/>
              <a:t>Writing Successful Emails: Best Practices </a:t>
            </a:r>
            <a:r>
              <a:rPr lang="en-US" sz="3600" u="sng" dirty="0" err="1"/>
              <a:t>cont</a:t>
            </a:r>
            <a:r>
              <a:rPr lang="en-US" sz="3600" u="sng" dirty="0"/>
              <a:t>…</a:t>
            </a:r>
          </a:p>
        </p:txBody>
      </p:sp>
      <p:sp>
        <p:nvSpPr>
          <p:cNvPr id="3" name="TextBox 2">
            <a:extLst>
              <a:ext uri="{FF2B5EF4-FFF2-40B4-BE49-F238E27FC236}">
                <a16:creationId xmlns:a16="http://schemas.microsoft.com/office/drawing/2014/main" id="{971CDFE8-413C-9D40-963E-DBC7D872A5F9}"/>
              </a:ext>
            </a:extLst>
          </p:cNvPr>
          <p:cNvSpPr txBox="1"/>
          <p:nvPr/>
        </p:nvSpPr>
        <p:spPr>
          <a:xfrm>
            <a:off x="681924" y="1394847"/>
            <a:ext cx="10724827" cy="4524315"/>
          </a:xfrm>
          <a:prstGeom prst="rect">
            <a:avLst/>
          </a:prstGeom>
          <a:noFill/>
        </p:spPr>
        <p:txBody>
          <a:bodyPr wrap="square" rtlCol="0">
            <a:spAutoFit/>
          </a:bodyPr>
          <a:lstStyle/>
          <a:p>
            <a:r>
              <a:rPr lang="en-US" sz="3600" dirty="0"/>
              <a:t>● If you are responding to a message, thank the sender for his/her message when appropriate. </a:t>
            </a:r>
          </a:p>
          <a:p>
            <a:endParaRPr lang="en-US" sz="3600" dirty="0"/>
          </a:p>
          <a:p>
            <a:r>
              <a:rPr lang="en-US" sz="3600" dirty="0"/>
              <a:t>● Avoid emojis and abbreviations </a:t>
            </a:r>
          </a:p>
          <a:p>
            <a:endParaRPr lang="en-US" sz="3600" dirty="0"/>
          </a:p>
          <a:p>
            <a:r>
              <a:rPr lang="en-US" sz="3600" dirty="0"/>
              <a:t>● Conclude your email with a proper closing at the end </a:t>
            </a:r>
          </a:p>
        </p:txBody>
      </p:sp>
    </p:spTree>
    <p:extLst>
      <p:ext uri="{BB962C8B-B14F-4D97-AF65-F5344CB8AC3E}">
        <p14:creationId xmlns:p14="http://schemas.microsoft.com/office/powerpoint/2010/main" val="224277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FE3D-1A9A-7142-A69B-7200C800F642}"/>
              </a:ext>
            </a:extLst>
          </p:cNvPr>
          <p:cNvSpPr>
            <a:spLocks noGrp="1"/>
          </p:cNvSpPr>
          <p:nvPr>
            <p:ph type="title"/>
          </p:nvPr>
        </p:nvSpPr>
        <p:spPr/>
        <p:txBody>
          <a:bodyPr/>
          <a:lstStyle/>
          <a:p>
            <a:r>
              <a:rPr lang="en-US" b="1" dirty="0"/>
              <a:t>Email #1</a:t>
            </a:r>
          </a:p>
        </p:txBody>
      </p:sp>
      <p:sp>
        <p:nvSpPr>
          <p:cNvPr id="3" name="Content Placeholder 2">
            <a:extLst>
              <a:ext uri="{FF2B5EF4-FFF2-40B4-BE49-F238E27FC236}">
                <a16:creationId xmlns:a16="http://schemas.microsoft.com/office/drawing/2014/main" id="{9EA5A357-8BCC-8C41-A6E9-52ECAD463DE5}"/>
              </a:ext>
            </a:extLst>
          </p:cNvPr>
          <p:cNvSpPr>
            <a:spLocks noGrp="1"/>
          </p:cNvSpPr>
          <p:nvPr>
            <p:ph idx="1"/>
          </p:nvPr>
        </p:nvSpPr>
        <p:spPr/>
        <p:txBody>
          <a:bodyPr>
            <a:normAutofit/>
          </a:bodyPr>
          <a:lstStyle/>
          <a:p>
            <a:pPr marL="0" indent="0">
              <a:buNone/>
            </a:pPr>
            <a:r>
              <a:rPr lang="en-US" sz="2800" dirty="0"/>
              <a:t>Hey Potential Boss, </a:t>
            </a:r>
          </a:p>
          <a:p>
            <a:pPr marL="0" indent="0">
              <a:buNone/>
            </a:pPr>
            <a:r>
              <a:rPr lang="en-US" sz="2800" dirty="0" err="1"/>
              <a:t>i</a:t>
            </a:r>
            <a:r>
              <a:rPr lang="en-US" sz="2800" dirty="0"/>
              <a:t> </a:t>
            </a:r>
            <a:r>
              <a:rPr lang="en-US" sz="2800" dirty="0" err="1"/>
              <a:t>wanna</a:t>
            </a:r>
            <a:r>
              <a:rPr lang="en-US" sz="2800" dirty="0"/>
              <a:t> apply for the job u posted on </a:t>
            </a:r>
            <a:r>
              <a:rPr lang="en-US" sz="2800" dirty="0" err="1"/>
              <a:t>ur</a:t>
            </a:r>
            <a:r>
              <a:rPr lang="en-US" sz="2800" dirty="0"/>
              <a:t> website. send me more information. </a:t>
            </a:r>
          </a:p>
          <a:p>
            <a:pPr marL="0" indent="0">
              <a:buNone/>
            </a:pPr>
            <a:r>
              <a:rPr lang="en-US" sz="2800" dirty="0"/>
              <a:t>-Youssef</a:t>
            </a:r>
          </a:p>
        </p:txBody>
      </p:sp>
    </p:spTree>
    <p:extLst>
      <p:ext uri="{BB962C8B-B14F-4D97-AF65-F5344CB8AC3E}">
        <p14:creationId xmlns:p14="http://schemas.microsoft.com/office/powerpoint/2010/main" val="817833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7073-A744-BC4A-ADC0-12F40EAFB8C5}"/>
              </a:ext>
            </a:extLst>
          </p:cNvPr>
          <p:cNvSpPr>
            <a:spLocks noGrp="1"/>
          </p:cNvSpPr>
          <p:nvPr>
            <p:ph type="title"/>
          </p:nvPr>
        </p:nvSpPr>
        <p:spPr/>
        <p:txBody>
          <a:bodyPr/>
          <a:lstStyle/>
          <a:p>
            <a:r>
              <a:rPr lang="en-US" b="1" dirty="0"/>
              <a:t>Email #2</a:t>
            </a:r>
          </a:p>
        </p:txBody>
      </p:sp>
      <p:sp>
        <p:nvSpPr>
          <p:cNvPr id="3" name="Content Placeholder 2">
            <a:extLst>
              <a:ext uri="{FF2B5EF4-FFF2-40B4-BE49-F238E27FC236}">
                <a16:creationId xmlns:a16="http://schemas.microsoft.com/office/drawing/2014/main" id="{7AE59AA8-F563-1240-A39A-AA680C2A06BC}"/>
              </a:ext>
            </a:extLst>
          </p:cNvPr>
          <p:cNvSpPr>
            <a:spLocks noGrp="1"/>
          </p:cNvSpPr>
          <p:nvPr>
            <p:ph idx="1"/>
          </p:nvPr>
        </p:nvSpPr>
        <p:spPr/>
        <p:txBody>
          <a:bodyPr>
            <a:normAutofit/>
          </a:bodyPr>
          <a:lstStyle/>
          <a:p>
            <a:pPr marL="0" indent="0">
              <a:buNone/>
            </a:pPr>
            <a:r>
              <a:rPr lang="en-US" sz="2800" dirty="0"/>
              <a:t>Dearest and most lovely teacher, </a:t>
            </a:r>
          </a:p>
          <a:p>
            <a:pPr marL="0" indent="0">
              <a:buNone/>
            </a:pPr>
            <a:r>
              <a:rPr lang="en-US" sz="2800" dirty="0"/>
              <a:t>I found your class really funny lol but you made a mistake with my grade. I did all the work and was present for every class. Why, teacher? </a:t>
            </a:r>
          </a:p>
          <a:p>
            <a:pPr marL="0" indent="0">
              <a:buNone/>
            </a:pPr>
            <a:r>
              <a:rPr lang="en-US" sz="2800" dirty="0"/>
              <a:t>Bye, </a:t>
            </a:r>
            <a:r>
              <a:rPr lang="en-US" sz="2800" dirty="0" err="1"/>
              <a:t>Youssra</a:t>
            </a:r>
            <a:endParaRPr lang="en-US" sz="2800" dirty="0"/>
          </a:p>
        </p:txBody>
      </p:sp>
    </p:spTree>
    <p:extLst>
      <p:ext uri="{BB962C8B-B14F-4D97-AF65-F5344CB8AC3E}">
        <p14:creationId xmlns:p14="http://schemas.microsoft.com/office/powerpoint/2010/main" val="3688428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AF22-F7E8-9447-B01C-68EE27C3FDAB}"/>
              </a:ext>
            </a:extLst>
          </p:cNvPr>
          <p:cNvSpPr>
            <a:spLocks noGrp="1"/>
          </p:cNvSpPr>
          <p:nvPr>
            <p:ph type="title"/>
          </p:nvPr>
        </p:nvSpPr>
        <p:spPr/>
        <p:txBody>
          <a:bodyPr/>
          <a:lstStyle/>
          <a:p>
            <a:r>
              <a:rPr lang="en-US" b="1" dirty="0"/>
              <a:t>Good Email</a:t>
            </a:r>
          </a:p>
        </p:txBody>
      </p:sp>
      <p:pic>
        <p:nvPicPr>
          <p:cNvPr id="5" name="Content Placeholder 4">
            <a:extLst>
              <a:ext uri="{FF2B5EF4-FFF2-40B4-BE49-F238E27FC236}">
                <a16:creationId xmlns:a16="http://schemas.microsoft.com/office/drawing/2014/main" id="{D3D3409D-02E0-0F49-9322-BF353A190EE8}"/>
              </a:ext>
            </a:extLst>
          </p:cNvPr>
          <p:cNvPicPr>
            <a:picLocks noGrp="1" noChangeAspect="1"/>
          </p:cNvPicPr>
          <p:nvPr>
            <p:ph idx="1"/>
          </p:nvPr>
        </p:nvPicPr>
        <p:blipFill>
          <a:blip r:embed="rId2"/>
          <a:stretch>
            <a:fillRect/>
          </a:stretch>
        </p:blipFill>
        <p:spPr>
          <a:xfrm>
            <a:off x="4505973" y="1417793"/>
            <a:ext cx="7583111" cy="4602007"/>
          </a:xfrm>
        </p:spPr>
      </p:pic>
    </p:spTree>
    <p:extLst>
      <p:ext uri="{BB962C8B-B14F-4D97-AF65-F5344CB8AC3E}">
        <p14:creationId xmlns:p14="http://schemas.microsoft.com/office/powerpoint/2010/main" val="691990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D0D4-0FC0-A24E-8047-6F800F174AD1}"/>
              </a:ext>
            </a:extLst>
          </p:cNvPr>
          <p:cNvSpPr>
            <a:spLocks noGrp="1"/>
          </p:cNvSpPr>
          <p:nvPr>
            <p:ph type="title"/>
          </p:nvPr>
        </p:nvSpPr>
        <p:spPr/>
        <p:txBody>
          <a:bodyPr/>
          <a:lstStyle/>
          <a:p>
            <a:r>
              <a:rPr lang="en-US" b="1" dirty="0"/>
              <a:t>Formulas for Greetings </a:t>
            </a:r>
          </a:p>
        </p:txBody>
      </p:sp>
      <p:sp>
        <p:nvSpPr>
          <p:cNvPr id="3" name="Content Placeholder 2">
            <a:extLst>
              <a:ext uri="{FF2B5EF4-FFF2-40B4-BE49-F238E27FC236}">
                <a16:creationId xmlns:a16="http://schemas.microsoft.com/office/drawing/2014/main" id="{2A1FCEF9-9020-F648-944D-000F41DA0473}"/>
              </a:ext>
            </a:extLst>
          </p:cNvPr>
          <p:cNvSpPr>
            <a:spLocks noGrp="1"/>
          </p:cNvSpPr>
          <p:nvPr>
            <p:ph idx="1"/>
          </p:nvPr>
        </p:nvSpPr>
        <p:spPr/>
        <p:txBody>
          <a:bodyPr/>
          <a:lstStyle/>
          <a:p>
            <a:r>
              <a:rPr lang="en-US" dirty="0"/>
              <a:t>Dear Mr./Mrs. (Last Name)</a:t>
            </a:r>
          </a:p>
          <a:p>
            <a:r>
              <a:rPr lang="en-US" dirty="0"/>
              <a:t> Dear Colleagues,</a:t>
            </a:r>
          </a:p>
          <a:p>
            <a:r>
              <a:rPr lang="en-US" dirty="0"/>
              <a:t>Dear,</a:t>
            </a:r>
          </a:p>
          <a:p>
            <a:r>
              <a:rPr lang="en-US" dirty="0"/>
              <a:t>Hello (Name)</a:t>
            </a:r>
          </a:p>
          <a:p>
            <a:r>
              <a:rPr lang="en-US" dirty="0"/>
              <a:t>Hi (Name) -- Less formal </a:t>
            </a:r>
          </a:p>
          <a:p>
            <a:r>
              <a:rPr lang="en-US" dirty="0"/>
              <a:t>****To Whom it May Concern</a:t>
            </a:r>
          </a:p>
        </p:txBody>
      </p:sp>
    </p:spTree>
    <p:extLst>
      <p:ext uri="{BB962C8B-B14F-4D97-AF65-F5344CB8AC3E}">
        <p14:creationId xmlns:p14="http://schemas.microsoft.com/office/powerpoint/2010/main" val="2686578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371B-8360-D846-95E1-452D91F1F157}"/>
              </a:ext>
            </a:extLst>
          </p:cNvPr>
          <p:cNvSpPr>
            <a:spLocks noGrp="1"/>
          </p:cNvSpPr>
          <p:nvPr>
            <p:ph type="title"/>
          </p:nvPr>
        </p:nvSpPr>
        <p:spPr/>
        <p:txBody>
          <a:bodyPr/>
          <a:lstStyle/>
          <a:p>
            <a:r>
              <a:rPr lang="en-US" b="1" dirty="0"/>
              <a:t>Formulas for Opening Sentences</a:t>
            </a:r>
          </a:p>
        </p:txBody>
      </p:sp>
      <p:sp>
        <p:nvSpPr>
          <p:cNvPr id="3" name="Content Placeholder 2">
            <a:extLst>
              <a:ext uri="{FF2B5EF4-FFF2-40B4-BE49-F238E27FC236}">
                <a16:creationId xmlns:a16="http://schemas.microsoft.com/office/drawing/2014/main" id="{88133E5D-7266-DE4E-B0EF-A849964E2486}"/>
              </a:ext>
            </a:extLst>
          </p:cNvPr>
          <p:cNvSpPr>
            <a:spLocks noGrp="1"/>
          </p:cNvSpPr>
          <p:nvPr>
            <p:ph idx="1"/>
          </p:nvPr>
        </p:nvSpPr>
        <p:spPr/>
        <p:txBody>
          <a:bodyPr/>
          <a:lstStyle/>
          <a:p>
            <a:r>
              <a:rPr lang="en-US" dirty="0"/>
              <a:t>I hope you are doing well. </a:t>
            </a:r>
          </a:p>
          <a:p>
            <a:r>
              <a:rPr lang="en-US" dirty="0"/>
              <a:t>Thank you for your message/call/email. </a:t>
            </a:r>
          </a:p>
          <a:p>
            <a:r>
              <a:rPr lang="en-US" dirty="0"/>
              <a:t>I hope this finds you well. </a:t>
            </a:r>
          </a:p>
          <a:p>
            <a:r>
              <a:rPr lang="en-US" dirty="0"/>
              <a:t>It was great talking to you ________ </a:t>
            </a:r>
          </a:p>
          <a:p>
            <a:r>
              <a:rPr lang="en-US" dirty="0"/>
              <a:t>It’s great to hear from you. </a:t>
            </a:r>
          </a:p>
          <a:p>
            <a:r>
              <a:rPr lang="en-US" dirty="0"/>
              <a:t>Thanks for the additional information/quick response</a:t>
            </a:r>
          </a:p>
        </p:txBody>
      </p:sp>
    </p:spTree>
    <p:extLst>
      <p:ext uri="{BB962C8B-B14F-4D97-AF65-F5344CB8AC3E}">
        <p14:creationId xmlns:p14="http://schemas.microsoft.com/office/powerpoint/2010/main" val="1630997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A2480-538B-D449-A369-462D15834E2F}"/>
              </a:ext>
            </a:extLst>
          </p:cNvPr>
          <p:cNvSpPr>
            <a:spLocks noGrp="1"/>
          </p:cNvSpPr>
          <p:nvPr>
            <p:ph type="title"/>
          </p:nvPr>
        </p:nvSpPr>
        <p:spPr/>
        <p:txBody>
          <a:bodyPr/>
          <a:lstStyle/>
          <a:p>
            <a:r>
              <a:rPr lang="en-US" b="1" dirty="0"/>
              <a:t>Formulas for Last Sentences</a:t>
            </a:r>
          </a:p>
        </p:txBody>
      </p:sp>
      <p:sp>
        <p:nvSpPr>
          <p:cNvPr id="3" name="Content Placeholder 2">
            <a:extLst>
              <a:ext uri="{FF2B5EF4-FFF2-40B4-BE49-F238E27FC236}">
                <a16:creationId xmlns:a16="http://schemas.microsoft.com/office/drawing/2014/main" id="{6F36B1A3-0090-DD4C-AC5F-783A040D3A5D}"/>
              </a:ext>
            </a:extLst>
          </p:cNvPr>
          <p:cNvSpPr>
            <a:spLocks noGrp="1"/>
          </p:cNvSpPr>
          <p:nvPr>
            <p:ph idx="1"/>
          </p:nvPr>
        </p:nvSpPr>
        <p:spPr/>
        <p:txBody>
          <a:bodyPr/>
          <a:lstStyle/>
          <a:p>
            <a:r>
              <a:rPr lang="en-US" dirty="0"/>
              <a:t>I really appreciate the help/time/support you’ve given me. </a:t>
            </a:r>
          </a:p>
          <a:p>
            <a:r>
              <a:rPr lang="en-US" dirty="0"/>
              <a:t>Thank you once again for your help in this matter. </a:t>
            </a:r>
          </a:p>
          <a:p>
            <a:r>
              <a:rPr lang="en-US" dirty="0"/>
              <a:t>I look forward to seeing you again. </a:t>
            </a:r>
          </a:p>
          <a:p>
            <a:r>
              <a:rPr lang="en-US" dirty="0"/>
              <a:t>If you require any further assistance, please don’t hesitate to contact me. </a:t>
            </a:r>
          </a:p>
          <a:p>
            <a:r>
              <a:rPr lang="en-US" dirty="0"/>
              <a:t>Let me know if you need anything else.</a:t>
            </a:r>
          </a:p>
        </p:txBody>
      </p:sp>
    </p:spTree>
    <p:extLst>
      <p:ext uri="{BB962C8B-B14F-4D97-AF65-F5344CB8AC3E}">
        <p14:creationId xmlns:p14="http://schemas.microsoft.com/office/powerpoint/2010/main" val="3605112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8AB4-9207-9843-A759-EB232646349A}"/>
              </a:ext>
            </a:extLst>
          </p:cNvPr>
          <p:cNvSpPr>
            <a:spLocks noGrp="1"/>
          </p:cNvSpPr>
          <p:nvPr>
            <p:ph type="title"/>
          </p:nvPr>
        </p:nvSpPr>
        <p:spPr/>
        <p:txBody>
          <a:bodyPr/>
          <a:lstStyle/>
          <a:p>
            <a:r>
              <a:rPr lang="en-US" b="1" dirty="0"/>
              <a:t>Formulas for Closings </a:t>
            </a:r>
          </a:p>
        </p:txBody>
      </p:sp>
      <p:sp>
        <p:nvSpPr>
          <p:cNvPr id="3" name="Content Placeholder 2">
            <a:extLst>
              <a:ext uri="{FF2B5EF4-FFF2-40B4-BE49-F238E27FC236}">
                <a16:creationId xmlns:a16="http://schemas.microsoft.com/office/drawing/2014/main" id="{0649120F-13B4-8E47-97C2-3AA2451ED2D7}"/>
              </a:ext>
            </a:extLst>
          </p:cNvPr>
          <p:cNvSpPr>
            <a:spLocks noGrp="1"/>
          </p:cNvSpPr>
          <p:nvPr>
            <p:ph idx="1"/>
          </p:nvPr>
        </p:nvSpPr>
        <p:spPr/>
        <p:txBody>
          <a:bodyPr/>
          <a:lstStyle/>
          <a:p>
            <a:r>
              <a:rPr lang="en-US" dirty="0"/>
              <a:t>Thanks (again) </a:t>
            </a:r>
          </a:p>
          <a:p>
            <a:r>
              <a:rPr lang="en-US" dirty="0"/>
              <a:t>Sincerely (Yours) </a:t>
            </a:r>
          </a:p>
          <a:p>
            <a:r>
              <a:rPr lang="en-US" dirty="0"/>
              <a:t>Best (Wishes) </a:t>
            </a:r>
          </a:p>
          <a:p>
            <a:r>
              <a:rPr lang="en-US" dirty="0"/>
              <a:t>Kind Regards</a:t>
            </a:r>
          </a:p>
        </p:txBody>
      </p:sp>
    </p:spTree>
    <p:extLst>
      <p:ext uri="{BB962C8B-B14F-4D97-AF65-F5344CB8AC3E}">
        <p14:creationId xmlns:p14="http://schemas.microsoft.com/office/powerpoint/2010/main" val="278711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0DD5-A5B9-2D4D-A916-BD34B5A9345C}"/>
              </a:ext>
            </a:extLst>
          </p:cNvPr>
          <p:cNvSpPr txBox="1"/>
          <p:nvPr/>
        </p:nvSpPr>
        <p:spPr>
          <a:xfrm>
            <a:off x="134911" y="2353458"/>
            <a:ext cx="12192000" cy="1538883"/>
          </a:xfrm>
          <a:prstGeom prst="rect">
            <a:avLst/>
          </a:prstGeom>
          <a:noFill/>
        </p:spPr>
        <p:txBody>
          <a:bodyPr wrap="square" rtlCol="0">
            <a:spAutoFit/>
          </a:bodyPr>
          <a:lstStyle/>
          <a:p>
            <a:r>
              <a:rPr lang="en-US" sz="9400" dirty="0"/>
              <a:t>✅ </a:t>
            </a:r>
            <a:r>
              <a:rPr lang="en-US" sz="9400" b="1" dirty="0"/>
              <a:t>Resume Basics </a:t>
            </a:r>
            <a:r>
              <a:rPr lang="en-US" sz="9400" dirty="0"/>
              <a:t>✅</a:t>
            </a:r>
          </a:p>
        </p:txBody>
      </p:sp>
      <p:sp>
        <p:nvSpPr>
          <p:cNvPr id="3" name="TextBox 2">
            <a:extLst>
              <a:ext uri="{FF2B5EF4-FFF2-40B4-BE49-F238E27FC236}">
                <a16:creationId xmlns:a16="http://schemas.microsoft.com/office/drawing/2014/main" id="{2020EDF2-C733-D54A-87B0-55C45B32F5D3}"/>
              </a:ext>
            </a:extLst>
          </p:cNvPr>
          <p:cNvSpPr txBox="1"/>
          <p:nvPr/>
        </p:nvSpPr>
        <p:spPr>
          <a:xfrm>
            <a:off x="134911" y="5996066"/>
            <a:ext cx="8049718" cy="707886"/>
          </a:xfrm>
          <a:prstGeom prst="rect">
            <a:avLst/>
          </a:prstGeom>
          <a:noFill/>
        </p:spPr>
        <p:txBody>
          <a:bodyPr wrap="square" rtlCol="0">
            <a:spAutoFit/>
          </a:bodyPr>
          <a:lstStyle/>
          <a:p>
            <a:r>
              <a:rPr lang="en-US" sz="2000" dirty="0"/>
              <a:t>** For the sake of this class, we will focus on building a proper resume rather than a CV**</a:t>
            </a:r>
          </a:p>
        </p:txBody>
      </p:sp>
    </p:spTree>
    <p:extLst>
      <p:ext uri="{BB962C8B-B14F-4D97-AF65-F5344CB8AC3E}">
        <p14:creationId xmlns:p14="http://schemas.microsoft.com/office/powerpoint/2010/main" val="599844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BF7FF1-CC11-8F45-9BAD-2190CD6BDDC1}"/>
              </a:ext>
            </a:extLst>
          </p:cNvPr>
          <p:cNvSpPr txBox="1"/>
          <p:nvPr/>
        </p:nvSpPr>
        <p:spPr>
          <a:xfrm>
            <a:off x="3062843" y="263471"/>
            <a:ext cx="5690982" cy="1015663"/>
          </a:xfrm>
          <a:prstGeom prst="rect">
            <a:avLst/>
          </a:prstGeom>
          <a:noFill/>
        </p:spPr>
        <p:txBody>
          <a:bodyPr wrap="none" rtlCol="0">
            <a:spAutoFit/>
          </a:bodyPr>
          <a:lstStyle/>
          <a:p>
            <a:pPr algn="ctr"/>
            <a:r>
              <a:rPr lang="en-US" sz="6000" b="1" dirty="0"/>
              <a:t>Class Activity </a:t>
            </a:r>
          </a:p>
        </p:txBody>
      </p:sp>
      <p:sp>
        <p:nvSpPr>
          <p:cNvPr id="3" name="TextBox 2">
            <a:extLst>
              <a:ext uri="{FF2B5EF4-FFF2-40B4-BE49-F238E27FC236}">
                <a16:creationId xmlns:a16="http://schemas.microsoft.com/office/drawing/2014/main" id="{C6B66BB4-CD07-874B-AB73-53FC788BB9F8}"/>
              </a:ext>
            </a:extLst>
          </p:cNvPr>
          <p:cNvSpPr txBox="1"/>
          <p:nvPr/>
        </p:nvSpPr>
        <p:spPr>
          <a:xfrm>
            <a:off x="1679713" y="1573696"/>
            <a:ext cx="9531626" cy="4524315"/>
          </a:xfrm>
          <a:prstGeom prst="rect">
            <a:avLst/>
          </a:prstGeom>
          <a:noFill/>
        </p:spPr>
        <p:txBody>
          <a:bodyPr wrap="square" rtlCol="0">
            <a:spAutoFit/>
          </a:bodyPr>
          <a:lstStyle/>
          <a:p>
            <a:r>
              <a:rPr lang="en-US" sz="2400" dirty="0"/>
              <a:t>Draft an email to Mary, a potential client of your company. She sent you an email requesting more information about the coffee makers that you sell. </a:t>
            </a:r>
          </a:p>
          <a:p>
            <a:endParaRPr lang="en-US" sz="2400" dirty="0"/>
          </a:p>
          <a:p>
            <a:r>
              <a:rPr lang="en-US" sz="2400" i="1" dirty="0"/>
              <a:t>Dear Ahmed, I hope you’re doing well. I was wondering whether you could provide more information about the coffee makers that your company is selling, as my company is potentially interested in buying some. </a:t>
            </a:r>
          </a:p>
          <a:p>
            <a:endParaRPr lang="en-US" sz="2400" dirty="0"/>
          </a:p>
          <a:p>
            <a:r>
              <a:rPr lang="en-US" sz="2400" i="1" dirty="0"/>
              <a:t>Thank you for your time, </a:t>
            </a:r>
          </a:p>
          <a:p>
            <a:endParaRPr lang="en-US" sz="2400" i="1" dirty="0"/>
          </a:p>
          <a:p>
            <a:r>
              <a:rPr lang="en-US" sz="2400" i="1" dirty="0"/>
              <a:t>Mary</a:t>
            </a:r>
          </a:p>
        </p:txBody>
      </p:sp>
    </p:spTree>
    <p:extLst>
      <p:ext uri="{BB962C8B-B14F-4D97-AF65-F5344CB8AC3E}">
        <p14:creationId xmlns:p14="http://schemas.microsoft.com/office/powerpoint/2010/main" val="1169544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F8D2-4B80-8A49-928E-2D603B3DE8ED}"/>
              </a:ext>
            </a:extLst>
          </p:cNvPr>
          <p:cNvSpPr>
            <a:spLocks noGrp="1"/>
          </p:cNvSpPr>
          <p:nvPr>
            <p:ph type="title"/>
          </p:nvPr>
        </p:nvSpPr>
        <p:spPr/>
        <p:txBody>
          <a:bodyPr/>
          <a:lstStyle/>
          <a:p>
            <a:r>
              <a:rPr lang="en-US" b="1" dirty="0"/>
              <a:t>Sources</a:t>
            </a:r>
          </a:p>
        </p:txBody>
      </p:sp>
      <p:sp>
        <p:nvSpPr>
          <p:cNvPr id="3" name="Content Placeholder 2">
            <a:extLst>
              <a:ext uri="{FF2B5EF4-FFF2-40B4-BE49-F238E27FC236}">
                <a16:creationId xmlns:a16="http://schemas.microsoft.com/office/drawing/2014/main" id="{2A2DF305-5FD1-1F4D-9BD2-CC294FCB9A8B}"/>
              </a:ext>
            </a:extLst>
          </p:cNvPr>
          <p:cNvSpPr>
            <a:spLocks noGrp="1"/>
          </p:cNvSpPr>
          <p:nvPr>
            <p:ph idx="1"/>
          </p:nvPr>
        </p:nvSpPr>
        <p:spPr/>
        <p:txBody>
          <a:bodyPr/>
          <a:lstStyle/>
          <a:p>
            <a:r>
              <a:rPr lang="en-US" dirty="0">
                <a:hlinkClick r:id="rId2"/>
              </a:rPr>
              <a:t>https://www.thebalancecareers.com/cv-vs-resume-2058495</a:t>
            </a:r>
            <a:endParaRPr lang="en-US" dirty="0"/>
          </a:p>
          <a:p>
            <a:r>
              <a:rPr lang="en-US" dirty="0">
                <a:hlinkClick r:id="rId3"/>
              </a:rPr>
              <a:t>https://theundercoverrecruiter.com/action-verbs-resume/</a:t>
            </a:r>
            <a:endParaRPr lang="en-US" dirty="0"/>
          </a:p>
          <a:p>
            <a:r>
              <a:rPr lang="en-US" dirty="0">
                <a:hlinkClick r:id="rId4"/>
              </a:rPr>
              <a:t>https://www.wor</a:t>
            </a:r>
            <a:endParaRPr lang="en-US" dirty="0"/>
          </a:p>
          <a:p>
            <a:r>
              <a:rPr lang="en-US" dirty="0"/>
              <a:t>https://</a:t>
            </a:r>
            <a:r>
              <a:rPr lang="en-US" dirty="0" err="1"/>
              <a:t>kitdaily.com</a:t>
            </a:r>
            <a:r>
              <a:rPr lang="en-US" dirty="0"/>
              <a:t>/quantify-anything-resume/</a:t>
            </a:r>
          </a:p>
          <a:p>
            <a:r>
              <a:rPr lang="en-US" dirty="0">
                <a:hlinkClick r:id="rId5"/>
              </a:rPr>
              <a:t>https://www.thebalancecareers.com/college-student-resume-example-2063202</a:t>
            </a:r>
            <a:r>
              <a:rPr lang="en-US" dirty="0"/>
              <a:t> </a:t>
            </a:r>
          </a:p>
          <a:p>
            <a:endParaRPr lang="en-US" dirty="0"/>
          </a:p>
          <a:p>
            <a:endParaRPr lang="en-US" dirty="0"/>
          </a:p>
        </p:txBody>
      </p:sp>
    </p:spTree>
    <p:extLst>
      <p:ext uri="{BB962C8B-B14F-4D97-AF65-F5344CB8AC3E}">
        <p14:creationId xmlns:p14="http://schemas.microsoft.com/office/powerpoint/2010/main" val="296702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73046-18DD-6A4F-8057-10894DE28ECB}"/>
              </a:ext>
            </a:extLst>
          </p:cNvPr>
          <p:cNvPicPr>
            <a:picLocks noChangeAspect="1"/>
          </p:cNvPicPr>
          <p:nvPr/>
        </p:nvPicPr>
        <p:blipFill>
          <a:blip r:embed="rId2"/>
          <a:stretch>
            <a:fillRect/>
          </a:stretch>
        </p:blipFill>
        <p:spPr>
          <a:xfrm>
            <a:off x="405709" y="179531"/>
            <a:ext cx="11001806" cy="6543558"/>
          </a:xfrm>
          <a:prstGeom prst="rect">
            <a:avLst/>
          </a:prstGeom>
        </p:spPr>
      </p:pic>
    </p:spTree>
    <p:extLst>
      <p:ext uri="{BB962C8B-B14F-4D97-AF65-F5344CB8AC3E}">
        <p14:creationId xmlns:p14="http://schemas.microsoft.com/office/powerpoint/2010/main" val="24804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414A64-EDD9-0D4C-ADBF-A81D7CC16F56}"/>
              </a:ext>
            </a:extLst>
          </p:cNvPr>
          <p:cNvPicPr>
            <a:picLocks noChangeAspect="1"/>
          </p:cNvPicPr>
          <p:nvPr/>
        </p:nvPicPr>
        <p:blipFill>
          <a:blip r:embed="rId2"/>
          <a:stretch>
            <a:fillRect/>
          </a:stretch>
        </p:blipFill>
        <p:spPr>
          <a:xfrm>
            <a:off x="2553748" y="0"/>
            <a:ext cx="7084503" cy="6858000"/>
          </a:xfrm>
          <a:prstGeom prst="rect">
            <a:avLst/>
          </a:prstGeom>
        </p:spPr>
      </p:pic>
    </p:spTree>
    <p:extLst>
      <p:ext uri="{BB962C8B-B14F-4D97-AF65-F5344CB8AC3E}">
        <p14:creationId xmlns:p14="http://schemas.microsoft.com/office/powerpoint/2010/main" val="299961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FFC9D-95B3-AE4A-8F99-54C960CE2688}"/>
              </a:ext>
            </a:extLst>
          </p:cNvPr>
          <p:cNvPicPr>
            <a:picLocks noChangeAspect="1"/>
          </p:cNvPicPr>
          <p:nvPr/>
        </p:nvPicPr>
        <p:blipFill>
          <a:blip r:embed="rId2"/>
          <a:stretch>
            <a:fillRect/>
          </a:stretch>
        </p:blipFill>
        <p:spPr>
          <a:xfrm>
            <a:off x="273050" y="971550"/>
            <a:ext cx="11645900" cy="4914900"/>
          </a:xfrm>
          <a:prstGeom prst="rect">
            <a:avLst/>
          </a:prstGeom>
        </p:spPr>
      </p:pic>
    </p:spTree>
    <p:extLst>
      <p:ext uri="{BB962C8B-B14F-4D97-AF65-F5344CB8AC3E}">
        <p14:creationId xmlns:p14="http://schemas.microsoft.com/office/powerpoint/2010/main" val="205938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AE0D05-BB2D-D049-A96E-82CFD8B7608C}"/>
              </a:ext>
            </a:extLst>
          </p:cNvPr>
          <p:cNvPicPr>
            <a:picLocks noChangeAspect="1"/>
          </p:cNvPicPr>
          <p:nvPr/>
        </p:nvPicPr>
        <p:blipFill>
          <a:blip r:embed="rId2"/>
          <a:stretch>
            <a:fillRect/>
          </a:stretch>
        </p:blipFill>
        <p:spPr>
          <a:xfrm>
            <a:off x="2917520" y="0"/>
            <a:ext cx="6356959" cy="6858000"/>
          </a:xfrm>
          <a:prstGeom prst="rect">
            <a:avLst/>
          </a:prstGeom>
        </p:spPr>
      </p:pic>
    </p:spTree>
    <p:extLst>
      <p:ext uri="{BB962C8B-B14F-4D97-AF65-F5344CB8AC3E}">
        <p14:creationId xmlns:p14="http://schemas.microsoft.com/office/powerpoint/2010/main" val="5456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A13DF-F9B8-C44E-B805-07E66494DA9D}"/>
              </a:ext>
            </a:extLst>
          </p:cNvPr>
          <p:cNvPicPr>
            <a:picLocks noChangeAspect="1"/>
          </p:cNvPicPr>
          <p:nvPr/>
        </p:nvPicPr>
        <p:blipFill>
          <a:blip r:embed="rId2"/>
          <a:stretch>
            <a:fillRect/>
          </a:stretch>
        </p:blipFill>
        <p:spPr>
          <a:xfrm>
            <a:off x="931183" y="0"/>
            <a:ext cx="10329634" cy="6858000"/>
          </a:xfrm>
          <a:prstGeom prst="rect">
            <a:avLst/>
          </a:prstGeom>
        </p:spPr>
      </p:pic>
    </p:spTree>
    <p:extLst>
      <p:ext uri="{BB962C8B-B14F-4D97-AF65-F5344CB8AC3E}">
        <p14:creationId xmlns:p14="http://schemas.microsoft.com/office/powerpoint/2010/main" val="417768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C3825A-495E-7548-BF0B-C7254BC90315}"/>
              </a:ext>
            </a:extLst>
          </p:cNvPr>
          <p:cNvPicPr>
            <a:picLocks noChangeAspect="1"/>
          </p:cNvPicPr>
          <p:nvPr/>
        </p:nvPicPr>
        <p:blipFill>
          <a:blip r:embed="rId2"/>
          <a:stretch>
            <a:fillRect/>
          </a:stretch>
        </p:blipFill>
        <p:spPr>
          <a:xfrm>
            <a:off x="279400" y="1289050"/>
            <a:ext cx="11633200" cy="4279900"/>
          </a:xfrm>
          <a:prstGeom prst="rect">
            <a:avLst/>
          </a:prstGeom>
        </p:spPr>
      </p:pic>
    </p:spTree>
    <p:extLst>
      <p:ext uri="{BB962C8B-B14F-4D97-AF65-F5344CB8AC3E}">
        <p14:creationId xmlns:p14="http://schemas.microsoft.com/office/powerpoint/2010/main" val="78512134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328</TotalTime>
  <Words>950</Words>
  <Application>Microsoft Macintosh PowerPoint</Application>
  <PresentationFormat>Widescreen</PresentationFormat>
  <Paragraphs>130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 Light</vt:lpstr>
      <vt:lpstr>Rockwell</vt:lpstr>
      <vt:lpstr>Wingdings</vt:lpstr>
      <vt:lpstr>Atlas</vt:lpstr>
      <vt:lpstr>Writing a Resume / Proper Email Practices</vt:lpstr>
      <vt:lpstr>What is the difference between a RESUME and a CURRICULUM VITAE?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Resumes</vt:lpstr>
      <vt:lpstr>PowerPoint Presentation</vt:lpstr>
      <vt:lpstr>Why are they important?</vt:lpstr>
      <vt:lpstr>PowerPoint Presentation</vt:lpstr>
      <vt:lpstr>PowerPoint Presentation</vt:lpstr>
      <vt:lpstr>PowerPoint Presentation</vt:lpstr>
      <vt:lpstr>Quantifying Resume Bullets</vt:lpstr>
      <vt:lpstr>PowerPoint Presentation</vt:lpstr>
      <vt:lpstr>PowerPoint Presentation</vt:lpstr>
      <vt:lpstr>PowerPoint Presentation</vt:lpstr>
      <vt:lpstr>PowerPoint Presentation</vt:lpstr>
      <vt:lpstr>PowerPoint Presentation</vt:lpstr>
      <vt:lpstr>Email #1</vt:lpstr>
      <vt:lpstr>Email #2</vt:lpstr>
      <vt:lpstr>Good Email</vt:lpstr>
      <vt:lpstr>Formulas for Greetings </vt:lpstr>
      <vt:lpstr>Formulas for Opening Sentences</vt:lpstr>
      <vt:lpstr>Formulas for Last Sentences</vt:lpstr>
      <vt:lpstr>Formulas for Closings </vt:lpstr>
      <vt:lpstr>PowerPoint Presentation</vt:lpstr>
      <vt:lpstr>Sources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Resume / Proper Email Practices</dc:title>
  <dc:creator>Oumama Kabli</dc:creator>
  <cp:lastModifiedBy>Oumama Kabli</cp:lastModifiedBy>
  <cp:revision>36</cp:revision>
  <dcterms:created xsi:type="dcterms:W3CDTF">2019-02-18T11:28:25Z</dcterms:created>
  <dcterms:modified xsi:type="dcterms:W3CDTF">2019-02-18T16:56:40Z</dcterms:modified>
</cp:coreProperties>
</file>