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58" r:id="rId4"/>
    <p:sldId id="259" r:id="rId5"/>
    <p:sldId id="279" r:id="rId6"/>
    <p:sldId id="268" r:id="rId7"/>
    <p:sldId id="269" r:id="rId8"/>
    <p:sldId id="273" r:id="rId9"/>
    <p:sldId id="275" r:id="rId10"/>
    <p:sldId id="276" r:id="rId11"/>
    <p:sldId id="277" r:id="rId12"/>
    <p:sldId id="274" r:id="rId13"/>
    <p:sldId id="272" r:id="rId14"/>
    <p:sldId id="270" r:id="rId15"/>
    <p:sldId id="280" r:id="rId16"/>
    <p:sldId id="278" r:id="rId17"/>
    <p:sldId id="271" r:id="rId18"/>
    <p:sldId id="283" r:id="rId19"/>
    <p:sldId id="281" r:id="rId20"/>
    <p:sldId id="260" r:id="rId21"/>
    <p:sldId id="261" r:id="rId22"/>
    <p:sldId id="262" r:id="rId23"/>
    <p:sldId id="263"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718"/>
  </p:normalViewPr>
  <p:slideViewPr>
    <p:cSldViewPr snapToGrid="0" snapToObjects="1">
      <p:cViewPr>
        <p:scale>
          <a:sx n="111" d="100"/>
          <a:sy n="111" d="100"/>
        </p:scale>
        <p:origin x="-1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11/6/18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11/6/18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11/6/18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11/6/18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11/6/18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11/6/18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11/6/18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11/6/18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05D1-EF49-F349-B8F2-945FB912A510}"/>
              </a:ext>
            </a:extLst>
          </p:cNvPr>
          <p:cNvSpPr>
            <a:spLocks noGrp="1"/>
          </p:cNvSpPr>
          <p:nvPr>
            <p:ph type="ctrTitle"/>
          </p:nvPr>
        </p:nvSpPr>
        <p:spPr>
          <a:xfrm>
            <a:off x="2233534" y="3428998"/>
            <a:ext cx="5896340" cy="2268559"/>
          </a:xfrm>
        </p:spPr>
        <p:txBody>
          <a:bodyPr/>
          <a:lstStyle/>
          <a:p>
            <a:r>
              <a:rPr lang="en-US" b="1" dirty="0"/>
              <a:t>Writing Essays</a:t>
            </a:r>
          </a:p>
        </p:txBody>
      </p:sp>
      <p:sp>
        <p:nvSpPr>
          <p:cNvPr id="3" name="Subtitle 2">
            <a:extLst>
              <a:ext uri="{FF2B5EF4-FFF2-40B4-BE49-F238E27FC236}">
                <a16:creationId xmlns:a16="http://schemas.microsoft.com/office/drawing/2014/main" id="{D59E0EA4-0FEF-8F48-BDA2-4801355AAAC9}"/>
              </a:ext>
            </a:extLst>
          </p:cNvPr>
          <p:cNvSpPr>
            <a:spLocks noGrp="1"/>
          </p:cNvSpPr>
          <p:nvPr>
            <p:ph type="subTitle" idx="1"/>
          </p:nvPr>
        </p:nvSpPr>
        <p:spPr>
          <a:xfrm>
            <a:off x="2772274" y="4397390"/>
            <a:ext cx="5357600" cy="1160213"/>
          </a:xfrm>
        </p:spPr>
        <p:txBody>
          <a:bodyPr/>
          <a:lstStyle/>
          <a:p>
            <a:pPr algn="ctr"/>
            <a:r>
              <a:rPr lang="en-US" b="1" dirty="0"/>
              <a:t>Professor </a:t>
            </a:r>
            <a:r>
              <a:rPr lang="en-US" b="1" dirty="0" err="1"/>
              <a:t>Oumama</a:t>
            </a:r>
            <a:r>
              <a:rPr lang="en-US" b="1" dirty="0"/>
              <a:t> </a:t>
            </a:r>
            <a:r>
              <a:rPr lang="en-US" b="1" dirty="0" err="1"/>
              <a:t>Kabli</a:t>
            </a:r>
            <a:endParaRPr lang="en-US" b="1" dirty="0"/>
          </a:p>
          <a:p>
            <a:pPr algn="ctr"/>
            <a:r>
              <a:rPr lang="en-US" b="1" dirty="0"/>
              <a:t>November 7, 2018</a:t>
            </a:r>
          </a:p>
        </p:txBody>
      </p:sp>
      <p:pic>
        <p:nvPicPr>
          <p:cNvPr id="5" name="Picture 4">
            <a:extLst>
              <a:ext uri="{FF2B5EF4-FFF2-40B4-BE49-F238E27FC236}">
                <a16:creationId xmlns:a16="http://schemas.microsoft.com/office/drawing/2014/main" id="{0DF66B31-00FF-0C4E-892E-E82C9F01BD25}"/>
              </a:ext>
            </a:extLst>
          </p:cNvPr>
          <p:cNvPicPr>
            <a:picLocks noChangeAspect="1"/>
          </p:cNvPicPr>
          <p:nvPr/>
        </p:nvPicPr>
        <p:blipFill>
          <a:blip r:embed="rId2"/>
          <a:stretch>
            <a:fillRect/>
          </a:stretch>
        </p:blipFill>
        <p:spPr>
          <a:xfrm>
            <a:off x="7779895" y="0"/>
            <a:ext cx="4412105" cy="2146196"/>
          </a:xfrm>
          <a:prstGeom prst="rect">
            <a:avLst/>
          </a:prstGeom>
        </p:spPr>
      </p:pic>
      <p:pic>
        <p:nvPicPr>
          <p:cNvPr id="7" name="Picture 6">
            <a:extLst>
              <a:ext uri="{FF2B5EF4-FFF2-40B4-BE49-F238E27FC236}">
                <a16:creationId xmlns:a16="http://schemas.microsoft.com/office/drawing/2014/main" id="{0317DE38-CAE3-4E45-9AEC-4B18EB897595}"/>
              </a:ext>
            </a:extLst>
          </p:cNvPr>
          <p:cNvPicPr>
            <a:picLocks noChangeAspect="1"/>
          </p:cNvPicPr>
          <p:nvPr/>
        </p:nvPicPr>
        <p:blipFill>
          <a:blip r:embed="rId3"/>
          <a:stretch>
            <a:fillRect/>
          </a:stretch>
        </p:blipFill>
        <p:spPr>
          <a:xfrm>
            <a:off x="7779894" y="4542020"/>
            <a:ext cx="4412105" cy="2315980"/>
          </a:xfrm>
          <a:prstGeom prst="rect">
            <a:avLst/>
          </a:prstGeom>
        </p:spPr>
      </p:pic>
    </p:spTree>
    <p:extLst>
      <p:ext uri="{BB962C8B-B14F-4D97-AF65-F5344CB8AC3E}">
        <p14:creationId xmlns:p14="http://schemas.microsoft.com/office/powerpoint/2010/main" val="290607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2BEB-F5C0-1F46-B00D-529EF50300D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32B896-4536-1A4A-BD13-A905C9B40675}"/>
              </a:ext>
            </a:extLst>
          </p:cNvPr>
          <p:cNvPicPr>
            <a:picLocks noGrp="1" noChangeAspect="1"/>
          </p:cNvPicPr>
          <p:nvPr>
            <p:ph idx="1"/>
          </p:nvPr>
        </p:nvPicPr>
        <p:blipFill>
          <a:blip r:embed="rId2"/>
          <a:stretch>
            <a:fillRect/>
          </a:stretch>
        </p:blipFill>
        <p:spPr>
          <a:xfrm>
            <a:off x="1565594" y="1222513"/>
            <a:ext cx="9590389" cy="4598502"/>
          </a:xfrm>
        </p:spPr>
      </p:pic>
    </p:spTree>
    <p:extLst>
      <p:ext uri="{BB962C8B-B14F-4D97-AF65-F5344CB8AC3E}">
        <p14:creationId xmlns:p14="http://schemas.microsoft.com/office/powerpoint/2010/main" val="41225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DE79-07A1-0141-AB51-61CCAD6E7D5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845E1B-6388-F14D-963D-5BF99988FA27}"/>
              </a:ext>
            </a:extLst>
          </p:cNvPr>
          <p:cNvPicPr>
            <a:picLocks noGrp="1" noChangeAspect="1"/>
          </p:cNvPicPr>
          <p:nvPr>
            <p:ph idx="1"/>
          </p:nvPr>
        </p:nvPicPr>
        <p:blipFill>
          <a:blip r:embed="rId2"/>
          <a:stretch>
            <a:fillRect/>
          </a:stretch>
        </p:blipFill>
        <p:spPr>
          <a:xfrm>
            <a:off x="749509" y="232348"/>
            <a:ext cx="10418162" cy="6625652"/>
          </a:xfrm>
        </p:spPr>
      </p:pic>
    </p:spTree>
    <p:extLst>
      <p:ext uri="{BB962C8B-B14F-4D97-AF65-F5344CB8AC3E}">
        <p14:creationId xmlns:p14="http://schemas.microsoft.com/office/powerpoint/2010/main" val="76282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9F47-8C29-6D41-8671-72B8C379FA5C}"/>
              </a:ext>
            </a:extLst>
          </p:cNvPr>
          <p:cNvSpPr>
            <a:spLocks noGrp="1"/>
          </p:cNvSpPr>
          <p:nvPr>
            <p:ph type="title"/>
          </p:nvPr>
        </p:nvSpPr>
        <p:spPr/>
        <p:txBody>
          <a:bodyPr/>
          <a:lstStyle/>
          <a:p>
            <a:pPr algn="ctr"/>
            <a:r>
              <a:rPr lang="en-US" b="1" dirty="0"/>
              <a:t>Introductory Paragraph </a:t>
            </a:r>
          </a:p>
        </p:txBody>
      </p:sp>
      <p:pic>
        <p:nvPicPr>
          <p:cNvPr id="5" name="Content Placeholder 4">
            <a:extLst>
              <a:ext uri="{FF2B5EF4-FFF2-40B4-BE49-F238E27FC236}">
                <a16:creationId xmlns:a16="http://schemas.microsoft.com/office/drawing/2014/main" id="{61245650-21DF-FE4F-9F9E-329C9F72E95F}"/>
              </a:ext>
            </a:extLst>
          </p:cNvPr>
          <p:cNvPicPr>
            <a:picLocks noGrp="1" noChangeAspect="1"/>
          </p:cNvPicPr>
          <p:nvPr>
            <p:ph idx="1"/>
          </p:nvPr>
        </p:nvPicPr>
        <p:blipFill>
          <a:blip r:embed="rId2"/>
          <a:stretch>
            <a:fillRect/>
          </a:stretch>
        </p:blipFill>
        <p:spPr>
          <a:xfrm>
            <a:off x="155983" y="1885285"/>
            <a:ext cx="11920719" cy="3541154"/>
          </a:xfrm>
        </p:spPr>
      </p:pic>
    </p:spTree>
    <p:extLst>
      <p:ext uri="{BB962C8B-B14F-4D97-AF65-F5344CB8AC3E}">
        <p14:creationId xmlns:p14="http://schemas.microsoft.com/office/powerpoint/2010/main" val="427854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0A5F-8588-6648-9758-D76141079915}"/>
              </a:ext>
            </a:extLst>
          </p:cNvPr>
          <p:cNvSpPr>
            <a:spLocks noGrp="1"/>
          </p:cNvSpPr>
          <p:nvPr>
            <p:ph type="title"/>
          </p:nvPr>
        </p:nvSpPr>
        <p:spPr/>
        <p:txBody>
          <a:bodyPr/>
          <a:lstStyle/>
          <a:p>
            <a:pPr algn="ctr"/>
            <a:r>
              <a:rPr lang="en-US" b="1" dirty="0"/>
              <a:t>The Thesis Statement cont..</a:t>
            </a:r>
          </a:p>
        </p:txBody>
      </p:sp>
      <p:sp>
        <p:nvSpPr>
          <p:cNvPr id="3" name="Content Placeholder 2">
            <a:extLst>
              <a:ext uri="{FF2B5EF4-FFF2-40B4-BE49-F238E27FC236}">
                <a16:creationId xmlns:a16="http://schemas.microsoft.com/office/drawing/2014/main" id="{DD033B8B-2E9A-1F40-9BF3-99B4FBEADFE4}"/>
              </a:ext>
            </a:extLst>
          </p:cNvPr>
          <p:cNvSpPr>
            <a:spLocks noGrp="1"/>
          </p:cNvSpPr>
          <p:nvPr>
            <p:ph idx="1"/>
          </p:nvPr>
        </p:nvSpPr>
        <p:spPr>
          <a:xfrm>
            <a:off x="2278924" y="1885285"/>
            <a:ext cx="7796540" cy="3997828"/>
          </a:xfrm>
        </p:spPr>
        <p:txBody>
          <a:bodyPr>
            <a:normAutofit fontScale="92500" lnSpcReduction="10000"/>
          </a:bodyPr>
          <a:lstStyle/>
          <a:p>
            <a:pPr marL="0" indent="0" fontAlgn="base">
              <a:buNone/>
            </a:pPr>
            <a:r>
              <a:rPr lang="en-US" b="1" dirty="0"/>
              <a:t>In order to write a successful thesis statement:</a:t>
            </a:r>
          </a:p>
          <a:p>
            <a:pPr fontAlgn="base"/>
            <a:r>
              <a:rPr lang="en-US" dirty="0"/>
              <a:t>Avoid putting your thesis statement in the middle of a paragraph or late in the paper. Your thesis should be evident in the introductory or first paragraph of your essay.</a:t>
            </a:r>
          </a:p>
          <a:p>
            <a:pPr fontAlgn="base"/>
            <a:r>
              <a:rPr lang="en-US" dirty="0"/>
              <a:t>Be as clear and as specific as possible; avoid vague words.</a:t>
            </a:r>
          </a:p>
          <a:p>
            <a:pPr fontAlgn="base"/>
            <a:r>
              <a:rPr lang="en-US" dirty="0"/>
              <a:t>Indicate the point of your paper but avoid sentence structures like, “The point of my paper is…” </a:t>
            </a:r>
          </a:p>
          <a:p>
            <a:r>
              <a:rPr lang="en-US" b="1" i="1" u="sng" dirty="0"/>
              <a:t>***A thesis statement is an assertion, not a statement of fact or an observation. ***</a:t>
            </a:r>
          </a:p>
        </p:txBody>
      </p:sp>
    </p:spTree>
    <p:extLst>
      <p:ext uri="{BB962C8B-B14F-4D97-AF65-F5344CB8AC3E}">
        <p14:creationId xmlns:p14="http://schemas.microsoft.com/office/powerpoint/2010/main" val="421139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3422-58F2-3E49-8DB3-5668026D1C28}"/>
              </a:ext>
            </a:extLst>
          </p:cNvPr>
          <p:cNvSpPr>
            <a:spLocks noGrp="1"/>
          </p:cNvSpPr>
          <p:nvPr>
            <p:ph type="title"/>
          </p:nvPr>
        </p:nvSpPr>
        <p:spPr/>
        <p:txBody>
          <a:bodyPr/>
          <a:lstStyle/>
          <a:p>
            <a:pPr algn="ctr"/>
            <a:r>
              <a:rPr lang="en-US" b="1" dirty="0"/>
              <a:t>Formatting an Outline for your Essay </a:t>
            </a:r>
            <a:r>
              <a:rPr lang="en-US" b="1" dirty="0" err="1"/>
              <a:t>cont</a:t>
            </a:r>
            <a:r>
              <a:rPr lang="en-US" b="1" dirty="0"/>
              <a:t>…</a:t>
            </a:r>
            <a:endParaRPr lang="en-US" dirty="0"/>
          </a:p>
        </p:txBody>
      </p:sp>
      <p:pic>
        <p:nvPicPr>
          <p:cNvPr id="5" name="Content Placeholder 4">
            <a:extLst>
              <a:ext uri="{FF2B5EF4-FFF2-40B4-BE49-F238E27FC236}">
                <a16:creationId xmlns:a16="http://schemas.microsoft.com/office/drawing/2014/main" id="{4145EA7B-0B0D-9245-97C3-C3151BF96DBB}"/>
              </a:ext>
            </a:extLst>
          </p:cNvPr>
          <p:cNvPicPr>
            <a:picLocks noGrp="1" noChangeAspect="1"/>
          </p:cNvPicPr>
          <p:nvPr>
            <p:ph idx="1"/>
          </p:nvPr>
        </p:nvPicPr>
        <p:blipFill>
          <a:blip r:embed="rId2"/>
          <a:stretch>
            <a:fillRect/>
          </a:stretch>
        </p:blipFill>
        <p:spPr>
          <a:xfrm>
            <a:off x="3392412" y="1885285"/>
            <a:ext cx="5324205" cy="4793811"/>
          </a:xfrm>
        </p:spPr>
      </p:pic>
    </p:spTree>
    <p:extLst>
      <p:ext uri="{BB962C8B-B14F-4D97-AF65-F5344CB8AC3E}">
        <p14:creationId xmlns:p14="http://schemas.microsoft.com/office/powerpoint/2010/main" val="413322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5634-1E43-E64D-9743-1286AD180B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799BCE-880F-C14F-B0A1-64E0E8364E13}"/>
              </a:ext>
            </a:extLst>
          </p:cNvPr>
          <p:cNvPicPr>
            <a:picLocks noGrp="1" noChangeAspect="1"/>
          </p:cNvPicPr>
          <p:nvPr>
            <p:ph idx="1"/>
          </p:nvPr>
        </p:nvPicPr>
        <p:blipFill>
          <a:blip r:embed="rId2"/>
          <a:stretch>
            <a:fillRect/>
          </a:stretch>
        </p:blipFill>
        <p:spPr>
          <a:xfrm>
            <a:off x="1738858" y="502660"/>
            <a:ext cx="8561457" cy="6043382"/>
          </a:xfrm>
        </p:spPr>
      </p:pic>
    </p:spTree>
    <p:extLst>
      <p:ext uri="{BB962C8B-B14F-4D97-AF65-F5344CB8AC3E}">
        <p14:creationId xmlns:p14="http://schemas.microsoft.com/office/powerpoint/2010/main" val="7687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8757-112A-4C47-894A-614A79FE3B7A}"/>
              </a:ext>
            </a:extLst>
          </p:cNvPr>
          <p:cNvSpPr>
            <a:spLocks noGrp="1"/>
          </p:cNvSpPr>
          <p:nvPr>
            <p:ph type="title"/>
          </p:nvPr>
        </p:nvSpPr>
        <p:spPr>
          <a:xfrm>
            <a:off x="1886674" y="55541"/>
            <a:ext cx="8426370" cy="608223"/>
          </a:xfrm>
        </p:spPr>
        <p:txBody>
          <a:bodyPr>
            <a:normAutofit/>
          </a:bodyPr>
          <a:lstStyle/>
          <a:p>
            <a:pPr algn="ctr"/>
            <a:r>
              <a:rPr lang="en-US" sz="2800" b="1" dirty="0"/>
              <a:t>Examples of Good and Bad Thesis Statements</a:t>
            </a:r>
          </a:p>
        </p:txBody>
      </p:sp>
      <p:pic>
        <p:nvPicPr>
          <p:cNvPr id="5" name="Content Placeholder 4">
            <a:extLst>
              <a:ext uri="{FF2B5EF4-FFF2-40B4-BE49-F238E27FC236}">
                <a16:creationId xmlns:a16="http://schemas.microsoft.com/office/drawing/2014/main" id="{9042D51D-56E8-7749-BA8D-832A6952DD10}"/>
              </a:ext>
            </a:extLst>
          </p:cNvPr>
          <p:cNvPicPr>
            <a:picLocks noGrp="1" noChangeAspect="1"/>
          </p:cNvPicPr>
          <p:nvPr>
            <p:ph idx="1"/>
          </p:nvPr>
        </p:nvPicPr>
        <p:blipFill>
          <a:blip r:embed="rId2"/>
          <a:stretch>
            <a:fillRect/>
          </a:stretch>
        </p:blipFill>
        <p:spPr>
          <a:xfrm>
            <a:off x="81374" y="507781"/>
            <a:ext cx="4212833" cy="1112676"/>
          </a:xfrm>
        </p:spPr>
      </p:pic>
      <p:pic>
        <p:nvPicPr>
          <p:cNvPr id="7" name="Picture 6">
            <a:extLst>
              <a:ext uri="{FF2B5EF4-FFF2-40B4-BE49-F238E27FC236}">
                <a16:creationId xmlns:a16="http://schemas.microsoft.com/office/drawing/2014/main" id="{BD9325D7-1534-FF4B-A355-B5D5AF48C7C3}"/>
              </a:ext>
            </a:extLst>
          </p:cNvPr>
          <p:cNvPicPr>
            <a:picLocks noChangeAspect="1"/>
          </p:cNvPicPr>
          <p:nvPr/>
        </p:nvPicPr>
        <p:blipFill>
          <a:blip r:embed="rId3"/>
          <a:stretch>
            <a:fillRect/>
          </a:stretch>
        </p:blipFill>
        <p:spPr>
          <a:xfrm>
            <a:off x="81373" y="1620457"/>
            <a:ext cx="4212833" cy="1536242"/>
          </a:xfrm>
          <a:prstGeom prst="rect">
            <a:avLst/>
          </a:prstGeom>
        </p:spPr>
      </p:pic>
      <p:pic>
        <p:nvPicPr>
          <p:cNvPr id="9" name="Picture 8">
            <a:extLst>
              <a:ext uri="{FF2B5EF4-FFF2-40B4-BE49-F238E27FC236}">
                <a16:creationId xmlns:a16="http://schemas.microsoft.com/office/drawing/2014/main" id="{E1CBDEE6-859F-8B44-A9BC-2CD24B30C6B2}"/>
              </a:ext>
            </a:extLst>
          </p:cNvPr>
          <p:cNvPicPr>
            <a:picLocks noChangeAspect="1"/>
          </p:cNvPicPr>
          <p:nvPr/>
        </p:nvPicPr>
        <p:blipFill>
          <a:blip r:embed="rId4"/>
          <a:stretch>
            <a:fillRect/>
          </a:stretch>
        </p:blipFill>
        <p:spPr>
          <a:xfrm>
            <a:off x="81373" y="3327944"/>
            <a:ext cx="4212833" cy="1364997"/>
          </a:xfrm>
          <a:prstGeom prst="rect">
            <a:avLst/>
          </a:prstGeom>
        </p:spPr>
      </p:pic>
      <p:pic>
        <p:nvPicPr>
          <p:cNvPr id="11" name="Picture 10">
            <a:extLst>
              <a:ext uri="{FF2B5EF4-FFF2-40B4-BE49-F238E27FC236}">
                <a16:creationId xmlns:a16="http://schemas.microsoft.com/office/drawing/2014/main" id="{B485681D-5387-DB4C-B4B9-9795B400BECC}"/>
              </a:ext>
            </a:extLst>
          </p:cNvPr>
          <p:cNvPicPr>
            <a:picLocks noChangeAspect="1"/>
          </p:cNvPicPr>
          <p:nvPr/>
        </p:nvPicPr>
        <p:blipFill>
          <a:blip r:embed="rId5"/>
          <a:stretch>
            <a:fillRect/>
          </a:stretch>
        </p:blipFill>
        <p:spPr>
          <a:xfrm>
            <a:off x="81372" y="4692941"/>
            <a:ext cx="4212834" cy="1821231"/>
          </a:xfrm>
          <a:prstGeom prst="rect">
            <a:avLst/>
          </a:prstGeom>
        </p:spPr>
      </p:pic>
      <p:pic>
        <p:nvPicPr>
          <p:cNvPr id="13" name="Picture 12">
            <a:extLst>
              <a:ext uri="{FF2B5EF4-FFF2-40B4-BE49-F238E27FC236}">
                <a16:creationId xmlns:a16="http://schemas.microsoft.com/office/drawing/2014/main" id="{BF48A59B-BACB-7A4E-B461-2818CDE752D3}"/>
              </a:ext>
            </a:extLst>
          </p:cNvPr>
          <p:cNvPicPr>
            <a:picLocks noChangeAspect="1"/>
          </p:cNvPicPr>
          <p:nvPr/>
        </p:nvPicPr>
        <p:blipFill>
          <a:blip r:embed="rId6"/>
          <a:stretch>
            <a:fillRect/>
          </a:stretch>
        </p:blipFill>
        <p:spPr>
          <a:xfrm>
            <a:off x="4842155" y="460473"/>
            <a:ext cx="4889500" cy="1703621"/>
          </a:xfrm>
          <a:prstGeom prst="rect">
            <a:avLst/>
          </a:prstGeom>
        </p:spPr>
      </p:pic>
      <p:pic>
        <p:nvPicPr>
          <p:cNvPr id="15" name="Picture 14">
            <a:extLst>
              <a:ext uri="{FF2B5EF4-FFF2-40B4-BE49-F238E27FC236}">
                <a16:creationId xmlns:a16="http://schemas.microsoft.com/office/drawing/2014/main" id="{260A4815-F6DB-254F-B529-6E7076C82D8C}"/>
              </a:ext>
            </a:extLst>
          </p:cNvPr>
          <p:cNvPicPr>
            <a:picLocks noChangeAspect="1"/>
          </p:cNvPicPr>
          <p:nvPr/>
        </p:nvPicPr>
        <p:blipFill>
          <a:blip r:embed="rId7"/>
          <a:stretch>
            <a:fillRect/>
          </a:stretch>
        </p:blipFill>
        <p:spPr>
          <a:xfrm>
            <a:off x="4842155" y="2071396"/>
            <a:ext cx="4889500" cy="1817065"/>
          </a:xfrm>
          <a:prstGeom prst="rect">
            <a:avLst/>
          </a:prstGeom>
        </p:spPr>
      </p:pic>
      <p:pic>
        <p:nvPicPr>
          <p:cNvPr id="17" name="Picture 16">
            <a:extLst>
              <a:ext uri="{FF2B5EF4-FFF2-40B4-BE49-F238E27FC236}">
                <a16:creationId xmlns:a16="http://schemas.microsoft.com/office/drawing/2014/main" id="{48CF134C-BAB0-D443-830F-31836A4ABFF6}"/>
              </a:ext>
            </a:extLst>
          </p:cNvPr>
          <p:cNvPicPr>
            <a:picLocks noChangeAspect="1"/>
          </p:cNvPicPr>
          <p:nvPr/>
        </p:nvPicPr>
        <p:blipFill>
          <a:blip r:embed="rId8"/>
          <a:stretch>
            <a:fillRect/>
          </a:stretch>
        </p:blipFill>
        <p:spPr>
          <a:xfrm>
            <a:off x="4842155" y="4010442"/>
            <a:ext cx="4889500" cy="1244600"/>
          </a:xfrm>
          <a:prstGeom prst="rect">
            <a:avLst/>
          </a:prstGeom>
        </p:spPr>
      </p:pic>
      <p:pic>
        <p:nvPicPr>
          <p:cNvPr id="19" name="Picture 18">
            <a:extLst>
              <a:ext uri="{FF2B5EF4-FFF2-40B4-BE49-F238E27FC236}">
                <a16:creationId xmlns:a16="http://schemas.microsoft.com/office/drawing/2014/main" id="{A71B54DB-20B6-E74B-9815-456AB8E512A0}"/>
              </a:ext>
            </a:extLst>
          </p:cNvPr>
          <p:cNvPicPr>
            <a:picLocks noChangeAspect="1"/>
          </p:cNvPicPr>
          <p:nvPr/>
        </p:nvPicPr>
        <p:blipFill>
          <a:blip r:embed="rId9"/>
          <a:stretch>
            <a:fillRect/>
          </a:stretch>
        </p:blipFill>
        <p:spPr>
          <a:xfrm>
            <a:off x="4842155" y="5214084"/>
            <a:ext cx="4889500" cy="1595104"/>
          </a:xfrm>
          <a:prstGeom prst="rect">
            <a:avLst/>
          </a:prstGeom>
        </p:spPr>
      </p:pic>
    </p:spTree>
    <p:extLst>
      <p:ext uri="{BB962C8B-B14F-4D97-AF65-F5344CB8AC3E}">
        <p14:creationId xmlns:p14="http://schemas.microsoft.com/office/powerpoint/2010/main" val="214451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9B4C-C228-9948-89E2-9D5BDABDCB52}"/>
              </a:ext>
            </a:extLst>
          </p:cNvPr>
          <p:cNvSpPr>
            <a:spLocks noGrp="1"/>
          </p:cNvSpPr>
          <p:nvPr>
            <p:ph type="title"/>
          </p:nvPr>
        </p:nvSpPr>
        <p:spPr/>
        <p:txBody>
          <a:bodyPr/>
          <a:lstStyle/>
          <a:p>
            <a:pPr algn="ctr"/>
            <a:r>
              <a:rPr lang="en-US" b="1" dirty="0"/>
              <a:t>Formatting an Outline for your Essay </a:t>
            </a:r>
            <a:r>
              <a:rPr lang="en-US" b="1" dirty="0" err="1"/>
              <a:t>cont</a:t>
            </a:r>
            <a:r>
              <a:rPr lang="en-US" b="1" dirty="0"/>
              <a:t>…</a:t>
            </a:r>
            <a:endParaRPr lang="en-US" dirty="0"/>
          </a:p>
        </p:txBody>
      </p:sp>
      <p:pic>
        <p:nvPicPr>
          <p:cNvPr id="5" name="Content Placeholder 4">
            <a:extLst>
              <a:ext uri="{FF2B5EF4-FFF2-40B4-BE49-F238E27FC236}">
                <a16:creationId xmlns:a16="http://schemas.microsoft.com/office/drawing/2014/main" id="{AA409C0E-4C64-C84D-8E5B-1E9D9B95B080}"/>
              </a:ext>
            </a:extLst>
          </p:cNvPr>
          <p:cNvPicPr>
            <a:picLocks noGrp="1" noChangeAspect="1"/>
          </p:cNvPicPr>
          <p:nvPr>
            <p:ph idx="1"/>
          </p:nvPr>
        </p:nvPicPr>
        <p:blipFill>
          <a:blip r:embed="rId2"/>
          <a:stretch>
            <a:fillRect/>
          </a:stretch>
        </p:blipFill>
        <p:spPr>
          <a:xfrm>
            <a:off x="3211822" y="2551869"/>
            <a:ext cx="5773151" cy="2021411"/>
          </a:xfrm>
        </p:spPr>
      </p:pic>
    </p:spTree>
    <p:extLst>
      <p:ext uri="{BB962C8B-B14F-4D97-AF65-F5344CB8AC3E}">
        <p14:creationId xmlns:p14="http://schemas.microsoft.com/office/powerpoint/2010/main" val="326306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0C60-8CC3-3440-B0ED-70C3E0425C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FB0C50-DBBE-324D-9E73-DA352B7CA0FC}"/>
              </a:ext>
            </a:extLst>
          </p:cNvPr>
          <p:cNvPicPr>
            <a:picLocks noGrp="1" noChangeAspect="1"/>
          </p:cNvPicPr>
          <p:nvPr>
            <p:ph idx="1"/>
          </p:nvPr>
        </p:nvPicPr>
        <p:blipFill>
          <a:blip r:embed="rId2"/>
          <a:stretch>
            <a:fillRect/>
          </a:stretch>
        </p:blipFill>
        <p:spPr>
          <a:xfrm>
            <a:off x="1689903" y="0"/>
            <a:ext cx="8357337" cy="6858000"/>
          </a:xfrm>
        </p:spPr>
      </p:pic>
    </p:spTree>
    <p:extLst>
      <p:ext uri="{BB962C8B-B14F-4D97-AF65-F5344CB8AC3E}">
        <p14:creationId xmlns:p14="http://schemas.microsoft.com/office/powerpoint/2010/main" val="110140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1CFA-7BBC-454B-A4D1-0F84B28C15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3158F5-3B24-CC49-BFAF-7E5E7A85FEDA}"/>
              </a:ext>
            </a:extLst>
          </p:cNvPr>
          <p:cNvPicPr>
            <a:picLocks noGrp="1" noChangeAspect="1"/>
          </p:cNvPicPr>
          <p:nvPr>
            <p:ph idx="1"/>
          </p:nvPr>
        </p:nvPicPr>
        <p:blipFill>
          <a:blip r:embed="rId2"/>
          <a:stretch>
            <a:fillRect/>
          </a:stretch>
        </p:blipFill>
        <p:spPr>
          <a:xfrm>
            <a:off x="1214203" y="554407"/>
            <a:ext cx="9683646" cy="6011406"/>
          </a:xfrm>
        </p:spPr>
      </p:pic>
    </p:spTree>
    <p:extLst>
      <p:ext uri="{BB962C8B-B14F-4D97-AF65-F5344CB8AC3E}">
        <p14:creationId xmlns:p14="http://schemas.microsoft.com/office/powerpoint/2010/main" val="106790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9F5-B3ED-7348-BA50-AFDEDFD11D0A}"/>
              </a:ext>
            </a:extLst>
          </p:cNvPr>
          <p:cNvSpPr>
            <a:spLocks noGrp="1"/>
          </p:cNvSpPr>
          <p:nvPr>
            <p:ph type="title"/>
          </p:nvPr>
        </p:nvSpPr>
        <p:spPr/>
        <p:txBody>
          <a:bodyPr/>
          <a:lstStyle/>
          <a:p>
            <a:pPr algn="ctr"/>
            <a:r>
              <a:rPr lang="en-US" b="1" dirty="0"/>
              <a:t>Question of the Day</a:t>
            </a:r>
          </a:p>
        </p:txBody>
      </p:sp>
      <p:sp>
        <p:nvSpPr>
          <p:cNvPr id="3" name="Content Placeholder 2">
            <a:extLst>
              <a:ext uri="{FF2B5EF4-FFF2-40B4-BE49-F238E27FC236}">
                <a16:creationId xmlns:a16="http://schemas.microsoft.com/office/drawing/2014/main" id="{C7E7AA1E-5690-844F-81FE-4BD27075BD9E}"/>
              </a:ext>
            </a:extLst>
          </p:cNvPr>
          <p:cNvSpPr>
            <a:spLocks noGrp="1"/>
          </p:cNvSpPr>
          <p:nvPr>
            <p:ph idx="1"/>
          </p:nvPr>
        </p:nvSpPr>
        <p:spPr/>
        <p:txBody>
          <a:bodyPr/>
          <a:lstStyle/>
          <a:p>
            <a:r>
              <a:rPr lang="en-US" dirty="0"/>
              <a:t>What is one issue in your country you would change and why? What changes would you propose? (Provide three main ideas)</a:t>
            </a:r>
          </a:p>
        </p:txBody>
      </p:sp>
    </p:spTree>
    <p:extLst>
      <p:ext uri="{BB962C8B-B14F-4D97-AF65-F5344CB8AC3E}">
        <p14:creationId xmlns:p14="http://schemas.microsoft.com/office/powerpoint/2010/main" val="311926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A9F9-D5F5-3347-9C1C-F622F4E58204}"/>
              </a:ext>
            </a:extLst>
          </p:cNvPr>
          <p:cNvSpPr>
            <a:spLocks noGrp="1"/>
          </p:cNvSpPr>
          <p:nvPr>
            <p:ph type="title"/>
          </p:nvPr>
        </p:nvSpPr>
        <p:spPr/>
        <p:txBody>
          <a:bodyPr/>
          <a:lstStyle/>
          <a:p>
            <a:pPr algn="ctr"/>
            <a:r>
              <a:rPr lang="en-US" b="1" dirty="0"/>
              <a:t>Initial Reading/Research</a:t>
            </a:r>
          </a:p>
        </p:txBody>
      </p:sp>
      <p:sp>
        <p:nvSpPr>
          <p:cNvPr id="3" name="Content Placeholder 2">
            <a:extLst>
              <a:ext uri="{FF2B5EF4-FFF2-40B4-BE49-F238E27FC236}">
                <a16:creationId xmlns:a16="http://schemas.microsoft.com/office/drawing/2014/main" id="{F220B092-F964-9740-BDEB-6860D01BCC02}"/>
              </a:ext>
            </a:extLst>
          </p:cNvPr>
          <p:cNvSpPr>
            <a:spLocks noGrp="1"/>
          </p:cNvSpPr>
          <p:nvPr>
            <p:ph idx="1"/>
          </p:nvPr>
        </p:nvSpPr>
        <p:spPr/>
        <p:txBody>
          <a:bodyPr>
            <a:normAutofit/>
          </a:bodyPr>
          <a:lstStyle/>
          <a:p>
            <a:r>
              <a:rPr lang="en-US" dirty="0"/>
              <a:t>It is very likely you will have to write essays on topics about which you know absolutely nothing, so you will need to do some background reading. </a:t>
            </a:r>
          </a:p>
          <a:p>
            <a:r>
              <a:rPr lang="en-US" dirty="0"/>
              <a:t>Your library will probably have a range of books and reference sources which can give you a brief overview before you get down to more specific reading. </a:t>
            </a:r>
          </a:p>
          <a:p>
            <a:r>
              <a:rPr lang="en-US" dirty="0"/>
              <a:t>Some reference sources which might be helpful include  encyclopedias, newspapers, journals, and the INTERNET of course! (Google Scholar)</a:t>
            </a:r>
          </a:p>
          <a:p>
            <a:endParaRPr lang="en-US" dirty="0"/>
          </a:p>
        </p:txBody>
      </p:sp>
    </p:spTree>
    <p:extLst>
      <p:ext uri="{BB962C8B-B14F-4D97-AF65-F5344CB8AC3E}">
        <p14:creationId xmlns:p14="http://schemas.microsoft.com/office/powerpoint/2010/main" val="421985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6C08-AF11-3043-9F94-53B4AD990DB4}"/>
              </a:ext>
            </a:extLst>
          </p:cNvPr>
          <p:cNvSpPr>
            <a:spLocks noGrp="1"/>
          </p:cNvSpPr>
          <p:nvPr>
            <p:ph type="title"/>
          </p:nvPr>
        </p:nvSpPr>
        <p:spPr/>
        <p:txBody>
          <a:bodyPr/>
          <a:lstStyle/>
          <a:p>
            <a:pPr algn="ctr"/>
            <a:r>
              <a:rPr lang="en-US" b="1" dirty="0"/>
              <a:t>Note-Taking</a:t>
            </a:r>
          </a:p>
        </p:txBody>
      </p:sp>
      <p:sp>
        <p:nvSpPr>
          <p:cNvPr id="3" name="Content Placeholder 2">
            <a:extLst>
              <a:ext uri="{FF2B5EF4-FFF2-40B4-BE49-F238E27FC236}">
                <a16:creationId xmlns:a16="http://schemas.microsoft.com/office/drawing/2014/main" id="{81E55905-2847-4F4C-9548-480AE8235CBF}"/>
              </a:ext>
            </a:extLst>
          </p:cNvPr>
          <p:cNvSpPr>
            <a:spLocks noGrp="1"/>
          </p:cNvSpPr>
          <p:nvPr>
            <p:ph idx="1"/>
          </p:nvPr>
        </p:nvSpPr>
        <p:spPr>
          <a:xfrm>
            <a:off x="1782502" y="1990846"/>
            <a:ext cx="9030706" cy="4464212"/>
          </a:xfrm>
        </p:spPr>
        <p:txBody>
          <a:bodyPr>
            <a:normAutofit/>
          </a:bodyPr>
          <a:lstStyle/>
          <a:p>
            <a:r>
              <a:rPr lang="en-US" sz="2400" dirty="0"/>
              <a:t>Note-taking is a critical step in researching — it is your record of information from various sources. </a:t>
            </a:r>
          </a:p>
          <a:p>
            <a:r>
              <a:rPr lang="en-US" sz="2400" dirty="0"/>
              <a:t>Write a note about where in the essay you think the note or each point belongs. </a:t>
            </a:r>
          </a:p>
          <a:p>
            <a:r>
              <a:rPr lang="en-US" sz="2400" dirty="0"/>
              <a:t>You can use the letters and numbers (1,2,3, </a:t>
            </a:r>
            <a:r>
              <a:rPr lang="en-US" sz="2400" dirty="0" err="1"/>
              <a:t>a,b,c</a:t>
            </a:r>
            <a:r>
              <a:rPr lang="en-US" sz="2400" dirty="0"/>
              <a:t>), to identify main ideas and sub-points.</a:t>
            </a:r>
          </a:p>
          <a:p>
            <a:r>
              <a:rPr lang="en-US" sz="2400" dirty="0"/>
              <a:t>The actual note or summary you make from the reference source should be preferably in your own words. </a:t>
            </a:r>
          </a:p>
          <a:p>
            <a:endParaRPr lang="en-US" dirty="0"/>
          </a:p>
          <a:p>
            <a:endParaRPr lang="en-US" dirty="0"/>
          </a:p>
        </p:txBody>
      </p:sp>
    </p:spTree>
    <p:extLst>
      <p:ext uri="{BB962C8B-B14F-4D97-AF65-F5344CB8AC3E}">
        <p14:creationId xmlns:p14="http://schemas.microsoft.com/office/powerpoint/2010/main" val="203879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481F-F13A-9C4A-92EC-9FF636C56C17}"/>
              </a:ext>
            </a:extLst>
          </p:cNvPr>
          <p:cNvSpPr>
            <a:spLocks noGrp="1"/>
          </p:cNvSpPr>
          <p:nvPr>
            <p:ph type="title"/>
          </p:nvPr>
        </p:nvSpPr>
        <p:spPr/>
        <p:txBody>
          <a:bodyPr/>
          <a:lstStyle/>
          <a:p>
            <a:pPr algn="ctr"/>
            <a:r>
              <a:rPr lang="en-US" b="1" dirty="0"/>
              <a:t>Writing the First Draft</a:t>
            </a:r>
          </a:p>
        </p:txBody>
      </p:sp>
      <p:sp>
        <p:nvSpPr>
          <p:cNvPr id="3" name="Content Placeholder 2">
            <a:extLst>
              <a:ext uri="{FF2B5EF4-FFF2-40B4-BE49-F238E27FC236}">
                <a16:creationId xmlns:a16="http://schemas.microsoft.com/office/drawing/2014/main" id="{4EDFBD16-5308-A64A-998F-3C09BA1EDB92}"/>
              </a:ext>
            </a:extLst>
          </p:cNvPr>
          <p:cNvSpPr>
            <a:spLocks noGrp="1"/>
          </p:cNvSpPr>
          <p:nvPr>
            <p:ph idx="1"/>
          </p:nvPr>
        </p:nvSpPr>
        <p:spPr>
          <a:xfrm>
            <a:off x="1504709" y="1689903"/>
            <a:ext cx="9954228" cy="4653023"/>
          </a:xfrm>
        </p:spPr>
        <p:txBody>
          <a:bodyPr>
            <a:normAutofit fontScale="77500" lnSpcReduction="20000"/>
          </a:bodyPr>
          <a:lstStyle/>
          <a:p>
            <a:pPr marL="0" indent="0">
              <a:buNone/>
            </a:pPr>
            <a:endParaRPr lang="en-US" sz="4000" dirty="0"/>
          </a:p>
          <a:p>
            <a:r>
              <a:rPr lang="en-US" sz="4000" dirty="0"/>
              <a:t>The best way to get into the writing is to sort through your notes and organize them under relevant headings. </a:t>
            </a:r>
          </a:p>
          <a:p>
            <a:r>
              <a:rPr lang="en-US" sz="4000" dirty="0"/>
              <a:t>Specify in writing a goal for writing your essay. </a:t>
            </a:r>
          </a:p>
          <a:p>
            <a:r>
              <a:rPr lang="en-US" sz="4000" dirty="0"/>
              <a:t>Write the goal down </a:t>
            </a:r>
            <a:r>
              <a:rPr lang="en-US" sz="4000" dirty="0">
                <a:sym typeface="Wingdings" pitchFamily="2" charset="2"/>
              </a:rPr>
              <a:t> </a:t>
            </a:r>
            <a:r>
              <a:rPr lang="en-US" sz="4000" dirty="0"/>
              <a:t> Remember, people who work to written goals are much more likely to accomplish them. </a:t>
            </a:r>
          </a:p>
          <a:p>
            <a:endParaRPr lang="en-US" dirty="0"/>
          </a:p>
          <a:p>
            <a:endParaRPr lang="en-US" dirty="0"/>
          </a:p>
        </p:txBody>
      </p:sp>
    </p:spTree>
    <p:extLst>
      <p:ext uri="{BB962C8B-B14F-4D97-AF65-F5344CB8AC3E}">
        <p14:creationId xmlns:p14="http://schemas.microsoft.com/office/powerpoint/2010/main" val="346180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FC71-FC36-AD42-8F65-7413506F907E}"/>
              </a:ext>
            </a:extLst>
          </p:cNvPr>
          <p:cNvSpPr>
            <a:spLocks noGrp="1"/>
          </p:cNvSpPr>
          <p:nvPr>
            <p:ph type="title"/>
          </p:nvPr>
        </p:nvSpPr>
        <p:spPr/>
        <p:txBody>
          <a:bodyPr/>
          <a:lstStyle/>
          <a:p>
            <a:pPr algn="ctr"/>
            <a:r>
              <a:rPr lang="en-US" b="1" dirty="0"/>
              <a:t>Proofreading</a:t>
            </a:r>
            <a:br>
              <a:rPr lang="en-US" dirty="0"/>
            </a:br>
            <a:endParaRPr lang="en-US" dirty="0"/>
          </a:p>
        </p:txBody>
      </p:sp>
      <p:sp>
        <p:nvSpPr>
          <p:cNvPr id="3" name="Content Placeholder 2">
            <a:extLst>
              <a:ext uri="{FF2B5EF4-FFF2-40B4-BE49-F238E27FC236}">
                <a16:creationId xmlns:a16="http://schemas.microsoft.com/office/drawing/2014/main" id="{46B21A4F-1BF4-B649-A31A-B0625DBB11A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FE0D78C-36F6-934A-BD62-D755D19905C8}"/>
              </a:ext>
            </a:extLst>
          </p:cNvPr>
          <p:cNvPicPr>
            <a:picLocks noChangeAspect="1"/>
          </p:cNvPicPr>
          <p:nvPr/>
        </p:nvPicPr>
        <p:blipFill>
          <a:blip r:embed="rId2"/>
          <a:stretch>
            <a:fillRect/>
          </a:stretch>
        </p:blipFill>
        <p:spPr>
          <a:xfrm>
            <a:off x="1373313" y="1439938"/>
            <a:ext cx="9815237" cy="4926138"/>
          </a:xfrm>
          <a:prstGeom prst="rect">
            <a:avLst/>
          </a:prstGeom>
        </p:spPr>
      </p:pic>
    </p:spTree>
    <p:extLst>
      <p:ext uri="{BB962C8B-B14F-4D97-AF65-F5344CB8AC3E}">
        <p14:creationId xmlns:p14="http://schemas.microsoft.com/office/powerpoint/2010/main" val="338525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CD3C-25CE-674F-9D2E-660F2EAA0B9B}"/>
              </a:ext>
            </a:extLst>
          </p:cNvPr>
          <p:cNvSpPr>
            <a:spLocks noGrp="1"/>
          </p:cNvSpPr>
          <p:nvPr>
            <p:ph type="title"/>
          </p:nvPr>
        </p:nvSpPr>
        <p:spPr>
          <a:xfrm>
            <a:off x="956627" y="1204771"/>
            <a:ext cx="4738117" cy="1077229"/>
          </a:xfrm>
        </p:spPr>
        <p:txBody>
          <a:bodyPr>
            <a:normAutofit fontScale="90000"/>
          </a:bodyPr>
          <a:lstStyle/>
          <a:p>
            <a:pPr algn="ctr"/>
            <a:r>
              <a:rPr lang="en-US" b="1" dirty="0"/>
              <a:t>Learning from your Marked Essays </a:t>
            </a:r>
            <a:br>
              <a:rPr lang="en-US" dirty="0"/>
            </a:br>
            <a:endParaRPr lang="en-US" dirty="0"/>
          </a:p>
        </p:txBody>
      </p:sp>
      <p:sp>
        <p:nvSpPr>
          <p:cNvPr id="3" name="Content Placeholder 2">
            <a:extLst>
              <a:ext uri="{FF2B5EF4-FFF2-40B4-BE49-F238E27FC236}">
                <a16:creationId xmlns:a16="http://schemas.microsoft.com/office/drawing/2014/main" id="{66A6B877-C6A2-9A43-B362-26002333AE10}"/>
              </a:ext>
            </a:extLst>
          </p:cNvPr>
          <p:cNvSpPr>
            <a:spLocks noGrp="1"/>
          </p:cNvSpPr>
          <p:nvPr>
            <p:ph idx="1"/>
          </p:nvPr>
        </p:nvSpPr>
        <p:spPr>
          <a:xfrm>
            <a:off x="956627" y="2980984"/>
            <a:ext cx="4587646" cy="448016"/>
          </a:xfrm>
        </p:spPr>
        <p:txBody>
          <a:bodyPr>
            <a:normAutofit fontScale="25000" lnSpcReduction="20000"/>
          </a:bodyPr>
          <a:lstStyle/>
          <a:p>
            <a:r>
              <a:rPr lang="en-US" sz="7000" dirty="0"/>
              <a:t>Read through the entire essay and take careful note of any corrections and comments. </a:t>
            </a:r>
          </a:p>
          <a:p>
            <a:endParaRPr lang="en-US" dirty="0"/>
          </a:p>
        </p:txBody>
      </p:sp>
      <p:pic>
        <p:nvPicPr>
          <p:cNvPr id="5" name="Picture 4">
            <a:extLst>
              <a:ext uri="{FF2B5EF4-FFF2-40B4-BE49-F238E27FC236}">
                <a16:creationId xmlns:a16="http://schemas.microsoft.com/office/drawing/2014/main" id="{D1F0DC15-B114-FB48-B8FB-9EDB65C5242B}"/>
              </a:ext>
            </a:extLst>
          </p:cNvPr>
          <p:cNvPicPr>
            <a:picLocks noChangeAspect="1"/>
          </p:cNvPicPr>
          <p:nvPr/>
        </p:nvPicPr>
        <p:blipFill>
          <a:blip r:embed="rId2"/>
          <a:stretch>
            <a:fillRect/>
          </a:stretch>
        </p:blipFill>
        <p:spPr>
          <a:xfrm>
            <a:off x="5949387" y="0"/>
            <a:ext cx="5617580" cy="6858000"/>
          </a:xfrm>
          <a:prstGeom prst="rect">
            <a:avLst/>
          </a:prstGeom>
        </p:spPr>
      </p:pic>
    </p:spTree>
    <p:extLst>
      <p:ext uri="{BB962C8B-B14F-4D97-AF65-F5344CB8AC3E}">
        <p14:creationId xmlns:p14="http://schemas.microsoft.com/office/powerpoint/2010/main" val="136380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2C80-E242-9A4C-A7CB-0262EBF38C63}"/>
              </a:ext>
            </a:extLst>
          </p:cNvPr>
          <p:cNvSpPr>
            <a:spLocks noGrp="1"/>
          </p:cNvSpPr>
          <p:nvPr>
            <p:ph type="title"/>
          </p:nvPr>
        </p:nvSpPr>
        <p:spPr/>
        <p:txBody>
          <a:bodyPr/>
          <a:lstStyle/>
          <a:p>
            <a:pPr algn="ctr"/>
            <a:r>
              <a:rPr lang="en-US" b="1" dirty="0"/>
              <a:t>Clarify the Topic</a:t>
            </a:r>
          </a:p>
        </p:txBody>
      </p:sp>
      <p:sp>
        <p:nvSpPr>
          <p:cNvPr id="3" name="Content Placeholder 2">
            <a:extLst>
              <a:ext uri="{FF2B5EF4-FFF2-40B4-BE49-F238E27FC236}">
                <a16:creationId xmlns:a16="http://schemas.microsoft.com/office/drawing/2014/main" id="{29FD47C9-3814-044A-8AFB-D213FE7549A7}"/>
              </a:ext>
            </a:extLst>
          </p:cNvPr>
          <p:cNvSpPr>
            <a:spLocks noGrp="1"/>
          </p:cNvSpPr>
          <p:nvPr>
            <p:ph idx="1"/>
          </p:nvPr>
        </p:nvSpPr>
        <p:spPr>
          <a:xfrm>
            <a:off x="2611808" y="2037126"/>
            <a:ext cx="7796540" cy="3997828"/>
          </a:xfrm>
        </p:spPr>
        <p:txBody>
          <a:bodyPr>
            <a:normAutofit fontScale="92500"/>
          </a:bodyPr>
          <a:lstStyle/>
          <a:p>
            <a:r>
              <a:rPr lang="en-US" sz="4000" dirty="0"/>
              <a:t>If you are in doubt about any aspect of the essay topic, then clarify the matter straightaway (students can misread or wrongly interpret assigned essay topics) </a:t>
            </a:r>
          </a:p>
          <a:p>
            <a:endParaRPr lang="en-US" dirty="0"/>
          </a:p>
          <a:p>
            <a:endParaRPr lang="en-US" dirty="0"/>
          </a:p>
        </p:txBody>
      </p:sp>
    </p:spTree>
    <p:extLst>
      <p:ext uri="{BB962C8B-B14F-4D97-AF65-F5344CB8AC3E}">
        <p14:creationId xmlns:p14="http://schemas.microsoft.com/office/powerpoint/2010/main" val="83511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17B-FEFA-5D41-AE0C-3AFCD5CA6229}"/>
              </a:ext>
            </a:extLst>
          </p:cNvPr>
          <p:cNvSpPr>
            <a:spLocks noGrp="1"/>
          </p:cNvSpPr>
          <p:nvPr>
            <p:ph type="title"/>
          </p:nvPr>
        </p:nvSpPr>
        <p:spPr/>
        <p:txBody>
          <a:bodyPr/>
          <a:lstStyle/>
          <a:p>
            <a:pPr algn="ctr"/>
            <a:r>
              <a:rPr lang="en-US" b="1" dirty="0"/>
              <a:t>Write a Preliminary Outline</a:t>
            </a:r>
          </a:p>
        </p:txBody>
      </p:sp>
      <p:sp>
        <p:nvSpPr>
          <p:cNvPr id="3" name="Content Placeholder 2">
            <a:extLst>
              <a:ext uri="{FF2B5EF4-FFF2-40B4-BE49-F238E27FC236}">
                <a16:creationId xmlns:a16="http://schemas.microsoft.com/office/drawing/2014/main" id="{2ADEC2C2-3437-0B4A-BA8F-394352B47FD9}"/>
              </a:ext>
            </a:extLst>
          </p:cNvPr>
          <p:cNvSpPr>
            <a:spLocks noGrp="1"/>
          </p:cNvSpPr>
          <p:nvPr>
            <p:ph idx="1"/>
          </p:nvPr>
        </p:nvSpPr>
        <p:spPr/>
        <p:txBody>
          <a:bodyPr>
            <a:normAutofit fontScale="70000" lnSpcReduction="20000"/>
          </a:bodyPr>
          <a:lstStyle/>
          <a:p>
            <a:pPr marL="0" indent="0">
              <a:buNone/>
            </a:pPr>
            <a:r>
              <a:rPr lang="en-US" sz="4000" b="1" dirty="0"/>
              <a:t>The outline might be as general as: </a:t>
            </a:r>
          </a:p>
          <a:p>
            <a:r>
              <a:rPr lang="en-US" sz="4000" dirty="0"/>
              <a:t>Introduction </a:t>
            </a:r>
          </a:p>
          <a:p>
            <a:r>
              <a:rPr lang="en-US" sz="4000" dirty="0"/>
              <a:t>Body </a:t>
            </a:r>
          </a:p>
          <a:p>
            <a:r>
              <a:rPr lang="en-US" sz="4000" dirty="0"/>
              <a:t>Summary/Conclusion </a:t>
            </a:r>
          </a:p>
          <a:p>
            <a:r>
              <a:rPr lang="en-US" sz="4000" dirty="0"/>
              <a:t>At the preliminary stage, just put some initial ideas down. They can be changed as you become more informed about the essay topic. </a:t>
            </a:r>
          </a:p>
          <a:p>
            <a:endParaRPr lang="en-US" dirty="0"/>
          </a:p>
        </p:txBody>
      </p:sp>
    </p:spTree>
    <p:extLst>
      <p:ext uri="{BB962C8B-B14F-4D97-AF65-F5344CB8AC3E}">
        <p14:creationId xmlns:p14="http://schemas.microsoft.com/office/powerpoint/2010/main" val="169607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10BC-D7F6-4842-9573-E87A021103E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8A2DF8-733F-434F-AE87-2F28F5A03A1D}"/>
              </a:ext>
            </a:extLst>
          </p:cNvPr>
          <p:cNvPicPr>
            <a:picLocks noGrp="1" noChangeAspect="1"/>
          </p:cNvPicPr>
          <p:nvPr>
            <p:ph idx="1"/>
          </p:nvPr>
        </p:nvPicPr>
        <p:blipFill>
          <a:blip r:embed="rId2"/>
          <a:stretch>
            <a:fillRect/>
          </a:stretch>
        </p:blipFill>
        <p:spPr>
          <a:xfrm>
            <a:off x="1217604" y="1019331"/>
            <a:ext cx="9868523" cy="5096655"/>
          </a:xfrm>
        </p:spPr>
      </p:pic>
    </p:spTree>
    <p:extLst>
      <p:ext uri="{BB962C8B-B14F-4D97-AF65-F5344CB8AC3E}">
        <p14:creationId xmlns:p14="http://schemas.microsoft.com/office/powerpoint/2010/main" val="283185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B265-0A44-C048-8C3F-395C8433A6BB}"/>
              </a:ext>
            </a:extLst>
          </p:cNvPr>
          <p:cNvSpPr>
            <a:spLocks noGrp="1"/>
          </p:cNvSpPr>
          <p:nvPr>
            <p:ph type="title"/>
          </p:nvPr>
        </p:nvSpPr>
        <p:spPr/>
        <p:txBody>
          <a:bodyPr/>
          <a:lstStyle/>
          <a:p>
            <a:pPr algn="ctr"/>
            <a:r>
              <a:rPr lang="en-US" b="1" dirty="0"/>
              <a:t>Formatting an Outline for your Essay</a:t>
            </a:r>
          </a:p>
        </p:txBody>
      </p:sp>
      <p:pic>
        <p:nvPicPr>
          <p:cNvPr id="5" name="Content Placeholder 4">
            <a:extLst>
              <a:ext uri="{FF2B5EF4-FFF2-40B4-BE49-F238E27FC236}">
                <a16:creationId xmlns:a16="http://schemas.microsoft.com/office/drawing/2014/main" id="{1AD21D9B-8214-4048-BE77-78966CA66788}"/>
              </a:ext>
            </a:extLst>
          </p:cNvPr>
          <p:cNvPicPr>
            <a:picLocks noGrp="1" noChangeAspect="1"/>
          </p:cNvPicPr>
          <p:nvPr>
            <p:ph idx="1"/>
          </p:nvPr>
        </p:nvPicPr>
        <p:blipFill>
          <a:blip r:embed="rId2"/>
          <a:stretch>
            <a:fillRect/>
          </a:stretch>
        </p:blipFill>
        <p:spPr>
          <a:xfrm>
            <a:off x="1566648" y="2413212"/>
            <a:ext cx="9148629" cy="2665684"/>
          </a:xfrm>
        </p:spPr>
      </p:pic>
    </p:spTree>
    <p:extLst>
      <p:ext uri="{BB962C8B-B14F-4D97-AF65-F5344CB8AC3E}">
        <p14:creationId xmlns:p14="http://schemas.microsoft.com/office/powerpoint/2010/main" val="377393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82F9-AF76-C64E-A39B-C24A6E60F98B}"/>
              </a:ext>
            </a:extLst>
          </p:cNvPr>
          <p:cNvSpPr>
            <a:spLocks noGrp="1"/>
          </p:cNvSpPr>
          <p:nvPr>
            <p:ph type="title"/>
          </p:nvPr>
        </p:nvSpPr>
        <p:spPr/>
        <p:txBody>
          <a:bodyPr/>
          <a:lstStyle/>
          <a:p>
            <a:pPr algn="ctr"/>
            <a:r>
              <a:rPr lang="en-US" b="1" dirty="0"/>
              <a:t>The Thesis Statement</a:t>
            </a:r>
          </a:p>
        </p:txBody>
      </p:sp>
      <p:sp>
        <p:nvSpPr>
          <p:cNvPr id="3" name="Content Placeholder 2">
            <a:extLst>
              <a:ext uri="{FF2B5EF4-FFF2-40B4-BE49-F238E27FC236}">
                <a16:creationId xmlns:a16="http://schemas.microsoft.com/office/drawing/2014/main" id="{6A6EE1C0-7612-454E-977A-E855751EE6B1}"/>
              </a:ext>
            </a:extLst>
          </p:cNvPr>
          <p:cNvSpPr>
            <a:spLocks noGrp="1"/>
          </p:cNvSpPr>
          <p:nvPr>
            <p:ph idx="1"/>
          </p:nvPr>
        </p:nvSpPr>
        <p:spPr>
          <a:xfrm>
            <a:off x="2143593" y="1648918"/>
            <a:ext cx="8426546" cy="4736892"/>
          </a:xfrm>
        </p:spPr>
        <p:txBody>
          <a:bodyPr>
            <a:normAutofit/>
          </a:bodyPr>
          <a:lstStyle/>
          <a:p>
            <a:r>
              <a:rPr lang="en-US" dirty="0">
                <a:solidFill>
                  <a:schemeClr val="accent6">
                    <a:lumMod val="60000"/>
                    <a:lumOff val="40000"/>
                  </a:schemeClr>
                </a:solidFill>
              </a:rPr>
              <a:t>Every paper you write should have a main point, a main idea, or central message. The argument(s) you make in your paper should reflect this main idea. The sentence that captures your position on this main idea is.</a:t>
            </a:r>
          </a:p>
          <a:p>
            <a:pPr marL="0" indent="0">
              <a:buNone/>
            </a:pPr>
            <a:r>
              <a:rPr lang="en-US" b="1" dirty="0"/>
              <a:t>How long does it need to be?</a:t>
            </a:r>
          </a:p>
          <a:p>
            <a:r>
              <a:rPr lang="en-US" dirty="0">
                <a:solidFill>
                  <a:schemeClr val="accent6">
                    <a:lumMod val="60000"/>
                    <a:lumOff val="40000"/>
                  </a:schemeClr>
                </a:solidFill>
              </a:rPr>
              <a:t>A thesis statement focuses your ideas into one or two sentences. It should present the topic of your paper and also make a comment about your position in relation to the topic. Your thesis statement should tell your reader what the paper is about and also help guide your writing and keep your argument focused.</a:t>
            </a:r>
            <a:r>
              <a:rPr lang="en-US" dirty="0"/>
              <a:t> </a:t>
            </a:r>
          </a:p>
        </p:txBody>
      </p:sp>
    </p:spTree>
    <p:extLst>
      <p:ext uri="{BB962C8B-B14F-4D97-AF65-F5344CB8AC3E}">
        <p14:creationId xmlns:p14="http://schemas.microsoft.com/office/powerpoint/2010/main" val="7336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2CDD-5318-994F-BC75-B101BFEC6461}"/>
              </a:ext>
            </a:extLst>
          </p:cNvPr>
          <p:cNvSpPr>
            <a:spLocks noGrp="1"/>
          </p:cNvSpPr>
          <p:nvPr>
            <p:ph type="title"/>
          </p:nvPr>
        </p:nvSpPr>
        <p:spPr/>
        <p:txBody>
          <a:bodyPr/>
          <a:lstStyle/>
          <a:p>
            <a:pPr algn="ctr"/>
            <a:r>
              <a:rPr lang="en-US" b="1" dirty="0"/>
              <a:t>Hooks and Attention Grabbers</a:t>
            </a:r>
          </a:p>
        </p:txBody>
      </p:sp>
      <p:pic>
        <p:nvPicPr>
          <p:cNvPr id="5" name="Content Placeholder 4">
            <a:extLst>
              <a:ext uri="{FF2B5EF4-FFF2-40B4-BE49-F238E27FC236}">
                <a16:creationId xmlns:a16="http://schemas.microsoft.com/office/drawing/2014/main" id="{D40C17BD-4A56-4E41-9B79-771519EE2049}"/>
              </a:ext>
            </a:extLst>
          </p:cNvPr>
          <p:cNvPicPr>
            <a:picLocks noGrp="1" noChangeAspect="1"/>
          </p:cNvPicPr>
          <p:nvPr>
            <p:ph idx="1"/>
          </p:nvPr>
        </p:nvPicPr>
        <p:blipFill>
          <a:blip r:embed="rId2"/>
          <a:stretch>
            <a:fillRect/>
          </a:stretch>
        </p:blipFill>
        <p:spPr>
          <a:xfrm>
            <a:off x="1364105" y="1885285"/>
            <a:ext cx="9776341" cy="4030725"/>
          </a:xfrm>
        </p:spPr>
      </p:pic>
    </p:spTree>
    <p:extLst>
      <p:ext uri="{BB962C8B-B14F-4D97-AF65-F5344CB8AC3E}">
        <p14:creationId xmlns:p14="http://schemas.microsoft.com/office/powerpoint/2010/main" val="209120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7766-BD32-904C-9384-D326AAAA211A}"/>
              </a:ext>
            </a:extLst>
          </p:cNvPr>
          <p:cNvSpPr>
            <a:spLocks noGrp="1"/>
          </p:cNvSpPr>
          <p:nvPr>
            <p:ph type="title"/>
          </p:nvPr>
        </p:nvSpPr>
        <p:spPr/>
        <p:txBody>
          <a:bodyPr/>
          <a:lstStyle/>
          <a:p>
            <a:pPr algn="ctr"/>
            <a:r>
              <a:rPr lang="en-US" b="1" dirty="0"/>
              <a:t>Ways to Grab the Attention of your Reader</a:t>
            </a:r>
          </a:p>
        </p:txBody>
      </p:sp>
      <p:pic>
        <p:nvPicPr>
          <p:cNvPr id="5" name="Content Placeholder 4">
            <a:extLst>
              <a:ext uri="{FF2B5EF4-FFF2-40B4-BE49-F238E27FC236}">
                <a16:creationId xmlns:a16="http://schemas.microsoft.com/office/drawing/2014/main" id="{80FC7551-FD2F-5F4B-A4C3-E15F88BC8742}"/>
              </a:ext>
            </a:extLst>
          </p:cNvPr>
          <p:cNvPicPr>
            <a:picLocks noGrp="1" noChangeAspect="1"/>
          </p:cNvPicPr>
          <p:nvPr>
            <p:ph idx="1"/>
          </p:nvPr>
        </p:nvPicPr>
        <p:blipFill>
          <a:blip r:embed="rId2"/>
          <a:stretch>
            <a:fillRect/>
          </a:stretch>
        </p:blipFill>
        <p:spPr>
          <a:xfrm>
            <a:off x="1733970" y="1885285"/>
            <a:ext cx="9218951" cy="4672157"/>
          </a:xfrm>
        </p:spPr>
      </p:pic>
    </p:spTree>
    <p:extLst>
      <p:ext uri="{BB962C8B-B14F-4D97-AF65-F5344CB8AC3E}">
        <p14:creationId xmlns:p14="http://schemas.microsoft.com/office/powerpoint/2010/main" val="1375737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897</TotalTime>
  <Words>590</Words>
  <Application>Microsoft Macintosh PowerPoint</Application>
  <PresentationFormat>Widescreen</PresentationFormat>
  <Paragraphs>47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MS Shell Dlg 2</vt:lpstr>
      <vt:lpstr>Wingdings</vt:lpstr>
      <vt:lpstr>Wingdings 3</vt:lpstr>
      <vt:lpstr>Madison</vt:lpstr>
      <vt:lpstr>Writing Essays</vt:lpstr>
      <vt:lpstr>Question of the Day</vt:lpstr>
      <vt:lpstr>Clarify the Topic</vt:lpstr>
      <vt:lpstr>Write a Preliminary Outline</vt:lpstr>
      <vt:lpstr>PowerPoint Presentation</vt:lpstr>
      <vt:lpstr>Formatting an Outline for your Essay</vt:lpstr>
      <vt:lpstr>The Thesis Statement</vt:lpstr>
      <vt:lpstr>Hooks and Attention Grabbers</vt:lpstr>
      <vt:lpstr>Ways to Grab the Attention of your Reader</vt:lpstr>
      <vt:lpstr>PowerPoint Presentation</vt:lpstr>
      <vt:lpstr>PowerPoint Presentation</vt:lpstr>
      <vt:lpstr>Introductory Paragraph </vt:lpstr>
      <vt:lpstr>The Thesis Statement cont..</vt:lpstr>
      <vt:lpstr>Formatting an Outline for your Essay cont…</vt:lpstr>
      <vt:lpstr>PowerPoint Presentation</vt:lpstr>
      <vt:lpstr>Examples of Good and Bad Thesis Statements</vt:lpstr>
      <vt:lpstr>Formatting an Outline for your Essay cont…</vt:lpstr>
      <vt:lpstr>PowerPoint Presentation</vt:lpstr>
      <vt:lpstr>PowerPoint Presentation</vt:lpstr>
      <vt:lpstr>Initial Reading/Research</vt:lpstr>
      <vt:lpstr>Note-Taking</vt:lpstr>
      <vt:lpstr>Writing the First Draft</vt:lpstr>
      <vt:lpstr>Proofreading </vt:lpstr>
      <vt:lpstr>Learning from your Marked Essays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Essays</dc:title>
  <dc:creator>Oumama Kabli</dc:creator>
  <cp:lastModifiedBy>Oumama Kabli</cp:lastModifiedBy>
  <cp:revision>33</cp:revision>
  <dcterms:created xsi:type="dcterms:W3CDTF">2018-11-06T17:16:06Z</dcterms:created>
  <dcterms:modified xsi:type="dcterms:W3CDTF">2018-11-07T08:13:34Z</dcterms:modified>
</cp:coreProperties>
</file>